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notesSlides/notesSlide29.xml" ContentType="application/vnd.openxmlformats-officedocument.presentationml.notesSlide+xml"/>
  <Override PartName="/ppt/charts/chart2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9" r:id="rId1"/>
  </p:sldMasterIdLst>
  <p:notesMasterIdLst>
    <p:notesMasterId r:id="rId162"/>
  </p:notesMasterIdLst>
  <p:sldIdLst>
    <p:sldId id="256" r:id="rId2"/>
    <p:sldId id="257" r:id="rId3"/>
    <p:sldId id="35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438" r:id="rId15"/>
    <p:sldId id="439" r:id="rId16"/>
    <p:sldId id="352" r:id="rId17"/>
    <p:sldId id="353" r:id="rId18"/>
    <p:sldId id="270" r:id="rId19"/>
    <p:sldId id="354" r:id="rId20"/>
    <p:sldId id="376" r:id="rId21"/>
    <p:sldId id="435" r:id="rId22"/>
    <p:sldId id="383" r:id="rId23"/>
    <p:sldId id="272" r:id="rId24"/>
    <p:sldId id="271" r:id="rId25"/>
    <p:sldId id="273" r:id="rId26"/>
    <p:sldId id="356" r:id="rId27"/>
    <p:sldId id="359" r:id="rId28"/>
    <p:sldId id="355" r:id="rId29"/>
    <p:sldId id="357" r:id="rId30"/>
    <p:sldId id="361" r:id="rId31"/>
    <p:sldId id="360" r:id="rId32"/>
    <p:sldId id="362" r:id="rId33"/>
    <p:sldId id="363" r:id="rId34"/>
    <p:sldId id="364" r:id="rId35"/>
    <p:sldId id="365" r:id="rId36"/>
    <p:sldId id="366" r:id="rId37"/>
    <p:sldId id="367" r:id="rId38"/>
    <p:sldId id="368" r:id="rId39"/>
    <p:sldId id="369" r:id="rId40"/>
    <p:sldId id="274" r:id="rId41"/>
    <p:sldId id="276" r:id="rId42"/>
    <p:sldId id="440" r:id="rId43"/>
    <p:sldId id="277" r:id="rId44"/>
    <p:sldId id="278" r:id="rId45"/>
    <p:sldId id="280" r:id="rId46"/>
    <p:sldId id="384" r:id="rId47"/>
    <p:sldId id="385" r:id="rId48"/>
    <p:sldId id="386" r:id="rId49"/>
    <p:sldId id="285" r:id="rId50"/>
    <p:sldId id="387" r:id="rId51"/>
    <p:sldId id="388" r:id="rId52"/>
    <p:sldId id="389" r:id="rId53"/>
    <p:sldId id="286" r:id="rId54"/>
    <p:sldId id="377" r:id="rId55"/>
    <p:sldId id="378" r:id="rId56"/>
    <p:sldId id="393" r:id="rId57"/>
    <p:sldId id="394" r:id="rId58"/>
    <p:sldId id="391" r:id="rId59"/>
    <p:sldId id="390" r:id="rId60"/>
    <p:sldId id="287" r:id="rId61"/>
    <p:sldId id="372" r:id="rId62"/>
    <p:sldId id="371" r:id="rId63"/>
    <p:sldId id="379" r:id="rId64"/>
    <p:sldId id="392" r:id="rId65"/>
    <p:sldId id="290" r:id="rId66"/>
    <p:sldId id="289" r:id="rId67"/>
    <p:sldId id="291" r:id="rId68"/>
    <p:sldId id="292" r:id="rId69"/>
    <p:sldId id="395" r:id="rId70"/>
    <p:sldId id="294" r:id="rId71"/>
    <p:sldId id="295" r:id="rId72"/>
    <p:sldId id="373" r:id="rId73"/>
    <p:sldId id="374" r:id="rId74"/>
    <p:sldId id="401" r:id="rId75"/>
    <p:sldId id="380" r:id="rId76"/>
    <p:sldId id="381" r:id="rId77"/>
    <p:sldId id="297" r:id="rId78"/>
    <p:sldId id="402" r:id="rId79"/>
    <p:sldId id="403" r:id="rId80"/>
    <p:sldId id="375" r:id="rId81"/>
    <p:sldId id="396" r:id="rId82"/>
    <p:sldId id="382" r:id="rId83"/>
    <p:sldId id="397" r:id="rId84"/>
    <p:sldId id="415" r:id="rId85"/>
    <p:sldId id="416" r:id="rId86"/>
    <p:sldId id="398" r:id="rId87"/>
    <p:sldId id="399" r:id="rId88"/>
    <p:sldId id="400" r:id="rId89"/>
    <p:sldId id="404" r:id="rId90"/>
    <p:sldId id="300" r:id="rId91"/>
    <p:sldId id="301" r:id="rId92"/>
    <p:sldId id="302" r:id="rId93"/>
    <p:sldId id="303" r:id="rId94"/>
    <p:sldId id="304" r:id="rId95"/>
    <p:sldId id="305" r:id="rId96"/>
    <p:sldId id="405" r:id="rId97"/>
    <p:sldId id="406" r:id="rId98"/>
    <p:sldId id="407" r:id="rId99"/>
    <p:sldId id="306" r:id="rId100"/>
    <p:sldId id="307" r:id="rId101"/>
    <p:sldId id="408" r:id="rId102"/>
    <p:sldId id="308" r:id="rId103"/>
    <p:sldId id="309" r:id="rId104"/>
    <p:sldId id="409" r:id="rId105"/>
    <p:sldId id="410" r:id="rId106"/>
    <p:sldId id="310" r:id="rId107"/>
    <p:sldId id="411" r:id="rId108"/>
    <p:sldId id="311" r:id="rId109"/>
    <p:sldId id="412" r:id="rId110"/>
    <p:sldId id="312" r:id="rId111"/>
    <p:sldId id="413" r:id="rId112"/>
    <p:sldId id="313" r:id="rId113"/>
    <p:sldId id="314" r:id="rId114"/>
    <p:sldId id="414" r:id="rId115"/>
    <p:sldId id="315" r:id="rId116"/>
    <p:sldId id="316" r:id="rId117"/>
    <p:sldId id="317" r:id="rId118"/>
    <p:sldId id="318" r:id="rId119"/>
    <p:sldId id="319" r:id="rId120"/>
    <p:sldId id="320" r:id="rId121"/>
    <p:sldId id="321" r:id="rId122"/>
    <p:sldId id="322" r:id="rId123"/>
    <p:sldId id="323" r:id="rId124"/>
    <p:sldId id="324" r:id="rId125"/>
    <p:sldId id="325" r:id="rId126"/>
    <p:sldId id="326" r:id="rId127"/>
    <p:sldId id="327" r:id="rId128"/>
    <p:sldId id="328" r:id="rId129"/>
    <p:sldId id="334" r:id="rId130"/>
    <p:sldId id="329" r:id="rId131"/>
    <p:sldId id="330" r:id="rId132"/>
    <p:sldId id="332" r:id="rId133"/>
    <p:sldId id="333" r:id="rId134"/>
    <p:sldId id="335" r:id="rId135"/>
    <p:sldId id="337" r:id="rId136"/>
    <p:sldId id="338" r:id="rId137"/>
    <p:sldId id="339" r:id="rId138"/>
    <p:sldId id="340" r:id="rId139"/>
    <p:sldId id="419" r:id="rId140"/>
    <p:sldId id="432" r:id="rId141"/>
    <p:sldId id="341" r:id="rId142"/>
    <p:sldId id="417" r:id="rId143"/>
    <p:sldId id="421" r:id="rId144"/>
    <p:sldId id="422" r:id="rId145"/>
    <p:sldId id="423" r:id="rId146"/>
    <p:sldId id="424" r:id="rId147"/>
    <p:sldId id="426" r:id="rId148"/>
    <p:sldId id="425" r:id="rId149"/>
    <p:sldId id="442" r:id="rId150"/>
    <p:sldId id="418" r:id="rId151"/>
    <p:sldId id="431" r:id="rId152"/>
    <p:sldId id="433" r:id="rId153"/>
    <p:sldId id="434" r:id="rId154"/>
    <p:sldId id="420" r:id="rId155"/>
    <p:sldId id="443" r:id="rId156"/>
    <p:sldId id="343" r:id="rId157"/>
    <p:sldId id="344" r:id="rId158"/>
    <p:sldId id="427" r:id="rId159"/>
    <p:sldId id="349" r:id="rId160"/>
    <p:sldId id="441" r:id="rId161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163"/>
      <p:bold r:id="rId164"/>
      <p:italic r:id="rId165"/>
      <p:boldItalic r:id="rId166"/>
    </p:embeddedFont>
    <p:embeddedFont>
      <p:font typeface="Manrope Medium"/>
      <p:regular r:id="rId167"/>
      <p:bold r:id="rId168"/>
    </p:embeddedFont>
  </p:embeddedFontLst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09B78"/>
    <a:srgbClr val="FF5C00"/>
    <a:srgbClr val="7B4CFF"/>
    <a:srgbClr val="4579FF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FC5DE31-6EA2-4443-BC94-80992A73853E}">
  <a:tblStyle styleId="{BFC5DE31-6EA2-4443-BC94-80992A7385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3"/>
    <p:restoredTop sz="81609"/>
  </p:normalViewPr>
  <p:slideViewPr>
    <p:cSldViewPr snapToGrid="0">
      <p:cViewPr>
        <p:scale>
          <a:sx n="213" d="100"/>
          <a:sy n="213" d="100"/>
        </p:scale>
        <p:origin x="144" y="-1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font" Target="fonts/font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font" Target="fonts/font2.fntdata"/><Relationship Id="rId16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font" Target="fonts/font3.fntdata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percent correct</c:v>
          </c:tx>
          <c:spPr>
            <a:solidFill>
              <a:srgbClr val="00AAFF"/>
            </a:solidFill>
          </c:spPr>
          <c:invertIfNegative val="1"/>
          <c:dPt>
            <c:idx val="1"/>
            <c:invertIfNegative val="0"/>
            <c:bubble3D val="0"/>
            <c:spPr>
              <a:solidFill>
                <a:srgbClr val="04E061"/>
              </a:solidFill>
            </c:spPr>
            <c:extLst>
              <c:ext xmlns:c16="http://schemas.microsoft.com/office/drawing/2014/chart" uri="{C3380CC4-5D6E-409C-BE32-E72D297353CC}">
                <c16:uniqueId val="{00000001-8FC1-F345-953E-F708BFF1434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anchorCtr="1"/>
                <a:lstStyle/>
                <a:p>
                  <a:pPr>
                    <a:defRPr sz="2175">
                      <a:solidFill>
                        <a:schemeClr val="bg1"/>
                      </a:solidFill>
                      <a:latin typeface="Manrope Medium"/>
                      <a:ea typeface="Manrope Medium"/>
                      <a:cs typeface="Manrope Medium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404317368130398E-2"/>
                      <c:h val="0.262067183462532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D13-1E45-93F1-1566A1432E7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anchorCtr="1"/>
                <a:lstStyle/>
                <a:p>
                  <a:pPr>
                    <a:defRPr sz="2175">
                      <a:solidFill>
                        <a:schemeClr val="bg1"/>
                      </a:solidFill>
                      <a:latin typeface="Manrope Medium"/>
                      <a:ea typeface="Manrope Medium"/>
                      <a:cs typeface="Manrope Medium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FC1-F345-953E-F708BFF143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2175">
                    <a:solidFill>
                      <a:srgbClr val="000000"/>
                    </a:solidFill>
                    <a:latin typeface="Manrope Medium"/>
                    <a:ea typeface="Manrope Medium"/>
                    <a:cs typeface="Manrope Medium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Baseline</c:v>
                </c:pt>
                <c:pt idx="1">
                  <c:v>Self-consistency</c:v>
                </c:pt>
              </c:strCache>
            </c:strRef>
          </c:cat>
          <c:val>
            <c:numRef>
              <c:f>'Chart Data'!$B$2:$B$3</c:f>
              <c:numCache>
                <c:formatCode>0.0</c:formatCode>
                <c:ptCount val="2"/>
                <c:pt idx="0">
                  <c:v>41.6</c:v>
                </c:pt>
                <c:pt idx="1">
                  <c:v>70.400000000000006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8FC1-F345-953E-F708BFF143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00AAFF"/>
            </a:solidFill>
          </a:ln>
        </c:spPr>
        <c:txPr>
          <a:bodyPr anchorCtr="1"/>
          <a:lstStyle/>
          <a:p>
            <a:pPr>
              <a:defRPr sz="1575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ru-RU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FFFFFF"/>
              </a:solidFill>
            </a:ln>
          </c:spPr>
        </c:majorGridlines>
        <c:numFmt formatCode="0.0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1200">
                <a:solidFill>
                  <a:schemeClr val="bg1"/>
                </a:solidFill>
                <a:latin typeface="Manrope Medium"/>
                <a:ea typeface="Manrope Medium"/>
                <a:cs typeface="Manrope Medium"/>
              </a:defRPr>
            </a:pPr>
            <a:endParaRPr lang="ru-RU"/>
          </a:p>
        </c:txPr>
        <c:crossAx val="48650112"/>
        <c:crosses val="autoZero"/>
        <c:crossBetween val="between"/>
        <c:majorUnit val="50"/>
      </c:valAx>
      <c:spPr>
        <a:noFill/>
        <a:ln w="25400">
          <a:noFill/>
        </a:ln>
      </c:spPr>
    </c:plotArea>
    <c:plotVisOnly val="1"/>
    <c:dispBlanksAs val="zero"/>
    <c:showDLblsOverMax val="1"/>
  </c:chart>
  <c:spPr>
    <a:solidFill>
      <a:srgbClr val="7B4CFF"/>
    </a:solidFill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6.2960481003704327E-2"/>
          <c:y val="8.9535087183869461E-2"/>
          <c:w val="0.91182281292852574"/>
          <c:h val="0.75628802213676782"/>
        </c:manualLayout>
      </c:layout>
      <c:barChart>
        <c:barDir val="col"/>
        <c:grouping val="clustered"/>
        <c:varyColors val="0"/>
        <c:ser>
          <c:idx val="0"/>
          <c:order val="0"/>
          <c:tx>
            <c:v>percent correct</c:v>
          </c:tx>
          <c:spPr>
            <a:solidFill>
              <a:srgbClr val="00AAFF"/>
            </a:solidFill>
          </c:spPr>
          <c:invertIfNegative val="1"/>
          <c:dPt>
            <c:idx val="1"/>
            <c:invertIfNegative val="0"/>
            <c:bubble3D val="0"/>
            <c:spPr>
              <a:solidFill>
                <a:srgbClr val="FF5C00"/>
              </a:solidFill>
            </c:spPr>
            <c:extLst>
              <c:ext xmlns:c16="http://schemas.microsoft.com/office/drawing/2014/chart" uri="{C3380CC4-5D6E-409C-BE32-E72D297353CC}">
                <c16:uniqueId val="{00000001-7ED2-B54A-A0EC-597BA5F551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2175">
                    <a:solidFill>
                      <a:schemeClr val="bg1"/>
                    </a:solidFill>
                    <a:latin typeface="Manrope Medium"/>
                    <a:ea typeface="Manrope Medium"/>
                    <a:cs typeface="Manrope Medium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Baseline</c:v>
                </c:pt>
                <c:pt idx="1">
                  <c:v>Self-consistency</c:v>
                </c:pt>
              </c:strCache>
            </c:strRef>
          </c:cat>
          <c:val>
            <c:numRef>
              <c:f>'Chart Data'!$B$2:$B$3</c:f>
              <c:numCache>
                <c:formatCode>0.0</c:formatCode>
                <c:ptCount val="2"/>
                <c:pt idx="0">
                  <c:v>55.2</c:v>
                </c:pt>
                <c:pt idx="1">
                  <c:v>61.6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7ED2-B54A-A0EC-597BA5F551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00AAFF"/>
            </a:solidFill>
          </a:ln>
        </c:spPr>
        <c:txPr>
          <a:bodyPr anchorCtr="1"/>
          <a:lstStyle/>
          <a:p>
            <a:pPr>
              <a:defRPr sz="1575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ru-RU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FFFFFF"/>
              </a:solidFill>
            </a:ln>
          </c:spPr>
        </c:majorGridlines>
        <c:numFmt formatCode="0.0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1200">
                <a:solidFill>
                  <a:schemeClr val="bg1"/>
                </a:solidFill>
                <a:latin typeface="Manrope Medium"/>
                <a:ea typeface="Manrope Medium"/>
                <a:cs typeface="Manrope Medium"/>
              </a:defRPr>
            </a:pPr>
            <a:endParaRPr lang="ru-RU"/>
          </a:p>
        </c:txPr>
        <c:crossAx val="48650112"/>
        <c:crosses val="autoZero"/>
        <c:crossBetween val="between"/>
        <c:majorUnit val="50"/>
      </c:valAx>
      <c:spPr>
        <a:solidFill>
          <a:srgbClr val="7B4C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7B4CFF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искал</a:t>
            </a:r>
            <a:r>
              <a:rPr dirty="0"/>
              <a:t>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сервисов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LLM </a:t>
            </a:r>
            <a:r>
              <a:rPr dirty="0" err="1"/>
              <a:t>предсказуемее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пришлось</a:t>
            </a:r>
            <a:r>
              <a:rPr dirty="0"/>
              <a:t> </a:t>
            </a:r>
            <a:r>
              <a:rPr dirty="0" err="1"/>
              <a:t>пройти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обычного</a:t>
            </a:r>
            <a:r>
              <a:rPr dirty="0"/>
              <a:t> </a:t>
            </a:r>
            <a:r>
              <a:rPr dirty="0" err="1"/>
              <a:t>разговора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человеком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условий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машина</a:t>
            </a:r>
            <a:r>
              <a:rPr dirty="0"/>
              <a:t>. </a:t>
            </a:r>
            <a:r>
              <a:rPr dirty="0" err="1"/>
              <a:t>Будем</a:t>
            </a:r>
            <a:r>
              <a:rPr dirty="0"/>
              <a:t> </a:t>
            </a:r>
            <a:r>
              <a:rPr dirty="0" err="1"/>
              <a:t>собирать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постепенно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небольшой</a:t>
            </a:r>
            <a:r>
              <a:rPr dirty="0"/>
              <a:t> </a:t>
            </a:r>
            <a:r>
              <a:rPr dirty="0" err="1"/>
              <a:t>ошибке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TypeScript.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появится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тогда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станет</a:t>
            </a:r>
            <a:r>
              <a:rPr dirty="0"/>
              <a:t> </a:t>
            </a:r>
            <a:r>
              <a:rPr dirty="0" err="1"/>
              <a:t>понятно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закрыл</a:t>
            </a:r>
            <a:r>
              <a:rPr dirty="0"/>
              <a:t> </a:t>
            </a:r>
            <a:r>
              <a:rPr dirty="0" err="1"/>
              <a:t>предыдущий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названии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формально</a:t>
            </a:r>
            <a:r>
              <a:rPr dirty="0"/>
              <a:t> </a:t>
            </a:r>
            <a:r>
              <a:rPr dirty="0" err="1"/>
              <a:t>доказуемый</a:t>
            </a:r>
            <a:r>
              <a:rPr dirty="0"/>
              <a:t> TypeScript: </a:t>
            </a:r>
            <a:r>
              <a:rPr dirty="0" err="1"/>
              <a:t>технически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дойдём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проверяемого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печати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JavaScript,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доказательства</a:t>
            </a:r>
            <a:r>
              <a:rPr dirty="0"/>
              <a:t> </a:t>
            </a:r>
            <a:r>
              <a:rPr dirty="0" err="1"/>
              <a:t>произвольного</a:t>
            </a:r>
            <a:r>
              <a:rPr dirty="0"/>
              <a:t> </a:t>
            </a:r>
            <a:r>
              <a:rPr dirty="0" err="1"/>
              <a:t>существующего</a:t>
            </a:r>
            <a:r>
              <a:rPr dirty="0"/>
              <a:t> TS-</a:t>
            </a:r>
            <a:r>
              <a:rPr dirty="0" err="1"/>
              <a:t>кода</a:t>
            </a:r>
            <a:r>
              <a:rPr dirty="0"/>
              <a:t>. </a:t>
            </a:r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представлюсь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экспериментов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001»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искал</a:t>
            </a:r>
            <a:r>
              <a:rPr dirty="0"/>
              <a:t>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сервисов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LLM </a:t>
            </a:r>
            <a:r>
              <a:rPr dirty="0" err="1"/>
              <a:t>предсказуемее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пришлось</a:t>
            </a:r>
            <a:r>
              <a:rPr dirty="0"/>
              <a:t> </a:t>
            </a:r>
            <a:r>
              <a:rPr dirty="0" err="1"/>
              <a:t>пройти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обычного</a:t>
            </a:r>
            <a:r>
              <a:rPr dirty="0"/>
              <a:t> </a:t>
            </a:r>
            <a:r>
              <a:rPr dirty="0" err="1"/>
              <a:t>разговора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человеком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условий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машина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Будем</a:t>
            </a:r>
            <a:r>
              <a:rPr dirty="0"/>
              <a:t> </a:t>
            </a:r>
            <a:r>
              <a:rPr dirty="0" err="1"/>
              <a:t>собирать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постепенно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небольшой</a:t>
            </a:r>
            <a:r>
              <a:rPr dirty="0"/>
              <a:t> </a:t>
            </a:r>
            <a:r>
              <a:rPr dirty="0" err="1"/>
              <a:t>ошибке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TypeScript.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появится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тогда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станет</a:t>
            </a:r>
            <a:r>
              <a:rPr dirty="0"/>
              <a:t> </a:t>
            </a:r>
            <a:r>
              <a:rPr dirty="0" err="1"/>
              <a:t>понятно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закрыл</a:t>
            </a:r>
            <a:r>
              <a:rPr dirty="0"/>
              <a:t> </a:t>
            </a:r>
            <a:r>
              <a:rPr dirty="0" err="1"/>
              <a:t>предыдущий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названии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формально</a:t>
            </a:r>
            <a:r>
              <a:rPr dirty="0"/>
              <a:t> </a:t>
            </a:r>
            <a:r>
              <a:rPr dirty="0" err="1"/>
              <a:t>доказуемый</a:t>
            </a:r>
            <a:r>
              <a:rPr dirty="0"/>
              <a:t> TypeScript: </a:t>
            </a:r>
            <a:r>
              <a:rPr dirty="0" err="1"/>
              <a:t>технически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дойдём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проверяемого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печати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JavaScript,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доказательства</a:t>
            </a:r>
            <a:r>
              <a:rPr dirty="0"/>
              <a:t> </a:t>
            </a:r>
            <a:r>
              <a:rPr dirty="0" err="1"/>
              <a:t>произвольного</a:t>
            </a:r>
            <a:r>
              <a:rPr dirty="0"/>
              <a:t> </a:t>
            </a:r>
            <a:r>
              <a:rPr dirty="0" err="1"/>
              <a:t>существующего</a:t>
            </a:r>
            <a:r>
              <a:rPr dirty="0"/>
              <a:t> TS-</a:t>
            </a:r>
            <a:r>
              <a:rPr dirty="0" err="1"/>
              <a:t>кода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представлюсь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экспериментов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holyjs.ru</a:t>
            </a:r>
            <a:r>
              <a:rPr dirty="0"/>
              <a:t>/talks/20011201-from-aristotle-to-runtime-formally-provable-typescript-and-ai-that-verifies-its-own-code/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Марат</a:t>
            </a:r>
            <a:r>
              <a:rPr dirty="0"/>
              <a:t> </a:t>
            </a:r>
            <a:r>
              <a:rPr dirty="0" err="1"/>
              <a:t>Зимнуров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Авито</a:t>
            </a:r>
            <a:r>
              <a:rPr dirty="0"/>
              <a:t> </a:t>
            </a:r>
            <a:r>
              <a:rPr dirty="0" err="1"/>
              <a:t>руковожу</a:t>
            </a:r>
            <a:r>
              <a:rPr dirty="0"/>
              <a:t> </a:t>
            </a:r>
            <a:r>
              <a:rPr dirty="0" err="1"/>
              <a:t>разработкой</a:t>
            </a:r>
            <a:r>
              <a:rPr dirty="0"/>
              <a:t>, </a:t>
            </a:r>
            <a:r>
              <a:rPr dirty="0" err="1"/>
              <a:t>преподаю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продолжаю</a:t>
            </a:r>
            <a:r>
              <a:rPr dirty="0"/>
              <a:t> </a:t>
            </a:r>
            <a:r>
              <a:rPr dirty="0" err="1"/>
              <a:t>писать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. </a:t>
            </a:r>
            <a:r>
              <a:rPr dirty="0" err="1"/>
              <a:t>Сегодня</a:t>
            </a:r>
            <a:r>
              <a:rPr dirty="0"/>
              <a:t> </a:t>
            </a:r>
            <a:r>
              <a:rPr dirty="0" err="1"/>
              <a:t>буду</a:t>
            </a:r>
            <a:r>
              <a:rPr dirty="0"/>
              <a:t> </a:t>
            </a:r>
            <a:r>
              <a:rPr dirty="0" err="1"/>
              <a:t>показывать</a:t>
            </a:r>
            <a:r>
              <a:rPr dirty="0"/>
              <a:t> </a:t>
            </a:r>
            <a:r>
              <a:rPr dirty="0" err="1"/>
              <a:t>инженерные</a:t>
            </a:r>
            <a:r>
              <a:rPr dirty="0"/>
              <a:t> </a:t>
            </a:r>
            <a:r>
              <a:rPr dirty="0" err="1"/>
              <a:t>эксперименты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рабочие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, </a:t>
            </a:r>
            <a:r>
              <a:rPr dirty="0" err="1"/>
              <a:t>учебные</a:t>
            </a:r>
            <a:r>
              <a:rPr dirty="0"/>
              <a:t> </a:t>
            </a:r>
            <a:r>
              <a:rPr dirty="0" err="1"/>
              <a:t>стенды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мои</a:t>
            </a:r>
            <a:r>
              <a:rPr dirty="0"/>
              <a:t> </a:t>
            </a:r>
            <a:r>
              <a:rPr dirty="0" err="1"/>
              <a:t>открытые</a:t>
            </a:r>
            <a:r>
              <a:rPr dirty="0"/>
              <a:t> </a:t>
            </a:r>
            <a:r>
              <a:rPr dirty="0" err="1"/>
              <a:t>проекты</a:t>
            </a:r>
            <a:r>
              <a:rPr dirty="0"/>
              <a:t>.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дойдём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чисел</a:t>
            </a:r>
            <a:r>
              <a:rPr dirty="0"/>
              <a:t>,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раз</a:t>
            </a:r>
            <a:r>
              <a:rPr dirty="0"/>
              <a:t> </a:t>
            </a:r>
            <a:r>
              <a:rPr dirty="0" err="1"/>
              <a:t>назову</a:t>
            </a:r>
            <a:r>
              <a:rPr dirty="0"/>
              <a:t>,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чём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они</a:t>
            </a:r>
            <a:r>
              <a:rPr dirty="0"/>
              <a:t> </a:t>
            </a:r>
            <a:r>
              <a:rPr dirty="0" err="1"/>
              <a:t>получены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связаны</a:t>
            </a:r>
            <a:r>
              <a:rPr dirty="0"/>
              <a:t> </a:t>
            </a:r>
            <a:r>
              <a:rPr dirty="0" err="1"/>
              <a:t>мои</a:t>
            </a:r>
            <a:r>
              <a:rPr dirty="0"/>
              <a:t> </a:t>
            </a:r>
            <a:r>
              <a:rPr dirty="0" err="1"/>
              <a:t>курсы</a:t>
            </a:r>
            <a:r>
              <a:rPr dirty="0"/>
              <a:t>, </a:t>
            </a:r>
            <a:r>
              <a:rPr dirty="0" err="1"/>
              <a:t>инструменты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эксперименты</a:t>
            </a:r>
            <a:r>
              <a:rPr dirty="0"/>
              <a:t>. </a:t>
            </a:r>
            <a:r>
              <a:rPr dirty="0" err="1"/>
              <a:t>Эти</a:t>
            </a:r>
            <a:r>
              <a:rPr dirty="0"/>
              <a:t> </a:t>
            </a:r>
            <a:r>
              <a:rPr dirty="0" err="1"/>
              <a:t>инструменты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учебные</a:t>
            </a:r>
            <a:r>
              <a:rPr dirty="0"/>
              <a:t>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связаны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Digitable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002»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Марат</a:t>
            </a:r>
            <a:r>
              <a:rPr dirty="0"/>
              <a:t> </a:t>
            </a:r>
            <a:r>
              <a:rPr dirty="0" err="1"/>
              <a:t>Зимнуров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Авито</a:t>
            </a:r>
            <a:r>
              <a:rPr dirty="0"/>
              <a:t> </a:t>
            </a:r>
            <a:r>
              <a:rPr dirty="0" err="1"/>
              <a:t>руковожу</a:t>
            </a:r>
            <a:r>
              <a:rPr dirty="0"/>
              <a:t> </a:t>
            </a:r>
            <a:r>
              <a:rPr dirty="0" err="1"/>
              <a:t>разработкой</a:t>
            </a:r>
            <a:r>
              <a:rPr dirty="0"/>
              <a:t>, </a:t>
            </a:r>
            <a:r>
              <a:rPr dirty="0" err="1"/>
              <a:t>преподаю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продолжаю</a:t>
            </a:r>
            <a:r>
              <a:rPr dirty="0"/>
              <a:t> </a:t>
            </a:r>
            <a:r>
              <a:rPr dirty="0" err="1"/>
              <a:t>писать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Сегодня</a:t>
            </a:r>
            <a:r>
              <a:rPr dirty="0"/>
              <a:t> </a:t>
            </a:r>
            <a:r>
              <a:rPr dirty="0" err="1"/>
              <a:t>буду</a:t>
            </a:r>
            <a:r>
              <a:rPr dirty="0"/>
              <a:t> </a:t>
            </a:r>
            <a:r>
              <a:rPr dirty="0" err="1"/>
              <a:t>показывать</a:t>
            </a:r>
            <a:r>
              <a:rPr dirty="0"/>
              <a:t> </a:t>
            </a:r>
            <a:r>
              <a:rPr dirty="0" err="1"/>
              <a:t>инженерные</a:t>
            </a:r>
            <a:r>
              <a:rPr dirty="0"/>
              <a:t> </a:t>
            </a:r>
            <a:r>
              <a:rPr dirty="0" err="1"/>
              <a:t>эксперименты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рабочие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, </a:t>
            </a:r>
            <a:r>
              <a:rPr dirty="0" err="1"/>
              <a:t>учебные</a:t>
            </a:r>
            <a:r>
              <a:rPr dirty="0"/>
              <a:t> </a:t>
            </a:r>
            <a:r>
              <a:rPr dirty="0" err="1"/>
              <a:t>стенды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мои</a:t>
            </a:r>
            <a:r>
              <a:rPr dirty="0"/>
              <a:t> </a:t>
            </a:r>
            <a:r>
              <a:rPr dirty="0" err="1"/>
              <a:t>открытые</a:t>
            </a:r>
            <a:r>
              <a:rPr dirty="0"/>
              <a:t> </a:t>
            </a:r>
            <a:r>
              <a:rPr dirty="0" err="1"/>
              <a:t>проекты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дойдём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чисел</a:t>
            </a:r>
            <a:r>
              <a:rPr dirty="0"/>
              <a:t>,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раз</a:t>
            </a:r>
            <a:r>
              <a:rPr dirty="0"/>
              <a:t> </a:t>
            </a:r>
            <a:r>
              <a:rPr dirty="0" err="1"/>
              <a:t>назову</a:t>
            </a:r>
            <a:r>
              <a:rPr dirty="0"/>
              <a:t>,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чём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они</a:t>
            </a:r>
            <a:r>
              <a:rPr dirty="0"/>
              <a:t> </a:t>
            </a:r>
            <a:r>
              <a:rPr dirty="0" err="1"/>
              <a:t>получены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связаны</a:t>
            </a:r>
            <a:r>
              <a:rPr dirty="0"/>
              <a:t> </a:t>
            </a:r>
            <a:r>
              <a:rPr dirty="0" err="1"/>
              <a:t>мои</a:t>
            </a:r>
            <a:r>
              <a:rPr dirty="0"/>
              <a:t> </a:t>
            </a:r>
            <a:r>
              <a:rPr dirty="0" err="1"/>
              <a:t>курсы</a:t>
            </a:r>
            <a:r>
              <a:rPr dirty="0"/>
              <a:t>, </a:t>
            </a:r>
            <a:r>
              <a:rPr dirty="0" err="1"/>
              <a:t>инструменты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эксперименты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Эти</a:t>
            </a:r>
            <a:r>
              <a:rPr dirty="0"/>
              <a:t> </a:t>
            </a:r>
            <a:r>
              <a:rPr dirty="0" err="1"/>
              <a:t>инструменты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учебные</a:t>
            </a:r>
            <a:r>
              <a:rPr dirty="0"/>
              <a:t> </a:t>
            </a:r>
            <a:r>
              <a:rPr dirty="0" err="1"/>
              <a:t>материалы</a:t>
            </a:r>
            <a:r>
              <a:rPr dirty="0"/>
              <a:t> </a:t>
            </a:r>
            <a:r>
              <a:rPr dirty="0" err="1"/>
              <a:t>связаны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Digitable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holyjs.ru</a:t>
            </a:r>
            <a:r>
              <a:rPr dirty="0"/>
              <a:t>/talks/20011201-from-aristotle-to-runtime-formally-provable-typescript-and-ai-that-verifies-its-own-code/</a:t>
            </a:r>
          </a:p>
          <a:p>
            <a:r>
              <a:rPr dirty="0"/>
              <a:t>Holy.js_2026_Autumn.pptx, slide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Генерация </a:t>
            </a:r>
            <a:r>
              <a:rPr dirty="0" err="1"/>
              <a:t>текста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доступной</a:t>
            </a:r>
            <a:r>
              <a:rPr dirty="0"/>
              <a:t> </a:t>
            </a:r>
            <a:r>
              <a:rPr dirty="0" err="1"/>
              <a:t>строительной</a:t>
            </a:r>
            <a:r>
              <a:rPr dirty="0"/>
              <a:t> </a:t>
            </a:r>
            <a:r>
              <a:rPr dirty="0" err="1"/>
              <a:t>деталью</a:t>
            </a:r>
            <a:r>
              <a:rPr dirty="0"/>
              <a:t>. Меня </a:t>
            </a:r>
            <a:r>
              <a:rPr dirty="0" err="1"/>
              <a:t>интересует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меняется</a:t>
            </a:r>
            <a:r>
              <a:rPr dirty="0"/>
              <a:t> </a:t>
            </a:r>
            <a:r>
              <a:rPr dirty="0" err="1"/>
              <a:t>инженерная</a:t>
            </a:r>
            <a:r>
              <a:rPr dirty="0"/>
              <a:t> </a:t>
            </a:r>
            <a:r>
              <a:rPr dirty="0" err="1"/>
              <a:t>работа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детали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получить</a:t>
            </a:r>
            <a:r>
              <a:rPr dirty="0"/>
              <a:t> </a:t>
            </a:r>
            <a:r>
              <a:rPr dirty="0" err="1"/>
              <a:t>очень</a:t>
            </a:r>
            <a:r>
              <a:rPr dirty="0"/>
              <a:t> </a:t>
            </a:r>
            <a:r>
              <a:rPr dirty="0" err="1"/>
              <a:t>много</a:t>
            </a:r>
            <a:r>
              <a:rPr dirty="0"/>
              <a:t>. </a:t>
            </a:r>
            <a:r>
              <a:rPr dirty="0" err="1"/>
              <a:t>Электричество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Интернет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позволяли</a:t>
            </a:r>
            <a:r>
              <a:rPr dirty="0"/>
              <a:t> </a:t>
            </a:r>
            <a:r>
              <a:rPr dirty="0" err="1"/>
              <a:t>строить</a:t>
            </a:r>
            <a:r>
              <a:rPr dirty="0"/>
              <a:t> </a:t>
            </a:r>
            <a:r>
              <a:rPr dirty="0" err="1"/>
              <a:t>новые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 </a:t>
            </a:r>
            <a:r>
              <a:rPr dirty="0" err="1"/>
              <a:t>поверх</a:t>
            </a:r>
            <a:r>
              <a:rPr dirty="0"/>
              <a:t> </a:t>
            </a:r>
            <a:r>
              <a:rPr dirty="0" err="1"/>
              <a:t>общей</a:t>
            </a:r>
            <a:r>
              <a:rPr dirty="0"/>
              <a:t> </a:t>
            </a:r>
            <a:r>
              <a:rPr dirty="0" err="1"/>
              <a:t>инфраструктуры</a:t>
            </a:r>
            <a:r>
              <a:rPr dirty="0"/>
              <a:t>. Это </a:t>
            </a:r>
            <a:r>
              <a:rPr dirty="0" err="1"/>
              <a:t>метафора</a:t>
            </a:r>
            <a:r>
              <a:rPr dirty="0"/>
              <a:t> </a:t>
            </a:r>
            <a:r>
              <a:rPr dirty="0" err="1"/>
              <a:t>масштаба</a:t>
            </a:r>
            <a:r>
              <a:rPr dirty="0"/>
              <a:t> </a:t>
            </a:r>
            <a:r>
              <a:rPr dirty="0" err="1"/>
              <a:t>перемены</a:t>
            </a:r>
            <a:r>
              <a:rPr dirty="0"/>
              <a:t>. Дешевле </a:t>
            </a:r>
            <a:r>
              <a:rPr dirty="0" err="1"/>
              <a:t>произвести</a:t>
            </a:r>
            <a:r>
              <a:rPr dirty="0"/>
              <a:t> </a:t>
            </a:r>
            <a:r>
              <a:rPr dirty="0" err="1"/>
              <a:t>кандидат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.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пригодности</a:t>
            </a:r>
            <a:r>
              <a:rPr dirty="0"/>
              <a:t>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задачей</a:t>
            </a:r>
            <a:r>
              <a:rPr dirty="0"/>
              <a:t>.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метафоры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следует</a:t>
            </a:r>
            <a:r>
              <a:rPr dirty="0"/>
              <a:t> </a:t>
            </a:r>
            <a:r>
              <a:rPr dirty="0" err="1"/>
              <a:t>конкретная</a:t>
            </a:r>
            <a:r>
              <a:rPr dirty="0"/>
              <a:t> </a:t>
            </a: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рынка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универсальное</a:t>
            </a:r>
            <a:r>
              <a:rPr dirty="0"/>
              <a:t> </a:t>
            </a:r>
            <a:r>
              <a:rPr dirty="0" err="1"/>
              <a:t>снижение</a:t>
            </a:r>
            <a:r>
              <a:rPr dirty="0"/>
              <a:t> </a:t>
            </a:r>
            <a:r>
              <a:rPr dirty="0" err="1"/>
              <a:t>стоимости</a:t>
            </a:r>
            <a:r>
              <a:rPr dirty="0"/>
              <a:t> </a:t>
            </a:r>
            <a:r>
              <a:rPr dirty="0" err="1"/>
              <a:t>разработки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доступность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отвечает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Токены </a:t>
            </a:r>
            <a:r>
              <a:rPr dirty="0" err="1"/>
              <a:t>стали</a:t>
            </a:r>
            <a:r>
              <a:rPr dirty="0"/>
              <a:t> </a:t>
            </a:r>
            <a:r>
              <a:rPr dirty="0" err="1"/>
              <a:t>доступным</a:t>
            </a:r>
            <a:r>
              <a:rPr dirty="0"/>
              <a:t> </a:t>
            </a:r>
            <a:r>
              <a:rPr dirty="0" err="1"/>
              <a:t>ресурсом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электричество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гарантирует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прибор</a:t>
            </a:r>
            <a:r>
              <a:rPr dirty="0"/>
              <a:t> </a:t>
            </a:r>
            <a:r>
              <a:rPr dirty="0" err="1"/>
              <a:t>будет</a:t>
            </a:r>
            <a:r>
              <a:rPr dirty="0"/>
              <a:t> </a:t>
            </a:r>
            <a:r>
              <a:rPr dirty="0" err="1"/>
              <a:t>работать</a:t>
            </a:r>
            <a:r>
              <a:rPr dirty="0"/>
              <a:t> </a:t>
            </a:r>
            <a:r>
              <a:rPr dirty="0" err="1"/>
              <a:t>правильно</a:t>
            </a:r>
            <a:r>
              <a:rPr dirty="0"/>
              <a:t>. Меня </a:t>
            </a:r>
            <a:r>
              <a:rPr dirty="0" err="1"/>
              <a:t>интересует</a:t>
            </a:r>
            <a:r>
              <a:rPr dirty="0"/>
              <a:t> </a:t>
            </a:r>
            <a:r>
              <a:rPr dirty="0" err="1"/>
              <a:t>такая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инженерная</a:t>
            </a:r>
            <a:r>
              <a:rPr dirty="0"/>
              <a:t> </a:t>
            </a:r>
            <a:r>
              <a:rPr dirty="0" err="1"/>
              <a:t>сторона</a:t>
            </a:r>
            <a:r>
              <a:rPr dirty="0"/>
              <a:t> LLM: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получить</a:t>
            </a:r>
            <a:r>
              <a:rPr dirty="0"/>
              <a:t> </a:t>
            </a:r>
            <a:r>
              <a:rPr dirty="0" err="1"/>
              <a:t>нужное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, </a:t>
            </a:r>
            <a:r>
              <a:rPr dirty="0" err="1"/>
              <a:t>заметить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пережить</a:t>
            </a:r>
            <a:r>
              <a:rPr dirty="0"/>
              <a:t> </a:t>
            </a:r>
            <a:r>
              <a:rPr dirty="0" err="1"/>
              <a:t>отказ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сцене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будем</a:t>
            </a:r>
            <a:r>
              <a:rPr dirty="0"/>
              <a:t> </a:t>
            </a:r>
            <a:r>
              <a:rPr dirty="0" err="1"/>
              <a:t>последовательно</a:t>
            </a:r>
            <a:r>
              <a:rPr dirty="0"/>
              <a:t> </a:t>
            </a:r>
            <a:r>
              <a:rPr dirty="0" err="1"/>
              <a:t>закрывать</a:t>
            </a:r>
            <a:r>
              <a:rPr dirty="0"/>
              <a:t> </a:t>
            </a:r>
            <a:r>
              <a:rPr dirty="0" err="1"/>
              <a:t>эти</a:t>
            </a:r>
            <a:r>
              <a:rPr dirty="0"/>
              <a:t> </a:t>
            </a:r>
            <a:r>
              <a:rPr dirty="0" err="1"/>
              <a:t>вопросы</a:t>
            </a:r>
            <a:r>
              <a:rPr dirty="0"/>
              <a:t>. </a:t>
            </a:r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очень</a:t>
            </a:r>
            <a:r>
              <a:rPr dirty="0"/>
              <a:t> </a:t>
            </a:r>
            <a:r>
              <a:rPr dirty="0" err="1"/>
              <a:t>маленького</a:t>
            </a:r>
            <a:r>
              <a:rPr dirty="0"/>
              <a:t> </a:t>
            </a:r>
            <a:r>
              <a:rPr dirty="0" err="1"/>
              <a:t>сервиса</a:t>
            </a:r>
            <a:r>
              <a:rPr dirty="0"/>
              <a:t>,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котором</a:t>
            </a:r>
            <a:r>
              <a:rPr dirty="0"/>
              <a:t> </a:t>
            </a:r>
            <a:r>
              <a:rPr dirty="0" err="1"/>
              <a:t>типы</a:t>
            </a:r>
            <a:r>
              <a:rPr dirty="0"/>
              <a:t> </a:t>
            </a:r>
            <a:r>
              <a:rPr dirty="0" err="1"/>
              <a:t>сходятся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 </a:t>
            </a:r>
            <a:r>
              <a:rPr dirty="0" err="1"/>
              <a:t>выдан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тому</a:t>
            </a:r>
            <a:r>
              <a:rPr dirty="0"/>
              <a:t> </a:t>
            </a:r>
            <a:r>
              <a:rPr dirty="0" err="1"/>
              <a:t>человеку</a:t>
            </a:r>
            <a:r>
              <a:rPr dirty="0"/>
              <a:t>. </a:t>
            </a:r>
            <a:r>
              <a:rPr dirty="0" err="1"/>
              <a:t>Посмотрим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эта</a:t>
            </a:r>
            <a:r>
              <a:rPr dirty="0"/>
              <a:t> </a:t>
            </a:r>
            <a:r>
              <a:rPr dirty="0" err="1"/>
              <a:t>проблема</a:t>
            </a:r>
            <a:r>
              <a:rPr dirty="0"/>
              <a:t> </a:t>
            </a:r>
            <a:r>
              <a:rPr dirty="0" err="1"/>
              <a:t>выглядит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коде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знакомое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ревьюера</a:t>
            </a:r>
            <a:r>
              <a:rPr dirty="0"/>
              <a:t>: PR </a:t>
            </a:r>
            <a:r>
              <a:rPr dirty="0" err="1"/>
              <a:t>выглядит</a:t>
            </a:r>
            <a:r>
              <a:rPr dirty="0"/>
              <a:t> </a:t>
            </a:r>
            <a:r>
              <a:rPr dirty="0" err="1"/>
              <a:t>аккуратно</a:t>
            </a:r>
            <a:r>
              <a:rPr dirty="0"/>
              <a:t>,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зелёные</a:t>
            </a:r>
            <a:r>
              <a:rPr dirty="0"/>
              <a:t>,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выдохнуть</a:t>
            </a:r>
            <a:r>
              <a:rPr dirty="0"/>
              <a:t>. Только </a:t>
            </a:r>
            <a:r>
              <a:rPr dirty="0" err="1"/>
              <a:t>комната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горит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истории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специально</a:t>
            </a:r>
            <a:r>
              <a:rPr dirty="0"/>
              <a:t> </a:t>
            </a:r>
            <a:r>
              <a:rPr dirty="0" err="1"/>
              <a:t>оставил</a:t>
            </a:r>
            <a:r>
              <a:rPr dirty="0"/>
              <a:t> </a:t>
            </a:r>
            <a:r>
              <a:rPr dirty="0" err="1"/>
              <a:t>одну</a:t>
            </a:r>
            <a:r>
              <a:rPr dirty="0"/>
              <a:t> </a:t>
            </a:r>
            <a:r>
              <a:rPr dirty="0" err="1"/>
              <a:t>логическую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. Имена </a:t>
            </a:r>
            <a:r>
              <a:rPr dirty="0" err="1"/>
              <a:t>нормальные</a:t>
            </a:r>
            <a:r>
              <a:rPr dirty="0"/>
              <a:t>, </a:t>
            </a:r>
            <a:r>
              <a:rPr dirty="0" err="1"/>
              <a:t>сигнатура</a:t>
            </a:r>
            <a:r>
              <a:rPr dirty="0"/>
              <a:t> </a:t>
            </a:r>
            <a:r>
              <a:rPr dirty="0" err="1"/>
              <a:t>нормальная</a:t>
            </a:r>
            <a:r>
              <a:rPr dirty="0"/>
              <a:t>, TypeScript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возражает</a:t>
            </a:r>
            <a:r>
              <a:rPr dirty="0"/>
              <a:t>.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том</a:t>
            </a:r>
            <a:r>
              <a:rPr dirty="0"/>
              <a:t>, </a:t>
            </a:r>
            <a:r>
              <a:rPr dirty="0" err="1"/>
              <a:t>кто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. Под </a:t>
            </a:r>
            <a:r>
              <a:rPr dirty="0" err="1"/>
              <a:t>нейрослопом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понимаю</a:t>
            </a:r>
            <a:r>
              <a:rPr dirty="0"/>
              <a:t> </a:t>
            </a:r>
            <a:r>
              <a:rPr dirty="0" err="1"/>
              <a:t>убедительную</a:t>
            </a:r>
            <a:r>
              <a:rPr dirty="0"/>
              <a:t> </a:t>
            </a:r>
            <a:r>
              <a:rPr dirty="0" err="1"/>
              <a:t>форму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принятого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Такой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прекрасно</a:t>
            </a:r>
            <a:r>
              <a:rPr dirty="0"/>
              <a:t> </a:t>
            </a:r>
            <a:r>
              <a:rPr dirty="0" err="1"/>
              <a:t>писали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люди</a:t>
            </a:r>
            <a:r>
              <a:rPr dirty="0"/>
              <a:t>. Модель </a:t>
            </a:r>
            <a:r>
              <a:rPr dirty="0" err="1"/>
              <a:t>увеличила</a:t>
            </a:r>
            <a:r>
              <a:rPr dirty="0"/>
              <a:t> </a:t>
            </a:r>
            <a:r>
              <a:rPr dirty="0" err="1"/>
              <a:t>количество</a:t>
            </a:r>
            <a:r>
              <a:rPr dirty="0"/>
              <a:t> </a:t>
            </a:r>
            <a:r>
              <a:rPr dirty="0" err="1"/>
              <a:t>кандидатов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требование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ревью</a:t>
            </a:r>
            <a:r>
              <a:rPr dirty="0"/>
              <a:t> </a:t>
            </a:r>
            <a:r>
              <a:rPr dirty="0" err="1"/>
              <a:t>осталось</a:t>
            </a:r>
            <a:r>
              <a:rPr dirty="0"/>
              <a:t>. Для </a:t>
            </a:r>
            <a:r>
              <a:rPr dirty="0" err="1"/>
              <a:t>разбора</a:t>
            </a:r>
            <a:r>
              <a:rPr dirty="0"/>
              <a:t> </a:t>
            </a:r>
            <a:r>
              <a:rPr dirty="0" err="1"/>
              <a:t>хватит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трёх</a:t>
            </a:r>
            <a:r>
              <a:rPr dirty="0"/>
              <a:t> </a:t>
            </a:r>
            <a:r>
              <a:rPr dirty="0" err="1"/>
              <a:t>строк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Доступ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получить</a:t>
            </a:r>
            <a:r>
              <a:rPr dirty="0"/>
              <a:t> </a:t>
            </a:r>
            <a:r>
              <a:rPr dirty="0" err="1"/>
              <a:t>владелец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заблокировали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коде</a:t>
            </a:r>
            <a:r>
              <a:rPr dirty="0"/>
              <a:t> </a:t>
            </a:r>
            <a:r>
              <a:rPr dirty="0" err="1"/>
              <a:t>стоит</a:t>
            </a:r>
            <a:r>
              <a:rPr dirty="0"/>
              <a:t> ИЛИ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. Дайте </a:t>
            </a:r>
            <a:r>
              <a:rPr dirty="0" err="1"/>
              <a:t>залу</a:t>
            </a:r>
            <a:r>
              <a:rPr dirty="0"/>
              <a:t> </a:t>
            </a:r>
            <a:r>
              <a:rPr dirty="0" err="1"/>
              <a:t>секунду</a:t>
            </a:r>
            <a:r>
              <a:rPr dirty="0"/>
              <a:t> </a:t>
            </a:r>
            <a:r>
              <a:rPr dirty="0" err="1"/>
              <a:t>заметить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самостоятельно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owner=false </a:t>
            </a:r>
            <a:r>
              <a:rPr dirty="0" err="1"/>
              <a:t>и</a:t>
            </a:r>
            <a:r>
              <a:rPr dirty="0"/>
              <a:t> blocked=false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вернёт</a:t>
            </a:r>
            <a:r>
              <a:rPr dirty="0"/>
              <a:t> true. </a:t>
            </a:r>
            <a:r>
              <a:rPr dirty="0" err="1"/>
              <a:t>Чужой</a:t>
            </a:r>
            <a:r>
              <a:rPr dirty="0"/>
              <a:t> </a:t>
            </a:r>
            <a:r>
              <a:rPr dirty="0" err="1"/>
              <a:t>незаблокированный</a:t>
            </a:r>
            <a:r>
              <a:rPr dirty="0"/>
              <a:t> </a:t>
            </a:r>
            <a:r>
              <a:rPr dirty="0" err="1"/>
              <a:t>пользователь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true,true</a:t>
            </a:r>
            <a:r>
              <a:rPr dirty="0"/>
              <a:t> </a:t>
            </a:r>
            <a:r>
              <a:rPr dirty="0" err="1"/>
              <a:t>заблокированный</a:t>
            </a:r>
            <a:r>
              <a:rPr dirty="0"/>
              <a:t> </a:t>
            </a:r>
            <a:r>
              <a:rPr dirty="0" err="1"/>
              <a:t>владелец</a:t>
            </a:r>
            <a:r>
              <a:rPr dirty="0"/>
              <a:t>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. </a:t>
            </a:r>
            <a:r>
              <a:rPr dirty="0" err="1"/>
              <a:t>Сигнатура</a:t>
            </a:r>
            <a:r>
              <a:rPr dirty="0"/>
              <a:t> </a:t>
            </a:r>
            <a:r>
              <a:rPr dirty="0" err="1"/>
              <a:t>boolean</a:t>
            </a:r>
            <a:r>
              <a:rPr dirty="0"/>
              <a:t> × </a:t>
            </a:r>
            <a:r>
              <a:rPr dirty="0" err="1"/>
              <a:t>boolean</a:t>
            </a:r>
            <a:r>
              <a:rPr dirty="0"/>
              <a:t> → </a:t>
            </a:r>
            <a:r>
              <a:rPr dirty="0" err="1"/>
              <a:t>boolean</a:t>
            </a:r>
            <a:r>
              <a:rPr dirty="0"/>
              <a:t> </a:t>
            </a:r>
            <a:r>
              <a:rPr dirty="0" err="1"/>
              <a:t>ничего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говорит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нужной</a:t>
            </a:r>
            <a:r>
              <a:rPr dirty="0"/>
              <a:t> </a:t>
            </a:r>
            <a:r>
              <a:rPr dirty="0" err="1"/>
              <a:t>таблице</a:t>
            </a:r>
            <a:r>
              <a:rPr dirty="0"/>
              <a:t> </a:t>
            </a:r>
            <a:r>
              <a:rPr dirty="0" err="1"/>
              <a:t>значений</a:t>
            </a:r>
            <a:r>
              <a:rPr dirty="0"/>
              <a:t>. Оба </a:t>
            </a:r>
            <a:r>
              <a:rPr dirty="0" err="1"/>
              <a:t>варианта</a:t>
            </a:r>
            <a:r>
              <a:rPr dirty="0"/>
              <a:t> </a:t>
            </a:r>
            <a:r>
              <a:rPr dirty="0" err="1"/>
              <a:t>проходят</a:t>
            </a:r>
            <a:r>
              <a:rPr dirty="0"/>
              <a:t> TypeScript strict. Этот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про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. Проверка </a:t>
            </a:r>
            <a:r>
              <a:rPr dirty="0" err="1"/>
              <a:t>сессии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серверная</a:t>
            </a:r>
            <a:r>
              <a:rPr dirty="0"/>
              <a:t> </a:t>
            </a:r>
            <a:r>
              <a:rPr dirty="0" err="1"/>
              <a:t>авторизация</a:t>
            </a:r>
            <a:r>
              <a:rPr dirty="0"/>
              <a:t> </a:t>
            </a:r>
            <a:r>
              <a:rPr dirty="0" err="1"/>
              <a:t>остаются</a:t>
            </a:r>
            <a:r>
              <a:rPr dirty="0"/>
              <a:t> </a:t>
            </a:r>
            <a:r>
              <a:rPr dirty="0" err="1"/>
              <a:t>отдельными</a:t>
            </a:r>
            <a:r>
              <a:rPr dirty="0"/>
              <a:t> </a:t>
            </a:r>
            <a:r>
              <a:rPr dirty="0" err="1"/>
              <a:t>задачами</a:t>
            </a:r>
            <a:r>
              <a:rPr dirty="0"/>
              <a:t>. Сравним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возможных</a:t>
            </a:r>
            <a:r>
              <a:rPr dirty="0"/>
              <a:t> </a:t>
            </a:r>
            <a:r>
              <a:rPr dirty="0" err="1"/>
              <a:t>прочтения</a:t>
            </a:r>
            <a:r>
              <a:rPr dirty="0"/>
              <a:t> </a:t>
            </a:r>
            <a:r>
              <a:rPr dirty="0" err="1"/>
              <a:t>самого</a:t>
            </a:r>
            <a:r>
              <a:rPr dirty="0"/>
              <a:t> </a:t>
            </a:r>
            <a:r>
              <a:rPr dirty="0" err="1"/>
              <a:t>требования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Запрос «</a:t>
            </a:r>
            <a:r>
              <a:rPr dirty="0" err="1"/>
              <a:t>сделай</a:t>
            </a:r>
            <a:r>
              <a:rPr dirty="0"/>
              <a:t> </a:t>
            </a:r>
            <a:r>
              <a:rPr dirty="0" err="1"/>
              <a:t>безопасный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»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содержит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,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которому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реализацию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естественном</a:t>
            </a:r>
            <a:r>
              <a:rPr dirty="0"/>
              <a:t> </a:t>
            </a:r>
            <a:r>
              <a:rPr dirty="0" err="1"/>
              <a:t>языке</a:t>
            </a:r>
            <a:r>
              <a:rPr dirty="0"/>
              <a:t> </a:t>
            </a:r>
            <a:r>
              <a:rPr dirty="0" err="1"/>
              <a:t>легко</a:t>
            </a:r>
            <a:r>
              <a:rPr dirty="0"/>
              <a:t> </a:t>
            </a:r>
            <a:r>
              <a:rPr dirty="0" err="1"/>
              <a:t>проглотить</a:t>
            </a:r>
            <a:r>
              <a:rPr dirty="0"/>
              <a:t> </a:t>
            </a:r>
            <a:r>
              <a:rPr dirty="0" err="1"/>
              <a:t>союз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потерять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.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предложения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слайде</a:t>
            </a:r>
            <a:r>
              <a:rPr dirty="0"/>
              <a:t> </a:t>
            </a:r>
            <a:r>
              <a:rPr dirty="0" err="1"/>
              <a:t>дают</a:t>
            </a:r>
            <a:r>
              <a:rPr dirty="0"/>
              <a:t> </a:t>
            </a:r>
            <a:r>
              <a:rPr dirty="0" err="1"/>
              <a:t>одинаковые</a:t>
            </a:r>
            <a:r>
              <a:rPr dirty="0"/>
              <a:t> </a:t>
            </a:r>
            <a:r>
              <a:rPr dirty="0" err="1"/>
              <a:t>типы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разные</a:t>
            </a:r>
            <a:r>
              <a:rPr dirty="0"/>
              <a:t> </a:t>
            </a:r>
            <a:r>
              <a:rPr dirty="0" err="1"/>
              <a:t>ответы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двух</a:t>
            </a:r>
            <a:r>
              <a:rPr dirty="0"/>
              <a:t> </a:t>
            </a:r>
            <a:r>
              <a:rPr dirty="0" err="1"/>
              <a:t>состояниях</a:t>
            </a:r>
            <a:r>
              <a:rPr dirty="0"/>
              <a:t>. </a:t>
            </a:r>
            <a:r>
              <a:rPr dirty="0" err="1"/>
              <a:t>Назвать</a:t>
            </a:r>
            <a:r>
              <a:rPr dirty="0"/>
              <a:t> </a:t>
            </a:r>
            <a:r>
              <a:rPr dirty="0" err="1"/>
              <a:t>промпт</a:t>
            </a:r>
            <a:r>
              <a:rPr dirty="0"/>
              <a:t> </a:t>
            </a:r>
            <a:r>
              <a:rPr dirty="0" err="1"/>
              <a:t>спецификацией</a:t>
            </a:r>
            <a:r>
              <a:rPr dirty="0"/>
              <a:t> </a:t>
            </a:r>
            <a:r>
              <a:rPr dirty="0" err="1"/>
              <a:t>недостаточно</a:t>
            </a:r>
            <a:r>
              <a:rPr dirty="0"/>
              <a:t>, </a:t>
            </a:r>
            <a:r>
              <a:rPr dirty="0" err="1"/>
              <a:t>нужна</a:t>
            </a:r>
            <a:r>
              <a:rPr dirty="0"/>
              <a:t> </a:t>
            </a:r>
            <a:r>
              <a:rPr dirty="0" err="1"/>
              <a:t>определённая</a:t>
            </a:r>
            <a:r>
              <a:rPr dirty="0"/>
              <a:t> </a:t>
            </a:r>
            <a:r>
              <a:rPr dirty="0" err="1"/>
              <a:t>семантика</a:t>
            </a:r>
            <a:r>
              <a:rPr dirty="0"/>
              <a:t>. </a:t>
            </a:r>
            <a:r>
              <a:rPr dirty="0" err="1"/>
              <a:t>Первый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— </a:t>
            </a:r>
            <a:r>
              <a:rPr dirty="0" err="1"/>
              <a:t>выписать</a:t>
            </a:r>
            <a:r>
              <a:rPr dirty="0"/>
              <a:t> </a:t>
            </a:r>
            <a:r>
              <a:rPr dirty="0" err="1"/>
              <a:t>разрешённые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 </a:t>
            </a:r>
            <a:r>
              <a:rPr dirty="0" err="1"/>
              <a:t>Естественный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постановки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название</a:t>
            </a:r>
            <a:r>
              <a:rPr dirty="0"/>
              <a:t> </a:t>
            </a:r>
            <a:r>
              <a:rPr dirty="0" err="1"/>
              <a:t>формата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псевдоязыка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устраняет</a:t>
            </a:r>
            <a:r>
              <a:rPr dirty="0"/>
              <a:t> </a:t>
            </a:r>
            <a:r>
              <a:rPr dirty="0" err="1"/>
              <a:t>неоднозначность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описать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гораздо</a:t>
            </a:r>
            <a:r>
              <a:rPr dirty="0"/>
              <a:t> </a:t>
            </a:r>
            <a:r>
              <a:rPr dirty="0" err="1"/>
              <a:t>более</a:t>
            </a:r>
            <a:r>
              <a:rPr dirty="0"/>
              <a:t> </a:t>
            </a:r>
            <a:r>
              <a:rPr dirty="0" err="1"/>
              <a:t>умными</a:t>
            </a:r>
            <a:r>
              <a:rPr dirty="0"/>
              <a:t> </a:t>
            </a:r>
            <a:r>
              <a:rPr dirty="0" err="1"/>
              <a:t>словами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назвать</a:t>
            </a:r>
            <a:r>
              <a:rPr dirty="0"/>
              <a:t> </a:t>
            </a:r>
            <a:r>
              <a:rPr dirty="0" err="1"/>
              <a:t>исправление</a:t>
            </a:r>
            <a:r>
              <a:rPr dirty="0"/>
              <a:t> </a:t>
            </a:r>
            <a:r>
              <a:rPr dirty="0" err="1"/>
              <a:t>топологическим</a:t>
            </a:r>
            <a:r>
              <a:rPr dirty="0"/>
              <a:t>, </a:t>
            </a:r>
            <a:r>
              <a:rPr dirty="0" err="1"/>
              <a:t>добавить</a:t>
            </a:r>
            <a:r>
              <a:rPr dirty="0"/>
              <a:t> </a:t>
            </a:r>
            <a:r>
              <a:rPr dirty="0" err="1"/>
              <a:t>сторожа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сообщить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подделки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принято</a:t>
            </a:r>
            <a:r>
              <a:rPr dirty="0"/>
              <a:t>. Без </a:t>
            </a:r>
            <a:r>
              <a:rPr dirty="0" err="1"/>
              <a:t>набора</a:t>
            </a:r>
            <a:r>
              <a:rPr dirty="0"/>
              <a:t> </a:t>
            </a:r>
            <a:r>
              <a:rPr dirty="0" err="1"/>
              <a:t>входов</a:t>
            </a:r>
            <a:r>
              <a:rPr dirty="0"/>
              <a:t>, </a:t>
            </a:r>
            <a:r>
              <a:rPr dirty="0" err="1"/>
              <a:t>определения</a:t>
            </a:r>
            <a:r>
              <a:rPr dirty="0"/>
              <a:t> </a:t>
            </a:r>
            <a:r>
              <a:rPr dirty="0" err="1"/>
              <a:t>подделки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 </a:t>
            </a:r>
            <a:r>
              <a:rPr dirty="0" err="1"/>
              <a:t>эти</a:t>
            </a:r>
            <a:r>
              <a:rPr dirty="0"/>
              <a:t> </a:t>
            </a:r>
            <a:r>
              <a:rPr dirty="0" err="1"/>
              <a:t>слова</a:t>
            </a:r>
            <a:r>
              <a:rPr dirty="0"/>
              <a:t> </a:t>
            </a:r>
            <a:r>
              <a:rPr dirty="0" err="1"/>
              <a:t>ничего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говорят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утрирую</a:t>
            </a:r>
            <a:r>
              <a:rPr dirty="0"/>
              <a:t> </a:t>
            </a:r>
            <a:r>
              <a:rPr dirty="0" err="1"/>
              <a:t>форму</a:t>
            </a:r>
            <a:r>
              <a:rPr dirty="0"/>
              <a:t> </a:t>
            </a:r>
            <a:r>
              <a:rPr dirty="0" err="1"/>
              <a:t>отчёта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привожу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измерения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одинаково</a:t>
            </a:r>
            <a:r>
              <a:rPr dirty="0"/>
              <a:t> </a:t>
            </a:r>
            <a:r>
              <a:rPr dirty="0" err="1"/>
              <a:t>хочется</a:t>
            </a:r>
            <a:r>
              <a:rPr dirty="0"/>
              <a:t> </a:t>
            </a:r>
            <a:r>
              <a:rPr dirty="0" err="1"/>
              <a:t>спросить</a:t>
            </a:r>
            <a:r>
              <a:rPr dirty="0"/>
              <a:t>: </a:t>
            </a:r>
            <a:r>
              <a:rPr dirty="0" err="1"/>
              <a:t>покажи</a:t>
            </a:r>
            <a:r>
              <a:rPr dirty="0"/>
              <a:t>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. Иначе </a:t>
            </a:r>
            <a:r>
              <a:rPr dirty="0" err="1"/>
              <a:t>сложность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 </a:t>
            </a:r>
            <a:r>
              <a:rPr dirty="0" err="1"/>
              <a:t>лишь</a:t>
            </a:r>
            <a:r>
              <a:rPr dirty="0"/>
              <a:t> </a:t>
            </a:r>
            <a:r>
              <a:rPr dirty="0" err="1"/>
              <a:t>маскирует</a:t>
            </a:r>
            <a:r>
              <a:rPr dirty="0"/>
              <a:t> </a:t>
            </a:r>
            <a:r>
              <a:rPr dirty="0" err="1"/>
              <a:t>отсутствие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наблюдения</a:t>
            </a:r>
            <a:r>
              <a:rPr dirty="0"/>
              <a:t> </a:t>
            </a:r>
            <a:r>
              <a:rPr dirty="0" err="1"/>
              <a:t>легко</a:t>
            </a:r>
            <a:r>
              <a:rPr dirty="0"/>
              <a:t> </a:t>
            </a:r>
            <a:r>
              <a:rPr dirty="0" err="1"/>
              <a:t>принять</a:t>
            </a:r>
            <a:r>
              <a:rPr dirty="0"/>
              <a:t> </a:t>
            </a:r>
            <a:r>
              <a:rPr dirty="0" err="1"/>
              <a:t>занятость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результат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Когда </a:t>
            </a:r>
            <a:r>
              <a:rPr dirty="0" err="1"/>
              <a:t>агент</a:t>
            </a:r>
            <a:r>
              <a:rPr dirty="0"/>
              <a:t> </a:t>
            </a:r>
            <a:r>
              <a:rPr dirty="0" err="1"/>
              <a:t>пишет</a:t>
            </a:r>
            <a:r>
              <a:rPr dirty="0"/>
              <a:t> </a:t>
            </a:r>
            <a:r>
              <a:rPr dirty="0" err="1"/>
              <a:t>планы</a:t>
            </a:r>
            <a:r>
              <a:rPr dirty="0"/>
              <a:t>, </a:t>
            </a:r>
            <a:r>
              <a:rPr dirty="0" err="1"/>
              <a:t>отчёты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десятки</a:t>
            </a:r>
            <a:r>
              <a:rPr dirty="0"/>
              <a:t> </a:t>
            </a:r>
            <a:r>
              <a:rPr dirty="0" err="1"/>
              <a:t>файлов</a:t>
            </a:r>
            <a:r>
              <a:rPr dirty="0"/>
              <a:t>, </a:t>
            </a:r>
            <a:r>
              <a:rPr dirty="0" err="1"/>
              <a:t>возникает</a:t>
            </a:r>
            <a:r>
              <a:rPr dirty="0"/>
              <a:t> </a:t>
            </a:r>
            <a:r>
              <a:rPr dirty="0" err="1"/>
              <a:t>ощущение</a:t>
            </a:r>
            <a:r>
              <a:rPr dirty="0"/>
              <a:t> </a:t>
            </a:r>
            <a:r>
              <a:rPr dirty="0" err="1"/>
              <a:t>продвижения</a:t>
            </a:r>
            <a:r>
              <a:rPr dirty="0"/>
              <a:t>. Это </a:t>
            </a:r>
            <a:r>
              <a:rPr dirty="0" err="1"/>
              <a:t>ощущение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. Можно </a:t>
            </a:r>
            <a:r>
              <a:rPr dirty="0" err="1"/>
              <a:t>открыть</a:t>
            </a:r>
            <a:r>
              <a:rPr dirty="0"/>
              <a:t> </a:t>
            </a:r>
            <a:r>
              <a:rPr dirty="0" err="1"/>
              <a:t>пять</a:t>
            </a:r>
            <a:r>
              <a:rPr dirty="0"/>
              <a:t> pull request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закрыть</a:t>
            </a:r>
            <a:r>
              <a:rPr dirty="0"/>
              <a:t>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пользовательского</a:t>
            </a:r>
            <a:r>
              <a:rPr dirty="0"/>
              <a:t> </a:t>
            </a:r>
            <a:r>
              <a:rPr dirty="0" err="1"/>
              <a:t>сценария</a:t>
            </a:r>
            <a:r>
              <a:rPr dirty="0"/>
              <a:t>. Количество </a:t>
            </a:r>
            <a:r>
              <a:rPr dirty="0" err="1"/>
              <a:t>действий</a:t>
            </a:r>
            <a:r>
              <a:rPr dirty="0"/>
              <a:t> </a:t>
            </a:r>
            <a:r>
              <a:rPr dirty="0" err="1"/>
              <a:t>легко</a:t>
            </a:r>
            <a:r>
              <a:rPr dirty="0"/>
              <a:t> </a:t>
            </a:r>
            <a:r>
              <a:rPr dirty="0" err="1"/>
              <a:t>посчитать</a:t>
            </a:r>
            <a:r>
              <a:rPr dirty="0"/>
              <a:t>, </a:t>
            </a:r>
            <a:r>
              <a:rPr dirty="0" err="1"/>
              <a:t>пригодность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 </a:t>
            </a:r>
            <a:r>
              <a:rPr dirty="0" err="1"/>
              <a:t>сложнее</a:t>
            </a:r>
            <a:r>
              <a:rPr dirty="0"/>
              <a:t>. Единицей </a:t>
            </a:r>
            <a:r>
              <a:rPr dirty="0" err="1"/>
              <a:t>приёмки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стать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evidence. Это </a:t>
            </a:r>
            <a:r>
              <a:rPr dirty="0" err="1"/>
              <a:t>разбор</a:t>
            </a:r>
            <a:r>
              <a:rPr dirty="0"/>
              <a:t> </a:t>
            </a:r>
            <a:r>
              <a:rPr dirty="0" err="1"/>
              <a:t>механизма</a:t>
            </a:r>
            <a:r>
              <a:rPr dirty="0"/>
              <a:t> </a:t>
            </a:r>
            <a:r>
              <a:rPr dirty="0" err="1"/>
              <a:t>ошибки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измеренный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конкретной</a:t>
            </a:r>
            <a:r>
              <a:rPr dirty="0"/>
              <a:t> </a:t>
            </a:r>
            <a:r>
              <a:rPr dirty="0" err="1"/>
              <a:t>команде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. Автор </a:t>
            </a:r>
            <a:r>
              <a:rPr dirty="0" err="1"/>
              <a:t>кода</a:t>
            </a:r>
            <a:r>
              <a:rPr dirty="0"/>
              <a:t> </a:t>
            </a:r>
            <a:r>
              <a:rPr dirty="0" err="1"/>
              <a:t>поменялся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проблема</a:t>
            </a:r>
            <a:r>
              <a:rPr dirty="0"/>
              <a:t> </a:t>
            </a:r>
            <a:r>
              <a:rPr dirty="0" err="1"/>
              <a:t>осталась</a:t>
            </a:r>
            <a:r>
              <a:rPr dirty="0"/>
              <a:t> </a:t>
            </a:r>
            <a:r>
              <a:rPr dirty="0" err="1"/>
              <a:t>знакомой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Нейрослоп </a:t>
            </a:r>
            <a:r>
              <a:rPr dirty="0" err="1"/>
              <a:t>сделал</a:t>
            </a:r>
            <a:r>
              <a:rPr dirty="0"/>
              <a:t> </a:t>
            </a:r>
            <a:r>
              <a:rPr dirty="0" err="1"/>
              <a:t>привычную</a:t>
            </a:r>
            <a:r>
              <a:rPr dirty="0"/>
              <a:t> </a:t>
            </a:r>
            <a:r>
              <a:rPr dirty="0" err="1"/>
              <a:t>инженерную</a:t>
            </a:r>
            <a:r>
              <a:rPr dirty="0"/>
              <a:t> </a:t>
            </a:r>
            <a:r>
              <a:rPr dirty="0" err="1"/>
              <a:t>проблему</a:t>
            </a:r>
            <a:r>
              <a:rPr dirty="0"/>
              <a:t> </a:t>
            </a:r>
            <a:r>
              <a:rPr dirty="0" err="1"/>
              <a:t>заметнее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масштабнее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раньше</a:t>
            </a:r>
            <a:r>
              <a:rPr dirty="0"/>
              <a:t> </a:t>
            </a:r>
            <a:r>
              <a:rPr dirty="0" err="1"/>
              <a:t>был</a:t>
            </a:r>
            <a:r>
              <a:rPr dirty="0"/>
              <a:t> </a:t>
            </a:r>
            <a:r>
              <a:rPr dirty="0" err="1"/>
              <a:t>правдоподобный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неправильным</a:t>
            </a:r>
            <a:r>
              <a:rPr dirty="0"/>
              <a:t> </a:t>
            </a:r>
            <a:r>
              <a:rPr dirty="0" err="1"/>
              <a:t>поведением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стоит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. Для </a:t>
            </a:r>
            <a:r>
              <a:rPr dirty="0" err="1"/>
              <a:t>блокированного</a:t>
            </a:r>
            <a:r>
              <a:rPr dirty="0"/>
              <a:t> </a:t>
            </a:r>
            <a:r>
              <a:rPr dirty="0" err="1"/>
              <a:t>владельца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вернёт</a:t>
            </a:r>
            <a:r>
              <a:rPr dirty="0"/>
              <a:t> </a:t>
            </a:r>
            <a:r>
              <a:rPr dirty="0" err="1"/>
              <a:t>разрешение</a:t>
            </a:r>
            <a:r>
              <a:rPr dirty="0"/>
              <a:t>. Человек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мог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допустить</a:t>
            </a:r>
            <a:r>
              <a:rPr dirty="0"/>
              <a:t> </a:t>
            </a:r>
            <a:r>
              <a:rPr dirty="0" err="1"/>
              <a:t>такую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. Нужны </a:t>
            </a:r>
            <a:r>
              <a:rPr dirty="0" err="1"/>
              <a:t>способы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соответствие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 </a:t>
            </a:r>
            <a:r>
              <a:rPr dirty="0" err="1"/>
              <a:t>требованию</a:t>
            </a:r>
            <a:r>
              <a:rPr dirty="0"/>
              <a:t> </a:t>
            </a:r>
            <a:r>
              <a:rPr dirty="0" err="1"/>
              <a:t>независимо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. Под </a:t>
            </a:r>
            <a:r>
              <a:rPr dirty="0" err="1"/>
              <a:t>этим</a:t>
            </a:r>
            <a:r>
              <a:rPr dirty="0"/>
              <a:t> </a:t>
            </a:r>
            <a:r>
              <a:rPr dirty="0" err="1"/>
              <a:t>резким</a:t>
            </a:r>
            <a:r>
              <a:rPr dirty="0"/>
              <a:t> </a:t>
            </a:r>
            <a:r>
              <a:rPr dirty="0" err="1"/>
              <a:t>словом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обсуждаю</a:t>
            </a:r>
            <a:r>
              <a:rPr dirty="0"/>
              <a:t> </a:t>
            </a:r>
            <a:r>
              <a:rPr dirty="0" err="1"/>
              <a:t>качество</a:t>
            </a:r>
            <a:r>
              <a:rPr dirty="0"/>
              <a:t> </a:t>
            </a:r>
            <a:r>
              <a:rPr dirty="0" err="1"/>
              <a:t>артефакта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ценность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написал</a:t>
            </a:r>
            <a:r>
              <a:rPr dirty="0"/>
              <a:t>. </a:t>
            </a:r>
            <a:r>
              <a:rPr dirty="0" err="1"/>
              <a:t>Первое</a:t>
            </a:r>
            <a:r>
              <a:rPr dirty="0"/>
              <a:t> </a:t>
            </a:r>
            <a:r>
              <a:rPr dirty="0" err="1"/>
              <a:t>исправление</a:t>
            </a:r>
            <a:r>
              <a:rPr dirty="0"/>
              <a:t> </a:t>
            </a:r>
            <a:r>
              <a:rPr dirty="0" err="1"/>
              <a:t>начинается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договорённости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долго</a:t>
            </a:r>
            <a:r>
              <a:rPr dirty="0"/>
              <a:t> </a:t>
            </a:r>
            <a:r>
              <a:rPr dirty="0" err="1"/>
              <a:t>обсуждать</a:t>
            </a:r>
            <a:r>
              <a:rPr dirty="0"/>
              <a:t>, </a:t>
            </a:r>
            <a:r>
              <a:rPr dirty="0" err="1"/>
              <a:t>кто</a:t>
            </a:r>
            <a:r>
              <a:rPr dirty="0"/>
              <a:t> </a:t>
            </a:r>
            <a:r>
              <a:rPr dirty="0" err="1"/>
              <a:t>кому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был</a:t>
            </a:r>
            <a:r>
              <a:rPr dirty="0"/>
              <a:t> </a:t>
            </a:r>
            <a:r>
              <a:rPr dirty="0" err="1"/>
              <a:t>объяснить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анекдоте</a:t>
            </a:r>
            <a:r>
              <a:rPr dirty="0"/>
              <a:t> </a:t>
            </a:r>
            <a:r>
              <a:rPr dirty="0" err="1"/>
              <a:t>Пупа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Лупа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продемонстрировали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постановщик</a:t>
            </a:r>
            <a:r>
              <a:rPr dirty="0"/>
              <a:t> </a:t>
            </a:r>
            <a:r>
              <a:rPr dirty="0" err="1"/>
              <a:t>подразумевает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исполнитель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другое</a:t>
            </a:r>
            <a:r>
              <a:rPr dirty="0"/>
              <a:t>, </a:t>
            </a:r>
            <a:r>
              <a:rPr dirty="0" err="1"/>
              <a:t>красивый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откладывает</a:t>
            </a:r>
            <a:r>
              <a:rPr dirty="0"/>
              <a:t> </a:t>
            </a:r>
            <a:r>
              <a:rPr dirty="0" err="1"/>
              <a:t>обнаружение</a:t>
            </a:r>
            <a:r>
              <a:rPr dirty="0"/>
              <a:t> </a:t>
            </a:r>
            <a:r>
              <a:rPr dirty="0" err="1"/>
              <a:t>разрыва</a:t>
            </a:r>
            <a:r>
              <a:rPr dirty="0"/>
              <a:t>.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повысить</a:t>
            </a:r>
            <a:r>
              <a:rPr dirty="0"/>
              <a:t> </a:t>
            </a:r>
            <a:r>
              <a:rPr dirty="0" err="1"/>
              <a:t>стабильность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явные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</a:t>
            </a:r>
            <a:r>
              <a:rPr dirty="0" err="1"/>
              <a:t>Анекдот</a:t>
            </a:r>
            <a:r>
              <a:rPr dirty="0"/>
              <a:t>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запомнить</a:t>
            </a:r>
            <a:r>
              <a:rPr dirty="0"/>
              <a:t> </a:t>
            </a:r>
            <a:r>
              <a:rPr dirty="0" err="1"/>
              <a:t>проблему</a:t>
            </a:r>
            <a:r>
              <a:rPr dirty="0"/>
              <a:t> </a:t>
            </a:r>
            <a:r>
              <a:rPr dirty="0" err="1"/>
              <a:t>передачи</a:t>
            </a:r>
            <a:r>
              <a:rPr dirty="0"/>
              <a:t> </a:t>
            </a:r>
            <a:r>
              <a:rPr dirty="0" err="1"/>
              <a:t>смысла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заменяет</a:t>
            </a:r>
            <a:r>
              <a:rPr dirty="0"/>
              <a:t> </a:t>
            </a:r>
            <a:r>
              <a:rPr dirty="0" err="1"/>
              <a:t>метод</a:t>
            </a:r>
            <a:r>
              <a:rPr dirty="0"/>
              <a:t>.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договорённости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построим</a:t>
            </a:r>
            <a:r>
              <a:rPr dirty="0"/>
              <a:t>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012»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долго</a:t>
            </a:r>
            <a:r>
              <a:rPr dirty="0"/>
              <a:t> </a:t>
            </a:r>
            <a:r>
              <a:rPr dirty="0" err="1"/>
              <a:t>обсуждать</a:t>
            </a:r>
            <a:r>
              <a:rPr dirty="0"/>
              <a:t>, </a:t>
            </a:r>
            <a:r>
              <a:rPr dirty="0" err="1"/>
              <a:t>кто</a:t>
            </a:r>
            <a:r>
              <a:rPr dirty="0"/>
              <a:t> </a:t>
            </a:r>
            <a:r>
              <a:rPr dirty="0" err="1"/>
              <a:t>кому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был</a:t>
            </a:r>
            <a:r>
              <a:rPr dirty="0"/>
              <a:t> </a:t>
            </a:r>
            <a:r>
              <a:rPr dirty="0" err="1"/>
              <a:t>объяснить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анекдоте</a:t>
            </a:r>
            <a:r>
              <a:rPr dirty="0"/>
              <a:t> </a:t>
            </a:r>
            <a:r>
              <a:rPr dirty="0" err="1"/>
              <a:t>Пупа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Лупа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продемонстрировали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постановщик</a:t>
            </a:r>
            <a:r>
              <a:rPr dirty="0"/>
              <a:t> </a:t>
            </a:r>
            <a:r>
              <a:rPr dirty="0" err="1"/>
              <a:t>подразумевает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исполнитель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другое</a:t>
            </a:r>
            <a:r>
              <a:rPr dirty="0"/>
              <a:t>, </a:t>
            </a:r>
            <a:r>
              <a:rPr dirty="0" err="1"/>
              <a:t>красивый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откладывает</a:t>
            </a:r>
            <a:r>
              <a:rPr dirty="0"/>
              <a:t> </a:t>
            </a:r>
            <a:r>
              <a:rPr dirty="0" err="1"/>
              <a:t>обнаружение</a:t>
            </a:r>
            <a:r>
              <a:rPr dirty="0"/>
              <a:t> </a:t>
            </a:r>
            <a:r>
              <a:rPr dirty="0" err="1"/>
              <a:t>разрыва</a:t>
            </a:r>
            <a:r>
              <a:rPr dirty="0"/>
              <a:t>.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повысить</a:t>
            </a:r>
            <a:r>
              <a:rPr dirty="0"/>
              <a:t> </a:t>
            </a:r>
            <a:r>
              <a:rPr dirty="0" err="1"/>
              <a:t>стабильность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явные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</a:t>
            </a:r>
            <a:r>
              <a:rPr dirty="0" err="1"/>
              <a:t>Анекдот</a:t>
            </a:r>
            <a:r>
              <a:rPr dirty="0"/>
              <a:t>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запомнить</a:t>
            </a:r>
            <a:r>
              <a:rPr dirty="0"/>
              <a:t> </a:t>
            </a:r>
            <a:r>
              <a:rPr dirty="0" err="1"/>
              <a:t>проблему</a:t>
            </a:r>
            <a:r>
              <a:rPr dirty="0"/>
              <a:t> </a:t>
            </a:r>
            <a:r>
              <a:rPr dirty="0" err="1"/>
              <a:t>передачи</a:t>
            </a:r>
            <a:r>
              <a:rPr dirty="0"/>
              <a:t> </a:t>
            </a:r>
            <a:r>
              <a:rPr dirty="0" err="1"/>
              <a:t>смысла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заменяет</a:t>
            </a:r>
            <a:r>
              <a:rPr dirty="0"/>
              <a:t> </a:t>
            </a:r>
            <a:r>
              <a:rPr dirty="0" err="1"/>
              <a:t>метод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договорённости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построим</a:t>
            </a:r>
            <a:r>
              <a:rPr dirty="0"/>
              <a:t>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 err="1"/>
              <a:t>holyjs.excalidraw</a:t>
            </a:r>
            <a:r>
              <a:rPr dirty="0"/>
              <a:t> — </a:t>
            </a:r>
            <a:r>
              <a:rPr dirty="0" err="1"/>
              <a:t>авторская</a:t>
            </a:r>
            <a:r>
              <a:rPr dirty="0"/>
              <a:t> </a:t>
            </a:r>
            <a:r>
              <a:rPr dirty="0" err="1"/>
              <a:t>последовательность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Сначала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: </a:t>
            </a:r>
            <a:r>
              <a:rPr dirty="0" err="1"/>
              <a:t>договоримся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дадим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. Затем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слушать</a:t>
            </a:r>
            <a:r>
              <a:rPr dirty="0"/>
              <a:t>: </a:t>
            </a:r>
            <a:r>
              <a:rPr dirty="0" err="1"/>
              <a:t>получим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самоотчёта</a:t>
            </a:r>
            <a:r>
              <a:rPr dirty="0"/>
              <a:t>. </a:t>
            </a:r>
            <a:r>
              <a:rPr dirty="0" err="1"/>
              <a:t>Наконец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: </a:t>
            </a:r>
            <a:r>
              <a:rPr dirty="0" err="1"/>
              <a:t>запишем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отказы</a:t>
            </a:r>
            <a:r>
              <a:rPr dirty="0"/>
              <a:t> </a:t>
            </a:r>
            <a:r>
              <a:rPr dirty="0" err="1"/>
              <a:t>обрабатывать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вернусь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эксперименту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Это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нестабильности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сообщении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Сначала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: </a:t>
            </a:r>
            <a:r>
              <a:rPr dirty="0" err="1"/>
              <a:t>договоримся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дадим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. Затем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слушать</a:t>
            </a:r>
            <a:r>
              <a:rPr dirty="0"/>
              <a:t>: </a:t>
            </a:r>
            <a:r>
              <a:rPr dirty="0" err="1"/>
              <a:t>получим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самоотчёта</a:t>
            </a:r>
            <a:r>
              <a:rPr dirty="0"/>
              <a:t>. </a:t>
            </a:r>
            <a:r>
              <a:rPr dirty="0" err="1"/>
              <a:t>Наконец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: </a:t>
            </a:r>
            <a:r>
              <a:rPr dirty="0" err="1"/>
              <a:t>запишем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отказы</a:t>
            </a:r>
            <a:r>
              <a:rPr dirty="0"/>
              <a:t> </a:t>
            </a:r>
            <a:r>
              <a:rPr dirty="0" err="1"/>
              <a:t>обрабатывать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вернусь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эксперименту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Это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нестабильности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сообщении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0593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долго</a:t>
            </a:r>
            <a:r>
              <a:rPr dirty="0"/>
              <a:t> </a:t>
            </a:r>
            <a:r>
              <a:rPr dirty="0" err="1"/>
              <a:t>обсуждать</a:t>
            </a:r>
            <a:r>
              <a:rPr dirty="0"/>
              <a:t>, </a:t>
            </a:r>
            <a:r>
              <a:rPr dirty="0" err="1"/>
              <a:t>кто</a:t>
            </a:r>
            <a:r>
              <a:rPr dirty="0"/>
              <a:t> </a:t>
            </a:r>
            <a:r>
              <a:rPr dirty="0" err="1"/>
              <a:t>кому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был</a:t>
            </a:r>
            <a:r>
              <a:rPr dirty="0"/>
              <a:t> </a:t>
            </a:r>
            <a:r>
              <a:rPr dirty="0" err="1"/>
              <a:t>объяснить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анекдоте</a:t>
            </a:r>
            <a:r>
              <a:rPr dirty="0"/>
              <a:t> </a:t>
            </a:r>
            <a:r>
              <a:rPr dirty="0" err="1"/>
              <a:t>Пупа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Лупа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продемонстрировали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постановщик</a:t>
            </a:r>
            <a:r>
              <a:rPr dirty="0"/>
              <a:t> </a:t>
            </a:r>
            <a:r>
              <a:rPr dirty="0" err="1"/>
              <a:t>подразумевает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исполнитель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другое</a:t>
            </a:r>
            <a:r>
              <a:rPr dirty="0"/>
              <a:t>, </a:t>
            </a:r>
            <a:r>
              <a:rPr dirty="0" err="1"/>
              <a:t>красивый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откладывает</a:t>
            </a:r>
            <a:r>
              <a:rPr dirty="0"/>
              <a:t> </a:t>
            </a:r>
            <a:r>
              <a:rPr dirty="0" err="1"/>
              <a:t>обнаружение</a:t>
            </a:r>
            <a:r>
              <a:rPr dirty="0"/>
              <a:t> </a:t>
            </a:r>
            <a:r>
              <a:rPr dirty="0" err="1"/>
              <a:t>разрыва</a:t>
            </a:r>
            <a:r>
              <a:rPr dirty="0"/>
              <a:t>.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повысить</a:t>
            </a:r>
            <a:r>
              <a:rPr dirty="0"/>
              <a:t> </a:t>
            </a:r>
            <a:r>
              <a:rPr dirty="0" err="1"/>
              <a:t>стабильность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явные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</a:t>
            </a:r>
            <a:r>
              <a:rPr dirty="0" err="1"/>
              <a:t>Анекдот</a:t>
            </a:r>
            <a:r>
              <a:rPr dirty="0"/>
              <a:t>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запомнить</a:t>
            </a:r>
            <a:r>
              <a:rPr dirty="0"/>
              <a:t> </a:t>
            </a:r>
            <a:r>
              <a:rPr dirty="0" err="1"/>
              <a:t>проблему</a:t>
            </a:r>
            <a:r>
              <a:rPr dirty="0"/>
              <a:t> </a:t>
            </a:r>
            <a:r>
              <a:rPr dirty="0" err="1"/>
              <a:t>передачи</a:t>
            </a:r>
            <a:r>
              <a:rPr dirty="0"/>
              <a:t> </a:t>
            </a:r>
            <a:r>
              <a:rPr dirty="0" err="1"/>
              <a:t>смысла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заменяет</a:t>
            </a:r>
            <a:r>
              <a:rPr dirty="0"/>
              <a:t> </a:t>
            </a:r>
            <a:r>
              <a:rPr dirty="0" err="1"/>
              <a:t>метод</a:t>
            </a:r>
            <a:r>
              <a:rPr dirty="0"/>
              <a:t>.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договорённости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построим</a:t>
            </a:r>
            <a:r>
              <a:rPr dirty="0"/>
              <a:t>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012»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долго</a:t>
            </a:r>
            <a:r>
              <a:rPr dirty="0"/>
              <a:t> </a:t>
            </a:r>
            <a:r>
              <a:rPr dirty="0" err="1"/>
              <a:t>обсуждать</a:t>
            </a:r>
            <a:r>
              <a:rPr dirty="0"/>
              <a:t>, </a:t>
            </a:r>
            <a:r>
              <a:rPr dirty="0" err="1"/>
              <a:t>кто</a:t>
            </a:r>
            <a:r>
              <a:rPr dirty="0"/>
              <a:t> </a:t>
            </a:r>
            <a:r>
              <a:rPr dirty="0" err="1"/>
              <a:t>кому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был</a:t>
            </a:r>
            <a:r>
              <a:rPr dirty="0"/>
              <a:t> </a:t>
            </a:r>
            <a:r>
              <a:rPr dirty="0" err="1"/>
              <a:t>объяснить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анекдоте</a:t>
            </a:r>
            <a:r>
              <a:rPr dirty="0"/>
              <a:t> </a:t>
            </a:r>
            <a:r>
              <a:rPr dirty="0" err="1"/>
              <a:t>Пупа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Лупа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продемонстрировали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постановщик</a:t>
            </a:r>
            <a:r>
              <a:rPr dirty="0"/>
              <a:t> </a:t>
            </a:r>
            <a:r>
              <a:rPr dirty="0" err="1"/>
              <a:t>подразумевает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исполнитель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другое</a:t>
            </a:r>
            <a:r>
              <a:rPr dirty="0"/>
              <a:t>, </a:t>
            </a:r>
            <a:r>
              <a:rPr dirty="0" err="1"/>
              <a:t>красивый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откладывает</a:t>
            </a:r>
            <a:r>
              <a:rPr dirty="0"/>
              <a:t> </a:t>
            </a:r>
            <a:r>
              <a:rPr dirty="0" err="1"/>
              <a:t>обнаружение</a:t>
            </a:r>
            <a:r>
              <a:rPr dirty="0"/>
              <a:t> </a:t>
            </a:r>
            <a:r>
              <a:rPr dirty="0" err="1"/>
              <a:t>разрыва</a:t>
            </a:r>
            <a:r>
              <a:rPr dirty="0"/>
              <a:t>.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повысить</a:t>
            </a:r>
            <a:r>
              <a:rPr dirty="0"/>
              <a:t> </a:t>
            </a:r>
            <a:r>
              <a:rPr dirty="0" err="1"/>
              <a:t>стабильность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явные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</a:t>
            </a:r>
            <a:r>
              <a:rPr dirty="0" err="1"/>
              <a:t>Анекдот</a:t>
            </a:r>
            <a:r>
              <a:rPr dirty="0"/>
              <a:t>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запомнить</a:t>
            </a:r>
            <a:r>
              <a:rPr dirty="0"/>
              <a:t> </a:t>
            </a:r>
            <a:r>
              <a:rPr dirty="0" err="1"/>
              <a:t>проблему</a:t>
            </a:r>
            <a:r>
              <a:rPr dirty="0"/>
              <a:t> </a:t>
            </a:r>
            <a:r>
              <a:rPr dirty="0" err="1"/>
              <a:t>передачи</a:t>
            </a:r>
            <a:r>
              <a:rPr dirty="0"/>
              <a:t> </a:t>
            </a:r>
            <a:r>
              <a:rPr dirty="0" err="1"/>
              <a:t>смысла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заменяет</a:t>
            </a:r>
            <a:r>
              <a:rPr dirty="0"/>
              <a:t> </a:t>
            </a:r>
            <a:r>
              <a:rPr dirty="0" err="1"/>
              <a:t>метод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договорённости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построим</a:t>
            </a:r>
            <a:r>
              <a:rPr dirty="0"/>
              <a:t>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маршрут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 err="1"/>
              <a:t>holyjs.excalidraw</a:t>
            </a:r>
            <a:r>
              <a:rPr dirty="0"/>
              <a:t> — </a:t>
            </a:r>
            <a:r>
              <a:rPr dirty="0" err="1"/>
              <a:t>авторская</a:t>
            </a:r>
            <a:r>
              <a:rPr dirty="0"/>
              <a:t> </a:t>
            </a:r>
            <a:r>
              <a:rPr dirty="0" err="1"/>
              <a:t>последовательность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4995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Пересобираем</a:t>
            </a:r>
            <a:r>
              <a:rPr dirty="0"/>
              <a:t>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реплику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STAR. </a:t>
            </a:r>
            <a:r>
              <a:rPr dirty="0" err="1"/>
              <a:t>Ситуация</a:t>
            </a:r>
            <a:r>
              <a:rPr dirty="0"/>
              <a:t>: </a:t>
            </a:r>
            <a:r>
              <a:rPr dirty="0" err="1"/>
              <a:t>чужой</a:t>
            </a:r>
            <a:r>
              <a:rPr dirty="0"/>
              <a:t> </a:t>
            </a:r>
            <a:r>
              <a:rPr dirty="0" err="1"/>
              <a:t>пользователь</a:t>
            </a:r>
            <a:r>
              <a:rPr dirty="0"/>
              <a:t> </a:t>
            </a:r>
            <a:r>
              <a:rPr dirty="0" err="1"/>
              <a:t>открывает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. </a:t>
            </a:r>
            <a:r>
              <a:rPr dirty="0" err="1"/>
              <a:t>Задача</a:t>
            </a:r>
            <a:r>
              <a:rPr dirty="0"/>
              <a:t>: </a:t>
            </a:r>
            <a:r>
              <a:rPr dirty="0" err="1"/>
              <a:t>доступ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владелец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блокировки</a:t>
            </a:r>
            <a:r>
              <a:rPr dirty="0"/>
              <a:t>. </a:t>
            </a:r>
            <a:r>
              <a:rPr dirty="0" err="1"/>
              <a:t>Действие</a:t>
            </a:r>
            <a:r>
              <a:rPr dirty="0"/>
              <a:t>: </a:t>
            </a:r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воспроизводим</a:t>
            </a:r>
            <a:r>
              <a:rPr dirty="0"/>
              <a:t> </a:t>
            </a:r>
            <a:r>
              <a:rPr dirty="0" err="1"/>
              <a:t>контрпример</a:t>
            </a:r>
            <a:r>
              <a:rPr dirty="0"/>
              <a:t>,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меняем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. </a:t>
            </a:r>
            <a:r>
              <a:rPr dirty="0" err="1"/>
              <a:t>Результат</a:t>
            </a:r>
            <a:r>
              <a:rPr dirty="0"/>
              <a:t>: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 </a:t>
            </a:r>
            <a:r>
              <a:rPr dirty="0" err="1"/>
              <a:t>совпали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ожиданием</a:t>
            </a:r>
            <a:r>
              <a:rPr dirty="0"/>
              <a:t>, </a:t>
            </a:r>
            <a:r>
              <a:rPr dirty="0" err="1"/>
              <a:t>запуск</a:t>
            </a:r>
            <a:r>
              <a:rPr dirty="0"/>
              <a:t> </a:t>
            </a:r>
            <a:r>
              <a:rPr dirty="0" err="1"/>
              <a:t>сохранился</a:t>
            </a:r>
            <a:r>
              <a:rPr dirty="0"/>
              <a:t>. STAR </a:t>
            </a:r>
            <a:r>
              <a:rPr dirty="0" err="1"/>
              <a:t>обычно</a:t>
            </a:r>
            <a:r>
              <a:rPr dirty="0"/>
              <a:t> </a:t>
            </a:r>
            <a:r>
              <a:rPr dirty="0" err="1"/>
              <a:t>используют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рассказа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ситуации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действиях</a:t>
            </a:r>
            <a:r>
              <a:rPr dirty="0"/>
              <a:t>,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применяю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рамку</a:t>
            </a:r>
            <a:r>
              <a:rPr dirty="0"/>
              <a:t> </a:t>
            </a:r>
            <a:r>
              <a:rPr dirty="0" err="1"/>
              <a:t>инженерного</a:t>
            </a:r>
            <a:r>
              <a:rPr dirty="0"/>
              <a:t> </a:t>
            </a:r>
            <a:r>
              <a:rPr dirty="0" err="1"/>
              <a:t>сообщения</a:t>
            </a:r>
            <a:r>
              <a:rPr dirty="0"/>
              <a:t>.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постановке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критерием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стать</a:t>
            </a:r>
            <a:r>
              <a:rPr dirty="0"/>
              <a:t> </a:t>
            </a:r>
            <a:r>
              <a:rPr dirty="0" err="1"/>
              <a:t>наблюдаемым</a:t>
            </a:r>
            <a:r>
              <a:rPr dirty="0"/>
              <a:t> </a:t>
            </a:r>
            <a:r>
              <a:rPr dirty="0" err="1"/>
              <a:t>фактом</a:t>
            </a:r>
            <a:r>
              <a:rPr dirty="0"/>
              <a:t>. </a:t>
            </a:r>
            <a:r>
              <a:rPr dirty="0" err="1"/>
              <a:t>С</a:t>
            </a:r>
            <a:r>
              <a:rPr dirty="0"/>
              <a:t> LLM </a:t>
            </a:r>
            <a:r>
              <a:rPr dirty="0" err="1"/>
              <a:t>потребуется</a:t>
            </a:r>
            <a:r>
              <a:rPr dirty="0"/>
              <a:t>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учитывать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она</a:t>
            </a:r>
            <a:r>
              <a:rPr dirty="0"/>
              <a:t> </a:t>
            </a:r>
            <a:r>
              <a:rPr dirty="0" err="1"/>
              <a:t>видит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Приёмы </a:t>
            </a:r>
            <a:r>
              <a:rPr dirty="0" err="1"/>
              <a:t>промптинга</a:t>
            </a:r>
            <a:r>
              <a:rPr dirty="0"/>
              <a:t> </a:t>
            </a:r>
            <a:r>
              <a:rPr dirty="0" err="1"/>
              <a:t>часто</a:t>
            </a:r>
            <a:r>
              <a:rPr dirty="0"/>
              <a:t> </a:t>
            </a:r>
            <a:r>
              <a:rPr dirty="0" err="1"/>
              <a:t>подают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заклинаний</a:t>
            </a:r>
            <a:r>
              <a:rPr dirty="0"/>
              <a:t>. Здесь </a:t>
            </a:r>
            <a:r>
              <a:rPr dirty="0" err="1"/>
              <a:t>будем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раз</a:t>
            </a:r>
            <a:r>
              <a:rPr dirty="0"/>
              <a:t> </a:t>
            </a:r>
            <a:r>
              <a:rPr dirty="0" err="1"/>
              <a:t>спрашивать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сбой</a:t>
            </a:r>
            <a:r>
              <a:rPr dirty="0"/>
              <a:t> </a:t>
            </a:r>
            <a:r>
              <a:rPr dirty="0" err="1"/>
              <a:t>устраняет</a:t>
            </a:r>
            <a:r>
              <a:rPr dirty="0"/>
              <a:t> </a:t>
            </a:r>
            <a:r>
              <a:rPr dirty="0" err="1"/>
              <a:t>приём</a:t>
            </a:r>
            <a:r>
              <a:rPr dirty="0"/>
              <a:t>. Если </a:t>
            </a:r>
            <a:r>
              <a:rPr dirty="0" err="1"/>
              <a:t>непонятен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, </a:t>
            </a:r>
            <a:r>
              <a:rPr dirty="0" err="1"/>
              <a:t>даём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хватает</a:t>
            </a:r>
            <a:r>
              <a:rPr dirty="0"/>
              <a:t> </a:t>
            </a:r>
            <a:r>
              <a:rPr dirty="0" err="1"/>
              <a:t>фактов</a:t>
            </a:r>
            <a:r>
              <a:rPr dirty="0"/>
              <a:t>, </a:t>
            </a:r>
            <a:r>
              <a:rPr dirty="0" err="1"/>
              <a:t>поднимаем</a:t>
            </a:r>
            <a:r>
              <a:rPr dirty="0"/>
              <a:t> </a:t>
            </a:r>
            <a:r>
              <a:rPr dirty="0" err="1"/>
              <a:t>источник</a:t>
            </a:r>
            <a:r>
              <a:rPr dirty="0"/>
              <a:t>. Если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, </a:t>
            </a:r>
            <a:r>
              <a:rPr dirty="0" err="1"/>
              <a:t>даём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критерий</a:t>
            </a:r>
            <a:r>
              <a:rPr dirty="0"/>
              <a:t>. </a:t>
            </a:r>
            <a:r>
              <a:rPr dirty="0" err="1"/>
              <a:t>Название</a:t>
            </a:r>
            <a:r>
              <a:rPr dirty="0"/>
              <a:t> </a:t>
            </a:r>
            <a:r>
              <a:rPr dirty="0" err="1"/>
              <a:t>техники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свидетельством</a:t>
            </a:r>
            <a:r>
              <a:rPr dirty="0"/>
              <a:t> </a:t>
            </a:r>
            <a:r>
              <a:rPr dirty="0" err="1"/>
              <a:t>её</a:t>
            </a:r>
            <a:r>
              <a:rPr dirty="0"/>
              <a:t> </a:t>
            </a:r>
            <a:r>
              <a:rPr dirty="0" err="1"/>
              <a:t>пользы</a:t>
            </a:r>
            <a:r>
              <a:rPr dirty="0"/>
              <a:t>. Свидетельство </a:t>
            </a:r>
            <a:r>
              <a:rPr dirty="0" err="1"/>
              <a:t>появится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сравнении</a:t>
            </a:r>
            <a:r>
              <a:rPr dirty="0"/>
              <a:t> </a:t>
            </a:r>
            <a:r>
              <a:rPr dirty="0" err="1"/>
              <a:t>результатов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требовать</a:t>
            </a:r>
            <a:r>
              <a:rPr dirty="0"/>
              <a:t> </a:t>
            </a:r>
            <a:r>
              <a:rPr dirty="0" err="1"/>
              <a:t>раскрытия</a:t>
            </a:r>
            <a:r>
              <a:rPr dirty="0"/>
              <a:t> </a:t>
            </a:r>
            <a:r>
              <a:rPr dirty="0" err="1"/>
              <a:t>скрытых</a:t>
            </a:r>
            <a:r>
              <a:rPr dirty="0"/>
              <a:t> </a:t>
            </a:r>
            <a:r>
              <a:rPr dirty="0" err="1"/>
              <a:t>рассуждений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.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достаточно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, </a:t>
            </a:r>
            <a:r>
              <a:rPr dirty="0" err="1"/>
              <a:t>краткого</a:t>
            </a:r>
            <a:r>
              <a:rPr dirty="0"/>
              <a:t> </a:t>
            </a:r>
            <a:r>
              <a:rPr dirty="0" err="1"/>
              <a:t>основания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проверяемого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. </a:t>
            </a:r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формы</a:t>
            </a:r>
            <a:r>
              <a:rPr dirty="0"/>
              <a:t>, </a:t>
            </a:r>
            <a:r>
              <a:rPr dirty="0" err="1"/>
              <a:t>которая</a:t>
            </a:r>
            <a:r>
              <a:rPr dirty="0"/>
              <a:t> </a:t>
            </a:r>
            <a:r>
              <a:rPr dirty="0" err="1"/>
              <a:t>удерживает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задачу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Модель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виде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строит</a:t>
            </a:r>
            <a:r>
              <a:rPr dirty="0"/>
              <a:t> </a:t>
            </a:r>
            <a:r>
              <a:rPr dirty="0" err="1"/>
              <a:t>продолжение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учётом</a:t>
            </a:r>
            <a:r>
              <a:rPr dirty="0"/>
              <a:t> </a:t>
            </a:r>
            <a:r>
              <a:rPr dirty="0" err="1"/>
              <a:t>доступного</a:t>
            </a:r>
            <a:r>
              <a:rPr dirty="0"/>
              <a:t> </a:t>
            </a:r>
            <a:r>
              <a:rPr dirty="0" err="1"/>
              <a:t>контекста</a:t>
            </a:r>
            <a:r>
              <a:rPr dirty="0"/>
              <a:t>. Поэтому </a:t>
            </a:r>
            <a:r>
              <a:rPr dirty="0" err="1"/>
              <a:t>фраза</a:t>
            </a:r>
            <a:r>
              <a:rPr dirty="0"/>
              <a:t> «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обычно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сервисе</a:t>
            </a:r>
            <a:r>
              <a:rPr dirty="0"/>
              <a:t>» </a:t>
            </a:r>
            <a:r>
              <a:rPr dirty="0" err="1"/>
              <a:t>бесполезна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самого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контексте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первом</a:t>
            </a:r>
            <a:r>
              <a:rPr dirty="0"/>
              <a:t> </a:t>
            </a:r>
            <a:r>
              <a:rPr dirty="0" err="1"/>
              <a:t>сообщении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, </a:t>
            </a:r>
            <a:r>
              <a:rPr dirty="0" err="1"/>
              <a:t>текущая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ожидаемые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. Образ </a:t>
            </a:r>
            <a:r>
              <a:rPr dirty="0" err="1"/>
              <a:t>цепи</a:t>
            </a:r>
            <a:r>
              <a:rPr dirty="0"/>
              <a:t> Маркова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стероидах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шутку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Transformer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обычной</a:t>
            </a:r>
            <a:r>
              <a:rPr dirty="0"/>
              <a:t> </a:t>
            </a:r>
            <a:r>
              <a:rPr dirty="0" err="1"/>
              <a:t>цепью</a:t>
            </a:r>
            <a:r>
              <a:rPr dirty="0"/>
              <a:t> Маркова </a:t>
            </a:r>
            <a:r>
              <a:rPr dirty="0" err="1"/>
              <a:t>первого</a:t>
            </a:r>
            <a:r>
              <a:rPr dirty="0"/>
              <a:t> </a:t>
            </a:r>
            <a:r>
              <a:rPr dirty="0" err="1"/>
              <a:t>порядка</a:t>
            </a:r>
            <a:r>
              <a:rPr dirty="0"/>
              <a:t>. </a:t>
            </a:r>
            <a:r>
              <a:rPr dirty="0" err="1"/>
              <a:t>Практический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проще</a:t>
            </a:r>
            <a:r>
              <a:rPr dirty="0"/>
              <a:t>: </a:t>
            </a:r>
            <a:r>
              <a:rPr dirty="0" err="1"/>
              <a:t>недостающий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компенсировать</a:t>
            </a:r>
            <a:r>
              <a:rPr dirty="0"/>
              <a:t> </a:t>
            </a:r>
            <a:r>
              <a:rPr dirty="0" err="1"/>
              <a:t>уверенным</a:t>
            </a:r>
            <a:r>
              <a:rPr dirty="0"/>
              <a:t> </a:t>
            </a:r>
            <a:r>
              <a:rPr dirty="0" err="1"/>
              <a:t>тоном</a:t>
            </a:r>
            <a:r>
              <a:rPr dirty="0"/>
              <a:t>. Теперь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выбирать</a:t>
            </a:r>
            <a:r>
              <a:rPr dirty="0"/>
              <a:t> </a:t>
            </a:r>
            <a:r>
              <a:rPr dirty="0" err="1"/>
              <a:t>форму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технику</a:t>
            </a:r>
            <a:r>
              <a:rPr dirty="0"/>
              <a:t> </a:t>
            </a:r>
            <a:r>
              <a:rPr dirty="0" err="1"/>
              <a:t>запроса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RCTF </a:t>
            </a:r>
            <a:r>
              <a:rPr dirty="0" err="1"/>
              <a:t>раскладывает</a:t>
            </a:r>
            <a:r>
              <a:rPr dirty="0"/>
              <a:t> </a:t>
            </a:r>
            <a:r>
              <a:rPr dirty="0" err="1"/>
              <a:t>постановку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роль</a:t>
            </a:r>
            <a:r>
              <a:rPr dirty="0"/>
              <a:t>, </a:t>
            </a:r>
            <a:r>
              <a:rPr dirty="0" err="1"/>
              <a:t>контекст</a:t>
            </a:r>
            <a:r>
              <a:rPr dirty="0"/>
              <a:t>, </a:t>
            </a:r>
            <a:r>
              <a:rPr dirty="0" err="1"/>
              <a:t>задачу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</a:t>
            </a:r>
            <a:r>
              <a:rPr dirty="0" err="1"/>
              <a:t>Оставим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TypeScript, </a:t>
            </a:r>
            <a:r>
              <a:rPr dirty="0" err="1"/>
              <a:t>приложим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, </a:t>
            </a:r>
            <a:r>
              <a:rPr dirty="0" err="1"/>
              <a:t>попросим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 </a:t>
            </a:r>
            <a:r>
              <a:rPr dirty="0" err="1"/>
              <a:t>ровно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вернуть</a:t>
            </a:r>
            <a:r>
              <a:rPr dirty="0"/>
              <a:t> diff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командой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stdout</a:t>
            </a:r>
            <a:r>
              <a:rPr dirty="0"/>
              <a:t>. </a:t>
            </a:r>
            <a:r>
              <a:rPr dirty="0" err="1"/>
              <a:t>Длинный</a:t>
            </a:r>
            <a:r>
              <a:rPr dirty="0"/>
              <a:t> </a:t>
            </a:r>
            <a:r>
              <a:rPr dirty="0" err="1"/>
              <a:t>титул</a:t>
            </a:r>
            <a:r>
              <a:rPr dirty="0"/>
              <a:t> </a:t>
            </a:r>
            <a:r>
              <a:rPr dirty="0" err="1"/>
              <a:t>роли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улучшает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Полезная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конкретных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.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структуру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отчёту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баге</a:t>
            </a:r>
            <a:r>
              <a:rPr dirty="0"/>
              <a:t>,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API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изменению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короткого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достаточен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018»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"RCTF </a:t>
            </a:r>
            <a:r>
              <a:rPr dirty="0" err="1"/>
              <a:t>раскладывает</a:t>
            </a:r>
            <a:r>
              <a:rPr dirty="0"/>
              <a:t> </a:t>
            </a:r>
            <a:r>
              <a:rPr dirty="0" err="1"/>
              <a:t>постановку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роль</a:t>
            </a:r>
            <a:r>
              <a:rPr dirty="0"/>
              <a:t>, </a:t>
            </a:r>
            <a:r>
              <a:rPr dirty="0" err="1"/>
              <a:t>контекст</a:t>
            </a:r>
            <a:r>
              <a:rPr dirty="0"/>
              <a:t>, </a:t>
            </a:r>
            <a:r>
              <a:rPr dirty="0" err="1"/>
              <a:t>задачу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Оставим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TypeScript, </a:t>
            </a:r>
            <a:r>
              <a:rPr dirty="0" err="1"/>
              <a:t>приложим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, </a:t>
            </a:r>
            <a:r>
              <a:rPr dirty="0" err="1"/>
              <a:t>попросим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 </a:t>
            </a:r>
            <a:r>
              <a:rPr dirty="0" err="1"/>
              <a:t>ровно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вернуть</a:t>
            </a:r>
            <a:r>
              <a:rPr dirty="0"/>
              <a:t> diff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командой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stdout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Длинный</a:t>
            </a:r>
            <a:r>
              <a:rPr dirty="0"/>
              <a:t> </a:t>
            </a:r>
            <a:r>
              <a:rPr dirty="0" err="1"/>
              <a:t>титул</a:t>
            </a:r>
            <a:r>
              <a:rPr dirty="0"/>
              <a:t> </a:t>
            </a:r>
            <a:r>
              <a:rPr dirty="0" err="1"/>
              <a:t>роли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улучшает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Полезная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конкретных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.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структуру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отчёту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баге</a:t>
            </a:r>
            <a:r>
              <a:rPr dirty="0"/>
              <a:t>,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API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изменению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короткого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достаточен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courses.digitable.life</a:t>
            </a:r>
            <a:r>
              <a:rPr dirty="0"/>
              <a:t>/post/ai-engineering/00-overview/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b14dade70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b14dade70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E593B-2841-066D-742F-9CE4C5881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01105E-3B2B-45FB-6C4D-B48BD7213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D1372-F51E-4817-1F3B-584DD0949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RCTF </a:t>
            </a:r>
            <a:r>
              <a:rPr dirty="0" err="1"/>
              <a:t>раскладывает</a:t>
            </a:r>
            <a:r>
              <a:rPr dirty="0"/>
              <a:t> </a:t>
            </a:r>
            <a:r>
              <a:rPr dirty="0" err="1"/>
              <a:t>постановку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роль</a:t>
            </a:r>
            <a:r>
              <a:rPr dirty="0"/>
              <a:t>, </a:t>
            </a:r>
            <a:r>
              <a:rPr dirty="0" err="1"/>
              <a:t>контекст</a:t>
            </a:r>
            <a:r>
              <a:rPr dirty="0"/>
              <a:t>, </a:t>
            </a:r>
            <a:r>
              <a:rPr dirty="0" err="1"/>
              <a:t>задачу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</a:t>
            </a:r>
            <a:r>
              <a:rPr dirty="0" err="1"/>
              <a:t>Оставим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TypeScript, </a:t>
            </a:r>
            <a:r>
              <a:rPr dirty="0" err="1"/>
              <a:t>приложим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, </a:t>
            </a:r>
            <a:r>
              <a:rPr dirty="0" err="1"/>
              <a:t>попросим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 </a:t>
            </a:r>
            <a:r>
              <a:rPr dirty="0" err="1"/>
              <a:t>ровно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вернуть</a:t>
            </a:r>
            <a:r>
              <a:rPr dirty="0"/>
              <a:t> diff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командой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stdout</a:t>
            </a:r>
            <a:r>
              <a:rPr dirty="0"/>
              <a:t>. </a:t>
            </a:r>
            <a:r>
              <a:rPr dirty="0" err="1"/>
              <a:t>Длинный</a:t>
            </a:r>
            <a:r>
              <a:rPr dirty="0"/>
              <a:t> </a:t>
            </a:r>
            <a:r>
              <a:rPr dirty="0" err="1"/>
              <a:t>титул</a:t>
            </a:r>
            <a:r>
              <a:rPr dirty="0"/>
              <a:t> </a:t>
            </a:r>
            <a:r>
              <a:rPr dirty="0" err="1"/>
              <a:t>роли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улучшает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Полезная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конкретных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.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структуру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отчёту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баге</a:t>
            </a:r>
            <a:r>
              <a:rPr dirty="0"/>
              <a:t>,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API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изменению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короткого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достаточен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018»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"RCTF </a:t>
            </a:r>
            <a:r>
              <a:rPr dirty="0" err="1"/>
              <a:t>раскладывает</a:t>
            </a:r>
            <a:r>
              <a:rPr dirty="0"/>
              <a:t> </a:t>
            </a:r>
            <a:r>
              <a:rPr dirty="0" err="1"/>
              <a:t>постановку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роль</a:t>
            </a:r>
            <a:r>
              <a:rPr dirty="0"/>
              <a:t>, </a:t>
            </a:r>
            <a:r>
              <a:rPr dirty="0" err="1"/>
              <a:t>контекст</a:t>
            </a:r>
            <a:r>
              <a:rPr dirty="0"/>
              <a:t>, </a:t>
            </a:r>
            <a:r>
              <a:rPr dirty="0" err="1"/>
              <a:t>задачу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Оставим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TypeScript, </a:t>
            </a:r>
            <a:r>
              <a:rPr dirty="0" err="1"/>
              <a:t>приложим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, </a:t>
            </a:r>
            <a:r>
              <a:rPr dirty="0" err="1"/>
              <a:t>попросим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 </a:t>
            </a:r>
            <a:r>
              <a:rPr dirty="0" err="1"/>
              <a:t>ровно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вернуть</a:t>
            </a:r>
            <a:r>
              <a:rPr dirty="0"/>
              <a:t> diff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командой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stdout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Длинный</a:t>
            </a:r>
            <a:r>
              <a:rPr dirty="0"/>
              <a:t> </a:t>
            </a:r>
            <a:r>
              <a:rPr dirty="0" err="1"/>
              <a:t>титул</a:t>
            </a:r>
            <a:r>
              <a:rPr dirty="0"/>
              <a:t> </a:t>
            </a:r>
            <a:r>
              <a:rPr dirty="0" err="1"/>
              <a:t>роли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улучшает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Полезная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конкретных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.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структуру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отчёту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баге</a:t>
            </a:r>
            <a:r>
              <a:rPr dirty="0"/>
              <a:t>,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API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изменению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короткого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достаточен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courses.digitable.life</a:t>
            </a:r>
            <a:r>
              <a:rPr dirty="0"/>
              <a:t>/post/ai-engineering/00-overview/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93DE6-5234-EE3B-C3BA-E41F54B2F46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61521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A01B3-BD20-7854-44D0-2E17BFF04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EA9D43-02F4-92B7-4922-751BDED3B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A93543-DD1B-B6EA-2C9C-DD1AA1363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RCTF </a:t>
            </a:r>
            <a:r>
              <a:rPr dirty="0" err="1"/>
              <a:t>раскладывает</a:t>
            </a:r>
            <a:r>
              <a:rPr dirty="0"/>
              <a:t> </a:t>
            </a:r>
            <a:r>
              <a:rPr dirty="0" err="1"/>
              <a:t>постановку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роль</a:t>
            </a:r>
            <a:r>
              <a:rPr dirty="0"/>
              <a:t>, </a:t>
            </a:r>
            <a:r>
              <a:rPr dirty="0" err="1"/>
              <a:t>контекст</a:t>
            </a:r>
            <a:r>
              <a:rPr dirty="0"/>
              <a:t>, </a:t>
            </a:r>
            <a:r>
              <a:rPr dirty="0" err="1"/>
              <a:t>задачу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</a:t>
            </a:r>
            <a:r>
              <a:rPr dirty="0" err="1"/>
              <a:t>Оставим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TypeScript, </a:t>
            </a:r>
            <a:r>
              <a:rPr dirty="0" err="1"/>
              <a:t>приложим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, </a:t>
            </a:r>
            <a:r>
              <a:rPr dirty="0" err="1"/>
              <a:t>попросим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 </a:t>
            </a:r>
            <a:r>
              <a:rPr dirty="0" err="1"/>
              <a:t>ровно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вернуть</a:t>
            </a:r>
            <a:r>
              <a:rPr dirty="0"/>
              <a:t> diff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командой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stdout</a:t>
            </a:r>
            <a:r>
              <a:rPr dirty="0"/>
              <a:t>. </a:t>
            </a:r>
            <a:r>
              <a:rPr dirty="0" err="1"/>
              <a:t>Длинный</a:t>
            </a:r>
            <a:r>
              <a:rPr dirty="0"/>
              <a:t> </a:t>
            </a:r>
            <a:r>
              <a:rPr dirty="0" err="1"/>
              <a:t>титул</a:t>
            </a:r>
            <a:r>
              <a:rPr dirty="0"/>
              <a:t> </a:t>
            </a:r>
            <a:r>
              <a:rPr dirty="0" err="1"/>
              <a:t>роли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улучшает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Полезная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конкретных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.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структуру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отчёту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баге</a:t>
            </a:r>
            <a:r>
              <a:rPr dirty="0"/>
              <a:t>,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API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изменению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короткого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достаточен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018»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"RCTF </a:t>
            </a:r>
            <a:r>
              <a:rPr dirty="0" err="1"/>
              <a:t>раскладывает</a:t>
            </a:r>
            <a:r>
              <a:rPr dirty="0"/>
              <a:t> </a:t>
            </a:r>
            <a:r>
              <a:rPr dirty="0" err="1"/>
              <a:t>постановку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роль</a:t>
            </a:r>
            <a:r>
              <a:rPr dirty="0"/>
              <a:t>, </a:t>
            </a:r>
            <a:r>
              <a:rPr dirty="0" err="1"/>
              <a:t>контекст</a:t>
            </a:r>
            <a:r>
              <a:rPr dirty="0"/>
              <a:t>, </a:t>
            </a:r>
            <a:r>
              <a:rPr dirty="0" err="1"/>
              <a:t>задачу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формат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Оставим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TypeScript, </a:t>
            </a:r>
            <a:r>
              <a:rPr dirty="0" err="1"/>
              <a:t>приложим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, </a:t>
            </a:r>
            <a:r>
              <a:rPr dirty="0" err="1"/>
              <a:t>попросим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 </a:t>
            </a:r>
            <a:r>
              <a:rPr dirty="0" err="1"/>
              <a:t>ровно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вернуть</a:t>
            </a:r>
            <a:r>
              <a:rPr dirty="0"/>
              <a:t> diff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командой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stdout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Длинный</a:t>
            </a:r>
            <a:r>
              <a:rPr dirty="0"/>
              <a:t> </a:t>
            </a:r>
            <a:r>
              <a:rPr dirty="0" err="1"/>
              <a:t>титул</a:t>
            </a:r>
            <a:r>
              <a:rPr dirty="0"/>
              <a:t> </a:t>
            </a:r>
            <a:r>
              <a:rPr dirty="0" err="1"/>
              <a:t>роли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улучшает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Полезная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конкретных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.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структуру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отчёту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баге</a:t>
            </a:r>
            <a:r>
              <a:rPr dirty="0"/>
              <a:t>,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API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изменению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короткого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какой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</a:t>
            </a:r>
            <a:r>
              <a:rPr dirty="0" err="1"/>
              <a:t>запрос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достаточен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courses.digitable.life</a:t>
            </a:r>
            <a:r>
              <a:rPr dirty="0"/>
              <a:t>/post/ai-engineering/00-overview/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AF1B4-0CBB-2099-E046-38AF5E18D21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44673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>
          <a:extLst>
            <a:ext uri="{FF2B5EF4-FFF2-40B4-BE49-F238E27FC236}">
              <a16:creationId xmlns:a16="http://schemas.microsoft.com/office/drawing/2014/main" id="{CEC6755F-3142-5AA1-B348-64349EBE5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b14dade707_0_18:notes">
            <a:extLst>
              <a:ext uri="{FF2B5EF4-FFF2-40B4-BE49-F238E27FC236}">
                <a16:creationId xmlns:a16="http://schemas.microsoft.com/office/drawing/2014/main" id="{2E79554C-CB26-8964-247F-D64FAFD932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b14dade707_0_18:notes">
            <a:extLst>
              <a:ext uri="{FF2B5EF4-FFF2-40B4-BE49-F238E27FC236}">
                <a16:creationId xmlns:a16="http://schemas.microsoft.com/office/drawing/2014/main" id="{7545654F-EC79-E36B-C6F0-C3C69B886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73391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142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644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zero-shot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передаём</a:t>
            </a:r>
            <a:r>
              <a:rPr dirty="0"/>
              <a:t> </a:t>
            </a:r>
            <a:r>
              <a:rPr dirty="0" err="1"/>
              <a:t>инструкцию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демонстраций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few-shot </a:t>
            </a:r>
            <a:r>
              <a:rPr dirty="0" err="1"/>
              <a:t>добавляем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примеров</a:t>
            </a:r>
            <a:r>
              <a:rPr dirty="0"/>
              <a:t> </a:t>
            </a:r>
            <a:r>
              <a:rPr dirty="0" err="1"/>
              <a:t>нужного</a:t>
            </a:r>
            <a:r>
              <a:rPr dirty="0"/>
              <a:t> </a:t>
            </a:r>
            <a:r>
              <a:rPr dirty="0" err="1"/>
              <a:t>поведения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формата</a:t>
            </a:r>
            <a:r>
              <a:rPr dirty="0"/>
              <a:t>. Для </a:t>
            </a:r>
            <a:r>
              <a:rPr dirty="0" err="1"/>
              <a:t>доступа</a:t>
            </a:r>
            <a:r>
              <a:rPr dirty="0"/>
              <a:t> </a:t>
            </a:r>
            <a:r>
              <a:rPr dirty="0" err="1"/>
              <a:t>полезно</a:t>
            </a:r>
            <a:r>
              <a:rPr dirty="0"/>
              <a:t> </a:t>
            </a:r>
            <a:r>
              <a:rPr dirty="0" err="1"/>
              <a:t>показать</a:t>
            </a:r>
            <a:r>
              <a:rPr dirty="0"/>
              <a:t> </a:t>
            </a:r>
            <a:r>
              <a:rPr dirty="0" err="1"/>
              <a:t>владельца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блокировки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постороннего</a:t>
            </a:r>
            <a:r>
              <a:rPr dirty="0"/>
              <a:t>. Ещё </a:t>
            </a:r>
            <a:r>
              <a:rPr dirty="0" err="1"/>
              <a:t>полезнее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забыть</a:t>
            </a:r>
            <a:r>
              <a:rPr dirty="0"/>
              <a:t> </a:t>
            </a:r>
            <a:r>
              <a:rPr dirty="0" err="1"/>
              <a:t>заблокированного</a:t>
            </a:r>
            <a:r>
              <a:rPr dirty="0"/>
              <a:t> </a:t>
            </a:r>
            <a:r>
              <a:rPr dirty="0" err="1"/>
              <a:t>владельца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граничный</a:t>
            </a:r>
            <a:r>
              <a:rPr dirty="0"/>
              <a:t> </a:t>
            </a:r>
            <a:r>
              <a:rPr dirty="0" err="1"/>
              <a:t>случай</a:t>
            </a:r>
            <a:r>
              <a:rPr dirty="0"/>
              <a:t>. Примеры </a:t>
            </a:r>
            <a:r>
              <a:rPr dirty="0" err="1"/>
              <a:t>снимают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неоднозначности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одновременно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стать</a:t>
            </a:r>
            <a:r>
              <a:rPr dirty="0"/>
              <a:t> </a:t>
            </a:r>
            <a:r>
              <a:rPr dirty="0" err="1"/>
              <a:t>материалом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теста</a:t>
            </a:r>
            <a:r>
              <a:rPr dirty="0"/>
              <a:t>. Если </a:t>
            </a:r>
            <a:r>
              <a:rPr dirty="0" err="1"/>
              <a:t>показывать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счастливые</a:t>
            </a:r>
            <a:r>
              <a:rPr dirty="0"/>
              <a:t> </a:t>
            </a:r>
            <a:r>
              <a:rPr dirty="0" err="1"/>
              <a:t>случаи</a:t>
            </a:r>
            <a:r>
              <a:rPr dirty="0"/>
              <a:t>,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выучить</a:t>
            </a:r>
            <a:r>
              <a:rPr dirty="0"/>
              <a:t> </a:t>
            </a:r>
            <a:r>
              <a:rPr dirty="0" err="1"/>
              <a:t>слишком</a:t>
            </a:r>
            <a:r>
              <a:rPr dirty="0"/>
              <a:t> </a:t>
            </a:r>
            <a:r>
              <a:rPr dirty="0" err="1"/>
              <a:t>узкое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. Несколько </a:t>
            </a:r>
            <a:r>
              <a:rPr dirty="0" err="1"/>
              <a:t>примеров</a:t>
            </a:r>
            <a:r>
              <a:rPr dirty="0"/>
              <a:t> </a:t>
            </a:r>
            <a:r>
              <a:rPr dirty="0" err="1"/>
              <a:t>обычно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заменяют</a:t>
            </a:r>
            <a:r>
              <a:rPr dirty="0"/>
              <a:t> </a:t>
            </a:r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контракт</a:t>
            </a:r>
            <a:r>
              <a:rPr dirty="0"/>
              <a:t>. Теперь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усложнить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рассуждения</a:t>
            </a:r>
            <a:r>
              <a:rPr dirty="0"/>
              <a:t>. </a:t>
            </a:r>
            <a:r>
              <a:rPr dirty="0" err="1"/>
              <a:t>Посмотрим</a:t>
            </a:r>
            <a:r>
              <a:rPr dirty="0"/>
              <a:t>, </a:t>
            </a:r>
            <a:r>
              <a:rPr dirty="0" err="1"/>
              <a:t>зачем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Это </a:t>
            </a:r>
            <a:r>
              <a:rPr dirty="0" err="1"/>
              <a:t>опубликованный</a:t>
            </a:r>
            <a:r>
              <a:rPr dirty="0"/>
              <a:t> prompting study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портала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нём</a:t>
            </a:r>
            <a:r>
              <a:rPr dirty="0"/>
              <a:t> 90 </a:t>
            </a:r>
            <a:r>
              <a:rPr dirty="0" err="1"/>
              <a:t>задач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9900 </a:t>
            </a:r>
            <a:r>
              <a:rPr dirty="0" err="1"/>
              <a:t>вызовов</a:t>
            </a:r>
            <a:r>
              <a:rPr dirty="0"/>
              <a:t>,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семейств</a:t>
            </a:r>
            <a:r>
              <a:rPr dirty="0"/>
              <a:t> </a:t>
            </a:r>
            <a:r>
              <a:rPr dirty="0" err="1"/>
              <a:t>задач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сравнение</a:t>
            </a:r>
            <a:r>
              <a:rPr dirty="0"/>
              <a:t> </a:t>
            </a:r>
            <a:r>
              <a:rPr dirty="0" err="1"/>
              <a:t>техник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одном</a:t>
            </a:r>
            <a:r>
              <a:rPr dirty="0"/>
              <a:t> </a:t>
            </a:r>
            <a:r>
              <a:rPr dirty="0" err="1"/>
              <a:t>стенде</a:t>
            </a:r>
            <a:r>
              <a:rPr dirty="0"/>
              <a:t>. Дальше </a:t>
            </a:r>
            <a:r>
              <a:rPr dirty="0" err="1"/>
              <a:t>показываю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арифметики</a:t>
            </a:r>
            <a:r>
              <a:rPr dirty="0"/>
              <a:t>, </a:t>
            </a:r>
            <a:r>
              <a:rPr dirty="0" err="1"/>
              <a:t>знаний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 Важно </a:t>
            </a:r>
            <a:r>
              <a:rPr dirty="0" err="1"/>
              <a:t>удерживать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: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квантованная</a:t>
            </a:r>
            <a:r>
              <a:rPr dirty="0"/>
              <a:t> </a:t>
            </a:r>
            <a:r>
              <a:rPr dirty="0" err="1"/>
              <a:t>семья</a:t>
            </a:r>
            <a:r>
              <a:rPr dirty="0"/>
              <a:t> </a:t>
            </a:r>
            <a:r>
              <a:rPr dirty="0" err="1"/>
              <a:t>моделей</a:t>
            </a:r>
            <a:r>
              <a:rPr dirty="0"/>
              <a:t>, </a:t>
            </a:r>
            <a:r>
              <a:rPr dirty="0" err="1"/>
              <a:t>отключённый</a:t>
            </a:r>
            <a:r>
              <a:rPr dirty="0"/>
              <a:t> think-</a:t>
            </a:r>
            <a:r>
              <a:rPr dirty="0" err="1"/>
              <a:t>режим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отсутствие</a:t>
            </a:r>
            <a:r>
              <a:rPr dirty="0"/>
              <a:t> </a:t>
            </a:r>
            <a:r>
              <a:rPr dirty="0" err="1"/>
              <a:t>агентных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Числа </a:t>
            </a:r>
            <a:r>
              <a:rPr dirty="0" err="1"/>
              <a:t>позволяют</a:t>
            </a:r>
            <a:r>
              <a:rPr dirty="0"/>
              <a:t>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гипотезу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собственного</a:t>
            </a:r>
            <a:r>
              <a:rPr dirty="0"/>
              <a:t> eval,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обещать</a:t>
            </a:r>
            <a:r>
              <a:rPr dirty="0"/>
              <a:t> </a:t>
            </a:r>
            <a:r>
              <a:rPr dirty="0" err="1"/>
              <a:t>ускорение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измерение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React-</a:t>
            </a:r>
            <a:r>
              <a:rPr dirty="0" err="1"/>
              <a:t>приложения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продуктивность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. </a:t>
            </a:r>
            <a:r>
              <a:rPr dirty="0" err="1"/>
              <a:t>Задачи</a:t>
            </a:r>
            <a:r>
              <a:rPr dirty="0"/>
              <a:t>,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оставаться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процентами</a:t>
            </a:r>
            <a:r>
              <a:rPr dirty="0"/>
              <a:t>. Сначала </a:t>
            </a:r>
            <a:r>
              <a:rPr dirty="0" err="1"/>
              <a:t>случай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более</a:t>
            </a:r>
            <a:r>
              <a:rPr dirty="0"/>
              <a:t> </a:t>
            </a:r>
            <a:r>
              <a:rPr dirty="0" err="1"/>
              <a:t>сложная</a:t>
            </a:r>
            <a:r>
              <a:rPr dirty="0"/>
              <a:t> </a:t>
            </a:r>
            <a:r>
              <a:rPr dirty="0" err="1"/>
              <a:t>техника</a:t>
            </a:r>
            <a:r>
              <a:rPr dirty="0"/>
              <a:t> </a:t>
            </a:r>
            <a:r>
              <a:rPr dirty="0" err="1"/>
              <a:t>помогла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Это </a:t>
            </a:r>
            <a:r>
              <a:rPr dirty="0" err="1"/>
              <a:t>опубликованный</a:t>
            </a:r>
            <a:r>
              <a:rPr dirty="0"/>
              <a:t> prompting study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портала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нём</a:t>
            </a:r>
            <a:r>
              <a:rPr dirty="0"/>
              <a:t> 90 </a:t>
            </a:r>
            <a:r>
              <a:rPr dirty="0" err="1"/>
              <a:t>задач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9900 </a:t>
            </a:r>
            <a:r>
              <a:rPr dirty="0" err="1"/>
              <a:t>вызовов</a:t>
            </a:r>
            <a:r>
              <a:rPr dirty="0"/>
              <a:t>,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семейств</a:t>
            </a:r>
            <a:r>
              <a:rPr dirty="0"/>
              <a:t> </a:t>
            </a:r>
            <a:r>
              <a:rPr dirty="0" err="1"/>
              <a:t>задач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сравнение</a:t>
            </a:r>
            <a:r>
              <a:rPr dirty="0"/>
              <a:t> </a:t>
            </a:r>
            <a:r>
              <a:rPr dirty="0" err="1"/>
              <a:t>техник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одном</a:t>
            </a:r>
            <a:r>
              <a:rPr dirty="0"/>
              <a:t> </a:t>
            </a:r>
            <a:r>
              <a:rPr dirty="0" err="1"/>
              <a:t>стенде</a:t>
            </a:r>
            <a:r>
              <a:rPr dirty="0"/>
              <a:t>. Дальше </a:t>
            </a:r>
            <a:r>
              <a:rPr dirty="0" err="1"/>
              <a:t>показываю</a:t>
            </a:r>
            <a:r>
              <a:rPr dirty="0"/>
              <a:t> </a:t>
            </a:r>
            <a:r>
              <a:rPr dirty="0" err="1"/>
              <a:t>результаты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арифметики</a:t>
            </a:r>
            <a:r>
              <a:rPr dirty="0"/>
              <a:t>, </a:t>
            </a:r>
            <a:r>
              <a:rPr dirty="0" err="1"/>
              <a:t>знаний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 Важно </a:t>
            </a:r>
            <a:r>
              <a:rPr dirty="0" err="1"/>
              <a:t>удерживать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: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квантованная</a:t>
            </a:r>
            <a:r>
              <a:rPr dirty="0"/>
              <a:t> </a:t>
            </a:r>
            <a:r>
              <a:rPr dirty="0" err="1"/>
              <a:t>семья</a:t>
            </a:r>
            <a:r>
              <a:rPr dirty="0"/>
              <a:t> </a:t>
            </a:r>
            <a:r>
              <a:rPr dirty="0" err="1"/>
              <a:t>моделей</a:t>
            </a:r>
            <a:r>
              <a:rPr dirty="0"/>
              <a:t>, </a:t>
            </a:r>
            <a:r>
              <a:rPr dirty="0" err="1"/>
              <a:t>отключённый</a:t>
            </a:r>
            <a:r>
              <a:rPr dirty="0"/>
              <a:t> think-</a:t>
            </a:r>
            <a:r>
              <a:rPr dirty="0" err="1"/>
              <a:t>режим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отсутствие</a:t>
            </a:r>
            <a:r>
              <a:rPr dirty="0"/>
              <a:t> </a:t>
            </a:r>
            <a:r>
              <a:rPr dirty="0" err="1"/>
              <a:t>агентных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Числа </a:t>
            </a:r>
            <a:r>
              <a:rPr dirty="0" err="1"/>
              <a:t>позволяют</a:t>
            </a:r>
            <a:r>
              <a:rPr dirty="0"/>
              <a:t> </a:t>
            </a:r>
            <a:r>
              <a:rPr dirty="0" err="1"/>
              <a:t>выбрать</a:t>
            </a:r>
            <a:r>
              <a:rPr dirty="0"/>
              <a:t> </a:t>
            </a:r>
            <a:r>
              <a:rPr dirty="0" err="1"/>
              <a:t>гипотезу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собственного</a:t>
            </a:r>
            <a:r>
              <a:rPr dirty="0"/>
              <a:t> eval,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обещать</a:t>
            </a:r>
            <a:r>
              <a:rPr dirty="0"/>
              <a:t> </a:t>
            </a:r>
            <a:r>
              <a:rPr dirty="0" err="1"/>
              <a:t>ускорение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измерение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React-</a:t>
            </a:r>
            <a:r>
              <a:rPr dirty="0" err="1"/>
              <a:t>приложения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продуктивность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. </a:t>
            </a:r>
            <a:r>
              <a:rPr dirty="0" err="1"/>
              <a:t>Задачи</a:t>
            </a:r>
            <a:r>
              <a:rPr dirty="0"/>
              <a:t>,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критерии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оставаться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процентами</a:t>
            </a:r>
            <a:r>
              <a:rPr dirty="0"/>
              <a:t>. Сначала </a:t>
            </a:r>
            <a:r>
              <a:rPr dirty="0" err="1"/>
              <a:t>случай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более</a:t>
            </a:r>
            <a:r>
              <a:rPr dirty="0"/>
              <a:t> </a:t>
            </a:r>
            <a:r>
              <a:rPr dirty="0" err="1"/>
              <a:t>сложная</a:t>
            </a:r>
            <a:r>
              <a:rPr dirty="0"/>
              <a:t> </a:t>
            </a:r>
            <a:r>
              <a:rPr dirty="0" err="1"/>
              <a:t>техника</a:t>
            </a:r>
            <a:r>
              <a:rPr dirty="0"/>
              <a:t> </a:t>
            </a:r>
            <a:r>
              <a:rPr dirty="0" err="1"/>
              <a:t>помогла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0437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Self-consistency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 </a:t>
            </a:r>
            <a:r>
              <a:rPr dirty="0" err="1"/>
              <a:t>пять</a:t>
            </a:r>
            <a:r>
              <a:rPr dirty="0"/>
              <a:t> </a:t>
            </a:r>
            <a:r>
              <a:rPr dirty="0" err="1"/>
              <a:t>генераций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голосованием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итоговому</a:t>
            </a:r>
            <a:r>
              <a:rPr dirty="0"/>
              <a:t> </a:t>
            </a:r>
            <a:r>
              <a:rPr dirty="0" err="1"/>
              <a:t>ответу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арифметических</a:t>
            </a:r>
            <a:r>
              <a:rPr dirty="0"/>
              <a:t> </a:t>
            </a:r>
            <a:r>
              <a:rPr dirty="0" err="1"/>
              <a:t>задачах</a:t>
            </a:r>
            <a:r>
              <a:rPr dirty="0"/>
              <a:t> GSM8K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помогло</a:t>
            </a:r>
            <a:r>
              <a:rPr dirty="0"/>
              <a:t>. Baseline </a:t>
            </a:r>
            <a:r>
              <a:rPr dirty="0" err="1"/>
              <a:t>дал</a:t>
            </a:r>
            <a:r>
              <a:rPr dirty="0"/>
              <a:t> 41,6% </a:t>
            </a:r>
            <a:r>
              <a:rPr dirty="0" err="1"/>
              <a:t>правильных</a:t>
            </a:r>
            <a:r>
              <a:rPr dirty="0"/>
              <a:t> </a:t>
            </a:r>
            <a:r>
              <a:rPr dirty="0" err="1"/>
              <a:t>ответов</a:t>
            </a:r>
            <a:r>
              <a:rPr dirty="0"/>
              <a:t>, self-consistency — 70,4%. </a:t>
            </a:r>
            <a:r>
              <a:rPr dirty="0" err="1"/>
              <a:t>Разница</a:t>
            </a:r>
            <a:r>
              <a:rPr dirty="0"/>
              <a:t> +28,8 </a:t>
            </a:r>
            <a:r>
              <a:rPr dirty="0" err="1"/>
              <a:t>процентного</a:t>
            </a:r>
            <a:r>
              <a:rPr dirty="0"/>
              <a:t> </a:t>
            </a:r>
            <a:r>
              <a:rPr dirty="0" err="1"/>
              <a:t>пункта</a:t>
            </a:r>
            <a:r>
              <a:rPr dirty="0"/>
              <a:t>, </a:t>
            </a:r>
            <a:r>
              <a:rPr dirty="0" err="1"/>
              <a:t>опубликованный</a:t>
            </a:r>
            <a:r>
              <a:rPr dirty="0"/>
              <a:t> </a:t>
            </a:r>
            <a:r>
              <a:rPr dirty="0" err="1"/>
              <a:t>интервал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19,2 </a:t>
            </a:r>
            <a:r>
              <a:rPr dirty="0" err="1"/>
              <a:t>до</a:t>
            </a:r>
            <a:r>
              <a:rPr dirty="0"/>
              <a:t> 37,6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пересекает</a:t>
            </a:r>
            <a:r>
              <a:rPr dirty="0"/>
              <a:t> </a:t>
            </a:r>
            <a:r>
              <a:rPr dirty="0" err="1"/>
              <a:t>ноль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своего</a:t>
            </a:r>
            <a:r>
              <a:rPr dirty="0"/>
              <a:t> eval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разумная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: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попыток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исправить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ошибок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арифметике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конкретной</a:t>
            </a:r>
            <a:r>
              <a:rPr dirty="0"/>
              <a:t> </a:t>
            </a:r>
            <a:r>
              <a:rPr dirty="0" err="1"/>
              <a:t>семье</a:t>
            </a:r>
            <a:r>
              <a:rPr dirty="0"/>
              <a:t> </a:t>
            </a:r>
            <a:r>
              <a:rPr dirty="0" err="1"/>
              <a:t>моделей</a:t>
            </a:r>
            <a:r>
              <a:rPr dirty="0"/>
              <a:t>. Пять </a:t>
            </a:r>
            <a:r>
              <a:rPr dirty="0" err="1"/>
              <a:t>генераций</a:t>
            </a:r>
            <a:r>
              <a:rPr dirty="0"/>
              <a:t> </a:t>
            </a:r>
            <a:r>
              <a:rPr dirty="0" err="1"/>
              <a:t>расходуют</a:t>
            </a:r>
            <a:r>
              <a:rPr dirty="0"/>
              <a:t> </a:t>
            </a:r>
            <a:r>
              <a:rPr dirty="0" err="1"/>
              <a:t>больше</a:t>
            </a:r>
            <a:r>
              <a:rPr dirty="0"/>
              <a:t> </a:t>
            </a:r>
            <a:r>
              <a:rPr dirty="0" err="1"/>
              <a:t>ресурсов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дальше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посмотрим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другом</a:t>
            </a:r>
            <a:r>
              <a:rPr dirty="0"/>
              <a:t> </a:t>
            </a:r>
            <a:r>
              <a:rPr dirty="0" err="1"/>
              <a:t>типе</a:t>
            </a:r>
            <a:r>
              <a:rPr dirty="0"/>
              <a:t> </a:t>
            </a:r>
            <a:r>
              <a:rPr dirty="0" err="1"/>
              <a:t>задач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менее</a:t>
            </a:r>
            <a:r>
              <a:rPr dirty="0"/>
              <a:t> </a:t>
            </a:r>
            <a:r>
              <a:rPr dirty="0" err="1"/>
              <a:t>определённый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На</a:t>
            </a:r>
            <a:r>
              <a:rPr dirty="0"/>
              <a:t> MMLU </a:t>
            </a: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выросла</a:t>
            </a:r>
            <a:r>
              <a:rPr dirty="0"/>
              <a:t>: 55,2% </a:t>
            </a:r>
            <a:r>
              <a:rPr dirty="0" err="1"/>
              <a:t>у</a:t>
            </a:r>
            <a:r>
              <a:rPr dirty="0"/>
              <a:t> baseline </a:t>
            </a:r>
            <a:r>
              <a:rPr dirty="0" err="1"/>
              <a:t>и</a:t>
            </a:r>
            <a:r>
              <a:rPr dirty="0"/>
              <a:t> 61,6% </a:t>
            </a:r>
            <a:r>
              <a:rPr dirty="0" err="1"/>
              <a:t>у</a:t>
            </a:r>
            <a:r>
              <a:rPr dirty="0"/>
              <a:t> self-consistency.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интервал</a:t>
            </a:r>
            <a:r>
              <a:rPr dirty="0"/>
              <a:t> </a:t>
            </a:r>
            <a:r>
              <a:rPr dirty="0" err="1"/>
              <a:t>разницы</a:t>
            </a:r>
            <a:r>
              <a:rPr dirty="0"/>
              <a:t> </a:t>
            </a:r>
            <a:r>
              <a:rPr dirty="0" err="1"/>
              <a:t>захватывает</a:t>
            </a:r>
            <a:r>
              <a:rPr dirty="0"/>
              <a:t> </a:t>
            </a:r>
            <a:r>
              <a:rPr dirty="0" err="1"/>
              <a:t>ноль</a:t>
            </a:r>
            <a:r>
              <a:rPr dirty="0"/>
              <a:t>. </a:t>
            </a:r>
            <a:r>
              <a:rPr dirty="0" err="1"/>
              <a:t>Получилось</a:t>
            </a:r>
            <a:r>
              <a:rPr dirty="0"/>
              <a:t> +6,4 </a:t>
            </a:r>
            <a:r>
              <a:rPr dirty="0" err="1"/>
              <a:t>процентного</a:t>
            </a:r>
            <a:r>
              <a:rPr dirty="0"/>
              <a:t> </a:t>
            </a:r>
            <a:r>
              <a:rPr dirty="0" err="1"/>
              <a:t>пункта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интервалом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−0,8 </a:t>
            </a:r>
            <a:r>
              <a:rPr dirty="0" err="1"/>
              <a:t>до</a:t>
            </a:r>
            <a:r>
              <a:rPr dirty="0"/>
              <a:t> 13,6.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этому</a:t>
            </a:r>
            <a:r>
              <a:rPr dirty="0"/>
              <a:t> </a:t>
            </a:r>
            <a:r>
              <a:rPr dirty="0" err="1"/>
              <a:t>замеру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установили</a:t>
            </a:r>
            <a:r>
              <a:rPr dirty="0"/>
              <a:t> </a:t>
            </a:r>
            <a:r>
              <a:rPr dirty="0" err="1"/>
              <a:t>надёжный</a:t>
            </a:r>
            <a:r>
              <a:rPr dirty="0"/>
              <a:t> </a:t>
            </a:r>
            <a:r>
              <a:rPr dirty="0" err="1"/>
              <a:t>выигрыш</a:t>
            </a:r>
            <a:r>
              <a:rPr dirty="0"/>
              <a:t>. </a:t>
            </a:r>
            <a:r>
              <a:rPr dirty="0" err="1"/>
              <a:t>Положительный</a:t>
            </a:r>
            <a:r>
              <a:rPr dirty="0"/>
              <a:t> </a:t>
            </a:r>
            <a:r>
              <a:rPr dirty="0" err="1"/>
              <a:t>столбик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основания</a:t>
            </a:r>
            <a:r>
              <a:rPr dirty="0"/>
              <a:t> </a:t>
            </a:r>
            <a:r>
              <a:rPr dirty="0" err="1"/>
              <a:t>обещать</a:t>
            </a:r>
            <a:r>
              <a:rPr dirty="0"/>
              <a:t> </a:t>
            </a:r>
            <a:r>
              <a:rPr dirty="0" err="1"/>
              <a:t>улучшение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задаче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нулевого</a:t>
            </a:r>
            <a:r>
              <a:rPr dirty="0"/>
              <a:t> </a:t>
            </a:r>
            <a:r>
              <a:rPr dirty="0" err="1"/>
              <a:t>эффекта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эквивалентности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неопределённый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дополнительных</a:t>
            </a:r>
            <a:r>
              <a:rPr dirty="0"/>
              <a:t> </a:t>
            </a:r>
            <a:r>
              <a:rPr dirty="0" err="1"/>
              <a:t>затратах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задачах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кодом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ухудшения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Усложнение</a:t>
            </a:r>
            <a:r>
              <a:rPr dirty="0"/>
              <a:t>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отдельную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опубликованном</a:t>
            </a:r>
            <a:r>
              <a:rPr dirty="0"/>
              <a:t> </a:t>
            </a:r>
            <a:r>
              <a:rPr dirty="0" err="1"/>
              <a:t>агрегате</a:t>
            </a:r>
            <a:r>
              <a:rPr dirty="0"/>
              <a:t> self-consistency </a:t>
            </a:r>
            <a:r>
              <a:rPr dirty="0" err="1"/>
              <a:t>потребовала</a:t>
            </a:r>
            <a:r>
              <a:rPr dirty="0"/>
              <a:t> </a:t>
            </a:r>
            <a:r>
              <a:rPr dirty="0" err="1"/>
              <a:t>примерно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23,7 </a:t>
            </a:r>
            <a:r>
              <a:rPr dirty="0" err="1"/>
              <a:t>раза</a:t>
            </a:r>
            <a:r>
              <a:rPr dirty="0"/>
              <a:t> </a:t>
            </a:r>
            <a:r>
              <a:rPr dirty="0" err="1"/>
              <a:t>больше</a:t>
            </a:r>
            <a:r>
              <a:rPr dirty="0"/>
              <a:t> </a:t>
            </a:r>
            <a:r>
              <a:rPr dirty="0" err="1"/>
              <a:t>выходных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.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неприятный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: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HumanEval</a:t>
            </a:r>
            <a:r>
              <a:rPr dirty="0"/>
              <a:t> </a:t>
            </a:r>
            <a:r>
              <a:rPr dirty="0" err="1"/>
              <a:t>доля</a:t>
            </a:r>
            <a:r>
              <a:rPr dirty="0"/>
              <a:t> </a:t>
            </a:r>
            <a:r>
              <a:rPr dirty="0" err="1"/>
              <a:t>неверных</a:t>
            </a:r>
            <a:r>
              <a:rPr dirty="0"/>
              <a:t> </a:t>
            </a:r>
            <a:r>
              <a:rPr dirty="0" err="1"/>
              <a:t>ответов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CoT</a:t>
            </a:r>
            <a:r>
              <a:rPr dirty="0"/>
              <a:t> </a:t>
            </a:r>
            <a:r>
              <a:rPr dirty="0" err="1"/>
              <a:t>выросла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20% </a:t>
            </a:r>
            <a:r>
              <a:rPr dirty="0" err="1"/>
              <a:t>до</a:t>
            </a:r>
            <a:r>
              <a:rPr dirty="0"/>
              <a:t> 55,2%. Отказов </a:t>
            </a:r>
            <a:r>
              <a:rPr dirty="0" err="1"/>
              <a:t>стало</a:t>
            </a:r>
            <a:r>
              <a:rPr dirty="0"/>
              <a:t> </a:t>
            </a:r>
            <a:r>
              <a:rPr dirty="0" err="1"/>
              <a:t>меньше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правильных</a:t>
            </a:r>
            <a:r>
              <a:rPr dirty="0"/>
              <a:t> </a:t>
            </a:r>
            <a:r>
              <a:rPr dirty="0" err="1"/>
              <a:t>ответов</a:t>
            </a:r>
            <a:r>
              <a:rPr dirty="0"/>
              <a:t> </a:t>
            </a:r>
            <a:r>
              <a:rPr dirty="0" err="1"/>
              <a:t>больше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стало</a:t>
            </a:r>
            <a:r>
              <a:rPr dirty="0"/>
              <a:t>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считаю</a:t>
            </a:r>
            <a:r>
              <a:rPr dirty="0"/>
              <a:t> </a:t>
            </a:r>
            <a:r>
              <a:rPr dirty="0" err="1"/>
              <a:t>правильный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, </a:t>
            </a:r>
            <a:r>
              <a:rPr dirty="0" err="1"/>
              <a:t>отказ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. Снижение </a:t>
            </a:r>
            <a:r>
              <a:rPr dirty="0" err="1"/>
              <a:t>отказов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улучшает</a:t>
            </a:r>
            <a:r>
              <a:rPr dirty="0"/>
              <a:t> </a:t>
            </a:r>
            <a:r>
              <a:rPr dirty="0" err="1"/>
              <a:t>полезность</a:t>
            </a:r>
            <a:r>
              <a:rPr dirty="0"/>
              <a:t>. Множитель </a:t>
            </a:r>
            <a:r>
              <a:rPr dirty="0" err="1"/>
              <a:t>относится</a:t>
            </a:r>
            <a:r>
              <a:rPr dirty="0"/>
              <a:t> </a:t>
            </a:r>
            <a:r>
              <a:rPr dirty="0" err="1"/>
              <a:t>ко</a:t>
            </a:r>
            <a:r>
              <a:rPr dirty="0"/>
              <a:t> </a:t>
            </a:r>
            <a:r>
              <a:rPr dirty="0" err="1"/>
              <a:t>всему</a:t>
            </a:r>
            <a:r>
              <a:rPr dirty="0"/>
              <a:t> </a:t>
            </a:r>
            <a:r>
              <a:rPr dirty="0" err="1"/>
              <a:t>агрегату</a:t>
            </a:r>
            <a:r>
              <a:rPr dirty="0"/>
              <a:t> </a:t>
            </a:r>
            <a:r>
              <a:rPr dirty="0" err="1"/>
              <a:t>техники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GSM8K, </a:t>
            </a:r>
            <a:r>
              <a:rPr dirty="0" err="1"/>
              <a:t>задержке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деньгам</a:t>
            </a:r>
            <a:r>
              <a:rPr dirty="0"/>
              <a:t>. Это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разных</a:t>
            </a:r>
            <a:r>
              <a:rPr dirty="0"/>
              <a:t> </a:t>
            </a:r>
            <a:r>
              <a:rPr dirty="0" err="1"/>
              <a:t>сравнения</a:t>
            </a:r>
            <a:r>
              <a:rPr dirty="0"/>
              <a:t>, </a:t>
            </a:r>
            <a:r>
              <a:rPr dirty="0" err="1"/>
              <a:t>объединённых</a:t>
            </a:r>
            <a:r>
              <a:rPr dirty="0"/>
              <a:t> </a:t>
            </a:r>
            <a:r>
              <a:rPr dirty="0" err="1"/>
              <a:t>вопросом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цене</a:t>
            </a:r>
            <a:r>
              <a:rPr dirty="0"/>
              <a:t> </a:t>
            </a:r>
            <a:r>
              <a:rPr dirty="0" err="1"/>
              <a:t>усложнения</a:t>
            </a:r>
            <a:r>
              <a:rPr dirty="0"/>
              <a:t>. Когда </a:t>
            </a:r>
            <a:r>
              <a:rPr dirty="0" err="1"/>
              <a:t>цена</a:t>
            </a:r>
            <a:r>
              <a:rPr dirty="0"/>
              <a:t> </a:t>
            </a:r>
            <a:r>
              <a:rPr dirty="0" err="1"/>
              <a:t>видна</a:t>
            </a:r>
            <a:r>
              <a:rPr dirty="0"/>
              <a:t>,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—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вообще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8815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рабочем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Vacation MCP </a:t>
            </a:r>
            <a:r>
              <a:rPr dirty="0" err="1"/>
              <a:t>мастер-промпт</a:t>
            </a:r>
            <a:r>
              <a:rPr dirty="0"/>
              <a:t> </a:t>
            </a:r>
            <a:r>
              <a:rPr dirty="0" err="1"/>
              <a:t>связывает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границами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приёмкой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локального</a:t>
            </a:r>
            <a:r>
              <a:rPr dirty="0"/>
              <a:t> read-only MVP </a:t>
            </a:r>
            <a:r>
              <a:rPr dirty="0" err="1"/>
              <a:t>есть</a:t>
            </a:r>
            <a:r>
              <a:rPr dirty="0"/>
              <a:t> evidence,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закрывает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staging </a:t>
            </a:r>
            <a:r>
              <a:rPr dirty="0" err="1"/>
              <a:t>и</a:t>
            </a:r>
            <a:r>
              <a:rPr dirty="0"/>
              <a:t> production. Поэтому </a:t>
            </a:r>
            <a:r>
              <a:rPr dirty="0" err="1"/>
              <a:t>статус</a:t>
            </a:r>
            <a:r>
              <a:rPr dirty="0"/>
              <a:t> PARTIAL </a:t>
            </a:r>
            <a:r>
              <a:rPr dirty="0" err="1"/>
              <a:t>полезнее</a:t>
            </a:r>
            <a:r>
              <a:rPr dirty="0"/>
              <a:t> </a:t>
            </a:r>
            <a:r>
              <a:rPr dirty="0" err="1"/>
              <a:t>декларации</a:t>
            </a:r>
            <a:r>
              <a:rPr dirty="0"/>
              <a:t> «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сделано</a:t>
            </a:r>
            <a:r>
              <a:rPr dirty="0"/>
              <a:t>».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каждого</a:t>
            </a:r>
            <a:r>
              <a:rPr dirty="0"/>
              <a:t> </a:t>
            </a:r>
            <a:r>
              <a:rPr dirty="0" err="1"/>
              <a:t>окружения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собственные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готовности</a:t>
            </a:r>
            <a:r>
              <a:rPr dirty="0"/>
              <a:t>, </a:t>
            </a:r>
            <a:r>
              <a:rPr dirty="0" err="1"/>
              <a:t>записанные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документе</a:t>
            </a:r>
            <a:r>
              <a:rPr dirty="0"/>
              <a:t>.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привожу</a:t>
            </a:r>
            <a:r>
              <a:rPr dirty="0"/>
              <a:t> </a:t>
            </a:r>
            <a:r>
              <a:rPr dirty="0" err="1"/>
              <a:t>проценты</a:t>
            </a:r>
            <a:r>
              <a:rPr dirty="0"/>
              <a:t> </a:t>
            </a:r>
            <a:r>
              <a:rPr dirty="0" err="1"/>
              <a:t>ускорения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Авито</a:t>
            </a:r>
            <a:r>
              <a:rPr dirty="0"/>
              <a:t>, </a:t>
            </a:r>
            <a:r>
              <a:rPr dirty="0" err="1"/>
              <a:t>потому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примера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 </a:t>
            </a:r>
            <a:r>
              <a:rPr dirty="0" err="1"/>
              <a:t>такой</a:t>
            </a:r>
            <a:r>
              <a:rPr dirty="0"/>
              <a:t> </a:t>
            </a:r>
            <a:r>
              <a:rPr dirty="0" err="1"/>
              <a:t>измеренной</a:t>
            </a:r>
            <a:r>
              <a:rPr dirty="0"/>
              <a:t> </a:t>
            </a:r>
            <a:r>
              <a:rPr dirty="0" err="1"/>
              <a:t>базы</a:t>
            </a:r>
            <a:r>
              <a:rPr dirty="0"/>
              <a:t>. Когда </a:t>
            </a:r>
            <a:r>
              <a:rPr dirty="0" err="1"/>
              <a:t>репозиториев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,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контракт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пережить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Merit </a:t>
            </a:r>
            <a:r>
              <a:rPr dirty="0" err="1"/>
              <a:t>общая</a:t>
            </a:r>
            <a:r>
              <a:rPr dirty="0"/>
              <a:t> </a:t>
            </a:r>
            <a:r>
              <a:rPr dirty="0" err="1"/>
              <a:t>задача</a:t>
            </a:r>
            <a:r>
              <a:rPr dirty="0"/>
              <a:t>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независимо</a:t>
            </a:r>
            <a:r>
              <a:rPr dirty="0"/>
              <a:t> </a:t>
            </a:r>
            <a:r>
              <a:rPr dirty="0" err="1"/>
              <a:t>версионируемых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. Одного </a:t>
            </a:r>
            <a:r>
              <a:rPr dirty="0" err="1"/>
              <a:t>локального</a:t>
            </a:r>
            <a:r>
              <a:rPr dirty="0"/>
              <a:t> </a:t>
            </a:r>
            <a:r>
              <a:rPr dirty="0" err="1"/>
              <a:t>контекста</a:t>
            </a:r>
            <a:r>
              <a:rPr dirty="0"/>
              <a:t> </a:t>
            </a:r>
            <a:r>
              <a:rPr dirty="0" err="1"/>
              <a:t>исполнителя</a:t>
            </a:r>
            <a:r>
              <a:rPr dirty="0"/>
              <a:t> </a:t>
            </a:r>
            <a:r>
              <a:rPr dirty="0" err="1"/>
              <a:t>недостаточно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видеть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обязательства</a:t>
            </a:r>
            <a:r>
              <a:rPr dirty="0"/>
              <a:t>. Umbrella </a:t>
            </a:r>
            <a:r>
              <a:rPr dirty="0" err="1"/>
              <a:t>удерживает</a:t>
            </a:r>
            <a:r>
              <a:rPr dirty="0"/>
              <a:t> </a:t>
            </a:r>
            <a:r>
              <a:rPr dirty="0" err="1"/>
              <a:t>общую</a:t>
            </a:r>
            <a:r>
              <a:rPr dirty="0"/>
              <a:t> </a:t>
            </a:r>
            <a:r>
              <a:rPr dirty="0" err="1"/>
              <a:t>спецификацию</a:t>
            </a:r>
            <a:r>
              <a:rPr dirty="0"/>
              <a:t>, </a:t>
            </a:r>
            <a:r>
              <a:rPr dirty="0" err="1"/>
              <a:t>версии</a:t>
            </a:r>
            <a:r>
              <a:rPr dirty="0"/>
              <a:t> </a:t>
            </a:r>
            <a:r>
              <a:rPr dirty="0" err="1"/>
              <a:t>компонентов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совместной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</a:t>
            </a:r>
            <a:r>
              <a:rPr dirty="0" err="1"/>
              <a:t>Имена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схеме</a:t>
            </a:r>
            <a:r>
              <a:rPr dirty="0"/>
              <a:t> </a:t>
            </a:r>
            <a:r>
              <a:rPr dirty="0" err="1"/>
              <a:t>условные</a:t>
            </a:r>
            <a:r>
              <a:rPr dirty="0"/>
              <a:t>, </a:t>
            </a:r>
            <a:r>
              <a:rPr dirty="0" err="1"/>
              <a:t>внутренний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показан</a:t>
            </a:r>
            <a:r>
              <a:rPr dirty="0"/>
              <a:t>. Это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согласовать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там</a:t>
            </a:r>
            <a:r>
              <a:rPr dirty="0"/>
              <a:t>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входом</a:t>
            </a:r>
            <a:r>
              <a:rPr dirty="0"/>
              <a:t> </a:t>
            </a:r>
            <a:r>
              <a:rPr dirty="0" err="1"/>
              <a:t>другого</a:t>
            </a:r>
            <a:r>
              <a:rPr dirty="0"/>
              <a:t>. </a:t>
            </a:r>
            <a:r>
              <a:rPr dirty="0" err="1"/>
              <a:t>Наличие</a:t>
            </a:r>
            <a:r>
              <a:rPr dirty="0"/>
              <a:t> umbrella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интеграционные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пройдены</a:t>
            </a:r>
            <a:r>
              <a:rPr dirty="0"/>
              <a:t>. </a:t>
            </a:r>
            <a:r>
              <a:rPr dirty="0" err="1"/>
              <a:t>Версии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свидетельства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эффект</a:t>
            </a:r>
            <a:r>
              <a:rPr dirty="0"/>
              <a:t> </a:t>
            </a:r>
            <a:r>
              <a:rPr dirty="0" err="1"/>
              <a:t>организации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измерять</a:t>
            </a:r>
            <a:r>
              <a:rPr dirty="0"/>
              <a:t>. Теперь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распределить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агентами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541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Когда </a:t>
            </a:r>
            <a:r>
              <a:rPr dirty="0" err="1"/>
              <a:t>задача</a:t>
            </a:r>
            <a:r>
              <a:rPr dirty="0"/>
              <a:t>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репозиториев</a:t>
            </a:r>
            <a:r>
              <a:rPr dirty="0"/>
              <a:t>,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распределить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. Один </a:t>
            </a:r>
            <a:r>
              <a:rPr dirty="0" err="1"/>
              <a:t>агент</a:t>
            </a:r>
            <a:r>
              <a:rPr dirty="0"/>
              <a:t> </a:t>
            </a:r>
            <a:r>
              <a:rPr dirty="0" err="1"/>
              <a:t>удерживает</a:t>
            </a:r>
            <a:r>
              <a:rPr dirty="0"/>
              <a:t> </a:t>
            </a:r>
            <a:r>
              <a:rPr dirty="0" err="1"/>
              <a:t>общий</a:t>
            </a:r>
            <a:r>
              <a:rPr dirty="0"/>
              <a:t> </a:t>
            </a:r>
            <a:r>
              <a:rPr dirty="0" err="1"/>
              <a:t>контракт</a:t>
            </a:r>
            <a:r>
              <a:rPr dirty="0"/>
              <a:t>, </a:t>
            </a:r>
            <a:r>
              <a:rPr dirty="0" err="1"/>
              <a:t>другие</a:t>
            </a:r>
            <a:r>
              <a:rPr dirty="0"/>
              <a:t> </a:t>
            </a:r>
            <a:r>
              <a:rPr dirty="0" err="1"/>
              <a:t>владеют</a:t>
            </a:r>
            <a:r>
              <a:rPr dirty="0"/>
              <a:t> </a:t>
            </a:r>
            <a:r>
              <a:rPr dirty="0" err="1"/>
              <a:t>отдельными</a:t>
            </a:r>
            <a:r>
              <a:rPr dirty="0"/>
              <a:t> </a:t>
            </a:r>
            <a:r>
              <a:rPr dirty="0" err="1"/>
              <a:t>участками</a:t>
            </a:r>
            <a:r>
              <a:rPr dirty="0"/>
              <a:t>,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пытается</a:t>
            </a:r>
            <a:r>
              <a:rPr dirty="0"/>
              <a:t> </a:t>
            </a:r>
            <a:r>
              <a:rPr dirty="0" err="1"/>
              <a:t>найти</a:t>
            </a:r>
            <a:r>
              <a:rPr dirty="0"/>
              <a:t> </a:t>
            </a:r>
            <a:r>
              <a:rPr dirty="0" err="1"/>
              <a:t>контрпример</a:t>
            </a:r>
            <a:r>
              <a:rPr dirty="0"/>
              <a:t>. Это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полезно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независимых</a:t>
            </a:r>
            <a:r>
              <a:rPr dirty="0"/>
              <a:t> </a:t>
            </a:r>
            <a:r>
              <a:rPr dirty="0" err="1"/>
              <a:t>задачах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понятной</a:t>
            </a:r>
            <a:r>
              <a:rPr dirty="0"/>
              <a:t> </a:t>
            </a:r>
            <a:r>
              <a:rPr dirty="0" err="1"/>
              <a:t>сборке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Для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булевой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такая</a:t>
            </a:r>
            <a:r>
              <a:rPr dirty="0"/>
              <a:t> </a:t>
            </a:r>
            <a:r>
              <a:rPr dirty="0" err="1"/>
              <a:t>организация</a:t>
            </a:r>
            <a:r>
              <a:rPr dirty="0"/>
              <a:t> </a:t>
            </a:r>
            <a:r>
              <a:rPr dirty="0" err="1"/>
              <a:t>избыточна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моём</a:t>
            </a:r>
            <a:r>
              <a:rPr dirty="0"/>
              <a:t> cluster-agent skill </a:t>
            </a:r>
            <a:r>
              <a:rPr dirty="0" err="1"/>
              <a:t>записаны</a:t>
            </a:r>
            <a:r>
              <a:rPr dirty="0"/>
              <a:t> </a:t>
            </a:r>
            <a:r>
              <a:rPr dirty="0" err="1"/>
              <a:t>роли</a:t>
            </a:r>
            <a:r>
              <a:rPr dirty="0"/>
              <a:t>, </a:t>
            </a:r>
            <a:r>
              <a:rPr dirty="0" err="1"/>
              <a:t>владение</a:t>
            </a:r>
            <a:r>
              <a:rPr dirty="0"/>
              <a:t> </a:t>
            </a:r>
            <a:r>
              <a:rPr dirty="0" err="1"/>
              <a:t>участками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сборка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</a:t>
            </a:r>
            <a:r>
              <a:rPr dirty="0" err="1"/>
              <a:t>Распределение</a:t>
            </a:r>
            <a:r>
              <a:rPr dirty="0"/>
              <a:t> </a:t>
            </a:r>
            <a:r>
              <a:rPr dirty="0" err="1"/>
              <a:t>требует</a:t>
            </a:r>
            <a:r>
              <a:rPr dirty="0"/>
              <a:t> </a:t>
            </a:r>
            <a:r>
              <a:rPr dirty="0" err="1"/>
              <a:t>общей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её</a:t>
            </a:r>
            <a:r>
              <a:rPr dirty="0"/>
              <a:t> </a:t>
            </a:r>
            <a:r>
              <a:rPr dirty="0" err="1"/>
              <a:t>основания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1049A-99A8-1DC8-8A2A-E0FC0B735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A384F4-F7CC-D003-EFEC-7890FB301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72283-47E0-F1F1-BEB5-29EF4B14E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Сначала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: </a:t>
            </a:r>
            <a:r>
              <a:rPr dirty="0" err="1"/>
              <a:t>договоримся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дадим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. Затем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слушать</a:t>
            </a:r>
            <a:r>
              <a:rPr dirty="0"/>
              <a:t>: </a:t>
            </a:r>
            <a:r>
              <a:rPr dirty="0" err="1"/>
              <a:t>получим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самоотчёта</a:t>
            </a:r>
            <a:r>
              <a:rPr dirty="0"/>
              <a:t>. </a:t>
            </a:r>
            <a:r>
              <a:rPr dirty="0" err="1"/>
              <a:t>Наконец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: </a:t>
            </a:r>
            <a:r>
              <a:rPr dirty="0" err="1"/>
              <a:t>запишем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отказы</a:t>
            </a:r>
            <a:r>
              <a:rPr dirty="0"/>
              <a:t> </a:t>
            </a:r>
            <a:r>
              <a:rPr dirty="0" err="1"/>
              <a:t>обрабатывать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вернусь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эксперименту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Это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нестабильности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сообщении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D4B0E-7062-18B8-B15F-B2411B623E1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12793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96C50-60A1-5471-18DC-7F5FBC1A5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03572-4739-B895-287C-EED929DC8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D847B4-C450-D4EF-BA9A-9B3C83901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88669-502C-60EB-A58C-48D60DEF6DC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24920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Промптинг </a:t>
            </a:r>
            <a:r>
              <a:rPr dirty="0" err="1"/>
              <a:t>умеет</a:t>
            </a:r>
            <a:r>
              <a:rPr dirty="0"/>
              <a:t> </a:t>
            </a:r>
            <a:r>
              <a:rPr dirty="0" err="1"/>
              <a:t>извлекать</a:t>
            </a:r>
            <a:r>
              <a:rPr dirty="0"/>
              <a:t> </a:t>
            </a:r>
            <a:r>
              <a:rPr dirty="0" err="1"/>
              <a:t>убедительную</a:t>
            </a:r>
            <a:r>
              <a:rPr dirty="0"/>
              <a:t> </a:t>
            </a:r>
            <a:r>
              <a:rPr dirty="0" err="1"/>
              <a:t>человеческую</a:t>
            </a:r>
            <a:r>
              <a:rPr dirty="0"/>
              <a:t> </a:t>
            </a:r>
            <a:r>
              <a:rPr dirty="0" err="1"/>
              <a:t>коммуникацию</a:t>
            </a:r>
            <a:r>
              <a:rPr dirty="0"/>
              <a:t>. Модель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объяснить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сообщить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проверено</a:t>
            </a:r>
            <a:r>
              <a:rPr dirty="0"/>
              <a:t>.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фраза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реального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него</a:t>
            </a:r>
            <a:r>
              <a:rPr dirty="0"/>
              <a:t> </a:t>
            </a:r>
            <a:r>
              <a:rPr dirty="0" err="1"/>
              <a:t>выглядит</a:t>
            </a:r>
            <a:r>
              <a:rPr dirty="0"/>
              <a:t> </a:t>
            </a:r>
            <a:r>
              <a:rPr dirty="0" err="1"/>
              <a:t>одинаково</a:t>
            </a:r>
            <a:r>
              <a:rPr dirty="0"/>
              <a:t>.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качеству</a:t>
            </a:r>
            <a:r>
              <a:rPr dirty="0"/>
              <a:t> </a:t>
            </a:r>
            <a:r>
              <a:rPr dirty="0" err="1"/>
              <a:t>формулировки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восстановить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.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внешний</a:t>
            </a:r>
            <a:r>
              <a:rPr dirty="0"/>
              <a:t> </a:t>
            </a:r>
            <a:r>
              <a:rPr dirty="0" err="1"/>
              <a:t>наблюдаемый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. Самоотчёт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полезен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указатель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evidence, </a:t>
            </a:r>
            <a:r>
              <a:rPr dirty="0" err="1"/>
              <a:t>но</a:t>
            </a:r>
            <a:r>
              <a:rPr dirty="0"/>
              <a:t> evidence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существовать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. Ответ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довести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Давайте</a:t>
            </a:r>
            <a:r>
              <a:rPr dirty="0"/>
              <a:t> </a:t>
            </a:r>
            <a:r>
              <a:rPr dirty="0" err="1"/>
              <a:t>спроектируем</a:t>
            </a:r>
            <a:r>
              <a:rPr dirty="0"/>
              <a:t> </a:t>
            </a:r>
            <a:r>
              <a:rPr dirty="0" err="1"/>
              <a:t>недостающий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название</a:t>
            </a:r>
            <a:r>
              <a:rPr dirty="0"/>
              <a:t>. </a:t>
            </a:r>
            <a:r>
              <a:rPr dirty="0" err="1"/>
              <a:t>Агенту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реальные</a:t>
            </a:r>
            <a:r>
              <a:rPr dirty="0"/>
              <a:t> </a:t>
            </a:r>
            <a:r>
              <a:rPr dirty="0" err="1"/>
              <a:t>аргументы</a:t>
            </a:r>
            <a:r>
              <a:rPr dirty="0"/>
              <a:t> </a:t>
            </a:r>
            <a:r>
              <a:rPr dirty="0" err="1"/>
              <a:t>вызова</a:t>
            </a:r>
            <a:r>
              <a:rPr dirty="0"/>
              <a:t>, </a:t>
            </a:r>
            <a:r>
              <a:rPr dirty="0" err="1"/>
              <a:t>возвращённое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вложенными</a:t>
            </a:r>
            <a:r>
              <a:rPr dirty="0"/>
              <a:t> </a:t>
            </a:r>
            <a:r>
              <a:rPr dirty="0" err="1"/>
              <a:t>вызовами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запускать</a:t>
            </a:r>
            <a:r>
              <a:rPr dirty="0"/>
              <a:t> </a:t>
            </a:r>
            <a:r>
              <a:rPr dirty="0" err="1"/>
              <a:t>программу</a:t>
            </a:r>
            <a:r>
              <a:rPr dirty="0"/>
              <a:t> </a:t>
            </a:r>
            <a:r>
              <a:rPr dirty="0" err="1"/>
              <a:t>привычным</a:t>
            </a:r>
            <a:r>
              <a:rPr dirty="0"/>
              <a:t> </a:t>
            </a:r>
            <a:r>
              <a:rPr dirty="0" err="1"/>
              <a:t>способом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получать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формате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прочитать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сопоставить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требованием</a:t>
            </a:r>
            <a:r>
              <a:rPr dirty="0"/>
              <a:t>. </a:t>
            </a:r>
            <a:r>
              <a:rPr dirty="0" err="1"/>
              <a:t>Инструменту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гадать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намерении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дать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,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котором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сможет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свою</a:t>
            </a:r>
            <a:r>
              <a:rPr dirty="0"/>
              <a:t> </a:t>
            </a:r>
            <a:r>
              <a:rPr dirty="0" err="1"/>
              <a:t>гипотезу</a:t>
            </a:r>
            <a:r>
              <a:rPr dirty="0"/>
              <a:t>. </a:t>
            </a:r>
            <a:r>
              <a:rPr dirty="0" err="1"/>
              <a:t>Почему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ограничиться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одним</a:t>
            </a:r>
            <a:r>
              <a:rPr dirty="0"/>
              <a:t> </a:t>
            </a:r>
            <a:r>
              <a:rPr dirty="0" err="1"/>
              <a:t>уверенным</a:t>
            </a:r>
            <a:r>
              <a:rPr dirty="0"/>
              <a:t> </a:t>
            </a:r>
            <a:r>
              <a:rPr dirty="0" err="1"/>
              <a:t>ответом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?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034»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Давайте</a:t>
            </a:r>
            <a:r>
              <a:rPr dirty="0"/>
              <a:t> </a:t>
            </a:r>
            <a:r>
              <a:rPr dirty="0" err="1"/>
              <a:t>спроектируем</a:t>
            </a:r>
            <a:r>
              <a:rPr dirty="0"/>
              <a:t> </a:t>
            </a:r>
            <a:r>
              <a:rPr dirty="0" err="1"/>
              <a:t>недостающий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название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Агенту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реальные</a:t>
            </a:r>
            <a:r>
              <a:rPr dirty="0"/>
              <a:t> </a:t>
            </a:r>
            <a:r>
              <a:rPr dirty="0" err="1"/>
              <a:t>аргументы</a:t>
            </a:r>
            <a:r>
              <a:rPr dirty="0"/>
              <a:t> </a:t>
            </a:r>
            <a:r>
              <a:rPr dirty="0" err="1"/>
              <a:t>вызова</a:t>
            </a:r>
            <a:r>
              <a:rPr dirty="0"/>
              <a:t>, </a:t>
            </a:r>
            <a:r>
              <a:rPr dirty="0" err="1"/>
              <a:t>возвращённое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вложенными</a:t>
            </a:r>
            <a:r>
              <a:rPr dirty="0"/>
              <a:t> </a:t>
            </a:r>
            <a:r>
              <a:rPr dirty="0" err="1"/>
              <a:t>вызовами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запускать</a:t>
            </a:r>
            <a:r>
              <a:rPr dirty="0"/>
              <a:t> </a:t>
            </a:r>
            <a:r>
              <a:rPr dirty="0" err="1"/>
              <a:t>программу</a:t>
            </a:r>
            <a:r>
              <a:rPr dirty="0"/>
              <a:t> </a:t>
            </a:r>
            <a:r>
              <a:rPr dirty="0" err="1"/>
              <a:t>привычным</a:t>
            </a:r>
            <a:r>
              <a:rPr dirty="0"/>
              <a:t> </a:t>
            </a:r>
            <a:r>
              <a:rPr dirty="0" err="1"/>
              <a:t>способом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получать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формате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прочитать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сопоставить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требованием</a:t>
            </a:r>
            <a:r>
              <a:rPr dirty="0"/>
              <a:t>. </a:t>
            </a:r>
            <a:r>
              <a:rPr dirty="0" err="1"/>
              <a:t>Инструменту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гадать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намерении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дать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,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котором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сможет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свою</a:t>
            </a:r>
            <a:r>
              <a:rPr dirty="0"/>
              <a:t> </a:t>
            </a:r>
            <a:r>
              <a:rPr dirty="0" err="1"/>
              <a:t>гипотезу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Почему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ограничиться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одним</a:t>
            </a:r>
            <a:r>
              <a:rPr dirty="0"/>
              <a:t> </a:t>
            </a:r>
            <a:r>
              <a:rPr dirty="0" err="1"/>
              <a:t>уверенным</a:t>
            </a:r>
            <a:r>
              <a:rPr dirty="0"/>
              <a:t> </a:t>
            </a:r>
            <a:r>
              <a:rPr dirty="0" err="1"/>
              <a:t>ответом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?"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Постановка</a:t>
            </a:r>
            <a:r>
              <a:rPr dirty="0"/>
              <a:t> </a:t>
            </a:r>
            <a:r>
              <a:rPr dirty="0" err="1"/>
              <a:t>превращается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программу</a:t>
            </a:r>
            <a:r>
              <a:rPr dirty="0"/>
              <a:t>, </a:t>
            </a:r>
            <a:r>
              <a:rPr dirty="0" err="1"/>
              <a:t>которую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предстоит</a:t>
            </a:r>
            <a:r>
              <a:rPr dirty="0"/>
              <a:t> </a:t>
            </a:r>
            <a:r>
              <a:rPr dirty="0" err="1"/>
              <a:t>исполнить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смысле</a:t>
            </a:r>
            <a:r>
              <a:rPr dirty="0"/>
              <a:t> </a:t>
            </a:r>
            <a:r>
              <a:rPr dirty="0" err="1"/>
              <a:t>удобно</a:t>
            </a:r>
            <a:r>
              <a:rPr dirty="0"/>
              <a:t> </a:t>
            </a:r>
            <a:r>
              <a:rPr dirty="0" err="1"/>
              <a:t>думать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компиляции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компилятор</a:t>
            </a:r>
            <a:r>
              <a:rPr dirty="0"/>
              <a:t> </a:t>
            </a:r>
            <a:r>
              <a:rPr dirty="0" err="1"/>
              <a:t>выдал</a:t>
            </a:r>
            <a:r>
              <a:rPr dirty="0"/>
              <a:t> </a:t>
            </a:r>
            <a:r>
              <a:rPr dirty="0" err="1"/>
              <a:t>бинарник</a:t>
            </a:r>
            <a:r>
              <a:rPr dirty="0"/>
              <a:t>,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считаем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доказательством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пользовательского</a:t>
            </a:r>
            <a:r>
              <a:rPr dirty="0"/>
              <a:t> </a:t>
            </a:r>
            <a:r>
              <a:rPr dirty="0" err="1"/>
              <a:t>сценария</a:t>
            </a:r>
            <a:r>
              <a:rPr dirty="0"/>
              <a:t>.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ответом</a:t>
            </a:r>
            <a:r>
              <a:rPr dirty="0"/>
              <a:t> LLM </a:t>
            </a:r>
            <a:r>
              <a:rPr dirty="0" err="1"/>
              <a:t>полезна</a:t>
            </a:r>
            <a:r>
              <a:rPr dirty="0"/>
              <a:t> </a:t>
            </a:r>
            <a:r>
              <a:rPr dirty="0" err="1"/>
              <a:t>такая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дисциплина</a:t>
            </a:r>
            <a:r>
              <a:rPr dirty="0"/>
              <a:t>. Кандидат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пройти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запуск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Это </a:t>
            </a:r>
            <a:r>
              <a:rPr dirty="0" err="1"/>
              <a:t>рабочая</a:t>
            </a:r>
            <a:r>
              <a:rPr dirty="0"/>
              <a:t> </a:t>
            </a:r>
            <a:r>
              <a:rPr dirty="0" err="1"/>
              <a:t>метафора</a:t>
            </a:r>
            <a:r>
              <a:rPr dirty="0"/>
              <a:t>. LLM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гарантирует</a:t>
            </a:r>
            <a:r>
              <a:rPr dirty="0"/>
              <a:t> </a:t>
            </a:r>
            <a:r>
              <a:rPr dirty="0" err="1"/>
              <a:t>сохранение</a:t>
            </a:r>
            <a:r>
              <a:rPr dirty="0"/>
              <a:t> </a:t>
            </a:r>
            <a:r>
              <a:rPr dirty="0" err="1"/>
              <a:t>семантики</a:t>
            </a:r>
            <a:r>
              <a:rPr dirty="0"/>
              <a:t> </a:t>
            </a:r>
            <a:r>
              <a:rPr dirty="0" err="1"/>
              <a:t>исходной</a:t>
            </a:r>
            <a:r>
              <a:rPr dirty="0"/>
              <a:t> </a:t>
            </a:r>
            <a:r>
              <a:rPr dirty="0" err="1"/>
              <a:t>постановки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формально</a:t>
            </a:r>
            <a:r>
              <a:rPr dirty="0"/>
              <a:t> </a:t>
            </a:r>
            <a:r>
              <a:rPr dirty="0" err="1"/>
              <a:t>определённый</a:t>
            </a:r>
            <a:r>
              <a:rPr dirty="0"/>
              <a:t> </a:t>
            </a:r>
            <a:r>
              <a:rPr dirty="0" err="1"/>
              <a:t>транслятор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запуск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превратить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доступное</a:t>
            </a:r>
            <a:r>
              <a:rPr dirty="0"/>
              <a:t> </a:t>
            </a:r>
            <a:r>
              <a:rPr dirty="0" err="1"/>
              <a:t>агенту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Получается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рабочий</a:t>
            </a:r>
            <a:r>
              <a:rPr dirty="0"/>
              <a:t> </a:t>
            </a:r>
            <a:r>
              <a:rPr dirty="0" err="1"/>
              <a:t>цикл</a:t>
            </a:r>
            <a:r>
              <a:rPr dirty="0"/>
              <a:t>: </a:t>
            </a:r>
            <a:r>
              <a:rPr dirty="0" err="1"/>
              <a:t>инструментируем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, </a:t>
            </a:r>
            <a:r>
              <a:rPr dirty="0" err="1"/>
              <a:t>запускаем</a:t>
            </a:r>
            <a:r>
              <a:rPr dirty="0"/>
              <a:t> </a:t>
            </a:r>
            <a:r>
              <a:rPr dirty="0" err="1"/>
              <a:t>исходную</a:t>
            </a:r>
            <a:r>
              <a:rPr dirty="0"/>
              <a:t> </a:t>
            </a:r>
            <a:r>
              <a:rPr dirty="0" err="1"/>
              <a:t>команду</a:t>
            </a:r>
            <a:r>
              <a:rPr dirty="0"/>
              <a:t>, </a:t>
            </a:r>
            <a:r>
              <a:rPr dirty="0" err="1"/>
              <a:t>читаем</a:t>
            </a:r>
            <a:r>
              <a:rPr dirty="0"/>
              <a:t> </a:t>
            </a:r>
            <a:r>
              <a:rPr dirty="0" err="1"/>
              <a:t>записи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вносим</a:t>
            </a:r>
            <a:r>
              <a:rPr dirty="0"/>
              <a:t> </a:t>
            </a:r>
            <a:r>
              <a:rPr dirty="0" err="1"/>
              <a:t>правку</a:t>
            </a:r>
            <a:r>
              <a:rPr dirty="0"/>
              <a:t>. После </a:t>
            </a:r>
            <a:r>
              <a:rPr dirty="0" err="1"/>
              <a:t>изменения</a:t>
            </a:r>
            <a:r>
              <a:rPr dirty="0"/>
              <a:t> </a:t>
            </a:r>
            <a:r>
              <a:rPr dirty="0" err="1"/>
              <a:t>повторяем</a:t>
            </a:r>
            <a:r>
              <a:rPr dirty="0"/>
              <a:t>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случай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регрессионный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. </a:t>
            </a:r>
            <a:r>
              <a:rPr dirty="0" err="1"/>
              <a:t>Сохранённая</a:t>
            </a:r>
            <a:r>
              <a:rPr dirty="0"/>
              <a:t> </a:t>
            </a:r>
            <a:r>
              <a:rPr dirty="0" err="1"/>
              <a:t>версия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 </a:t>
            </a:r>
            <a:r>
              <a:rPr dirty="0" err="1"/>
              <a:t>обязательна</a:t>
            </a:r>
            <a:r>
              <a:rPr dirty="0"/>
              <a:t>: </a:t>
            </a:r>
            <a:r>
              <a:rPr dirty="0" err="1"/>
              <a:t>иначе</a:t>
            </a:r>
            <a:r>
              <a:rPr dirty="0"/>
              <a:t> trace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относиться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предыдущей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. Здесь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написать</a:t>
            </a:r>
            <a:r>
              <a:rPr dirty="0"/>
              <a:t> </a:t>
            </a:r>
            <a:r>
              <a:rPr dirty="0" err="1"/>
              <a:t>критерий</a:t>
            </a:r>
            <a:r>
              <a:rPr dirty="0"/>
              <a:t> </a:t>
            </a:r>
            <a:r>
              <a:rPr dirty="0" err="1"/>
              <a:t>готовности</a:t>
            </a:r>
            <a:r>
              <a:rPr dirty="0"/>
              <a:t> </a:t>
            </a:r>
            <a:r>
              <a:rPr dirty="0" err="1"/>
              <a:t>инструмента</a:t>
            </a:r>
            <a:r>
              <a:rPr dirty="0"/>
              <a:t> X.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наблюдать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возвращать</a:t>
            </a:r>
            <a:r>
              <a:rPr dirty="0"/>
              <a:t> </a:t>
            </a:r>
            <a:r>
              <a:rPr dirty="0" err="1"/>
              <a:t>агенту</a:t>
            </a:r>
            <a:r>
              <a:rPr dirty="0"/>
              <a:t> </a:t>
            </a:r>
            <a:r>
              <a:rPr dirty="0" err="1"/>
              <a:t>достаточно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следующего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. Такой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называю</a:t>
            </a:r>
            <a:r>
              <a:rPr dirty="0"/>
              <a:t> </a:t>
            </a:r>
            <a:r>
              <a:rPr dirty="0" err="1"/>
              <a:t>Уроборосом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2084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Вернёмся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false,false</a:t>
            </a:r>
            <a:r>
              <a:rPr dirty="0"/>
              <a:t> — </a:t>
            </a:r>
            <a:r>
              <a:rPr dirty="0" err="1"/>
              <a:t>чужому</a:t>
            </a:r>
            <a:r>
              <a:rPr dirty="0"/>
              <a:t> </a:t>
            </a:r>
            <a:r>
              <a:rPr dirty="0" err="1"/>
              <a:t>незаблокированному</a:t>
            </a:r>
            <a:r>
              <a:rPr dirty="0"/>
              <a:t> </a:t>
            </a:r>
            <a:r>
              <a:rPr dirty="0" err="1"/>
              <a:t>пользователю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входе</a:t>
            </a:r>
            <a:r>
              <a:rPr dirty="0"/>
              <a:t>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булевых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,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выходе</a:t>
            </a:r>
            <a:r>
              <a:rPr dirty="0"/>
              <a:t> true. </a:t>
            </a:r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, </a:t>
            </a:r>
            <a:r>
              <a:rPr dirty="0" err="1"/>
              <a:t>которое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</a:t>
            </a:r>
            <a:r>
              <a:rPr dirty="0" err="1"/>
              <a:t>агента</a:t>
            </a:r>
            <a:r>
              <a:rPr dirty="0"/>
              <a:t>. Ouroboros </a:t>
            </a:r>
            <a:r>
              <a:rPr dirty="0" err="1"/>
              <a:t>инструментирует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 </a:t>
            </a:r>
            <a:r>
              <a:rPr dirty="0" err="1"/>
              <a:t>функций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отдаёт</a:t>
            </a:r>
            <a:r>
              <a:rPr dirty="0"/>
              <a:t> </a:t>
            </a:r>
            <a:r>
              <a:rPr dirty="0" err="1"/>
              <a:t>структурированный</a:t>
            </a:r>
            <a:r>
              <a:rPr dirty="0"/>
              <a:t> </a:t>
            </a:r>
            <a:r>
              <a:rPr dirty="0" err="1"/>
              <a:t>след</a:t>
            </a:r>
            <a:r>
              <a:rPr dirty="0"/>
              <a:t>: </a:t>
            </a:r>
            <a:r>
              <a:rPr dirty="0" err="1"/>
              <a:t>вход</a:t>
            </a:r>
            <a:r>
              <a:rPr dirty="0"/>
              <a:t>, </a:t>
            </a:r>
            <a:r>
              <a:rPr dirty="0" err="1"/>
              <a:t>выход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одна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сопоставление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правилом</a:t>
            </a:r>
            <a:r>
              <a:rPr dirty="0"/>
              <a:t> </a:t>
            </a:r>
            <a:r>
              <a:rPr dirty="0" err="1"/>
              <a:t>очевидно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получили</a:t>
            </a:r>
            <a:r>
              <a:rPr dirty="0"/>
              <a:t> </a:t>
            </a:r>
            <a:r>
              <a:rPr dirty="0" err="1"/>
              <a:t>воспроизводимый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выполнении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.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приложить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запросу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исправление</a:t>
            </a:r>
            <a:r>
              <a:rPr dirty="0"/>
              <a:t>. Trace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сообщает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произошло</a:t>
            </a:r>
            <a:r>
              <a:rPr dirty="0"/>
              <a:t> </a:t>
            </a:r>
            <a:r>
              <a:rPr dirty="0" err="1"/>
              <a:t>внутри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покрывает</a:t>
            </a:r>
            <a:r>
              <a:rPr dirty="0"/>
              <a:t> </a:t>
            </a:r>
            <a:r>
              <a:rPr dirty="0" err="1"/>
              <a:t>невыполненные</a:t>
            </a:r>
            <a:r>
              <a:rPr dirty="0"/>
              <a:t> </a:t>
            </a:r>
            <a:r>
              <a:rPr dirty="0" err="1"/>
              <a:t>пути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сложной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выбирать</a:t>
            </a:r>
            <a:r>
              <a:rPr dirty="0"/>
              <a:t> </a:t>
            </a:r>
            <a:r>
              <a:rPr dirty="0" err="1"/>
              <a:t>нужные</a:t>
            </a:r>
            <a:r>
              <a:rPr dirty="0"/>
              <a:t> </a:t>
            </a:r>
            <a:r>
              <a:rPr dirty="0" err="1"/>
              <a:t>вызовы</a:t>
            </a:r>
            <a:r>
              <a:rPr dirty="0"/>
              <a:t>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исправим</a:t>
            </a:r>
            <a:r>
              <a:rPr dirty="0"/>
              <a:t> </a:t>
            </a:r>
            <a:r>
              <a:rPr dirty="0" err="1"/>
              <a:t>выражение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повторим</a:t>
            </a:r>
            <a:r>
              <a:rPr dirty="0"/>
              <a:t> </a:t>
            </a:r>
            <a:r>
              <a:rPr dirty="0" err="1"/>
              <a:t>те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входы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039»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Вернёмся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false,false</a:t>
            </a:r>
            <a:r>
              <a:rPr dirty="0"/>
              <a:t> — </a:t>
            </a:r>
            <a:r>
              <a:rPr dirty="0" err="1"/>
              <a:t>чужому</a:t>
            </a:r>
            <a:r>
              <a:rPr dirty="0"/>
              <a:t> </a:t>
            </a:r>
            <a:r>
              <a:rPr dirty="0" err="1"/>
              <a:t>незаблокированному</a:t>
            </a:r>
            <a:r>
              <a:rPr dirty="0"/>
              <a:t> </a:t>
            </a:r>
            <a:r>
              <a:rPr dirty="0" err="1"/>
              <a:t>пользователю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входе</a:t>
            </a:r>
            <a:r>
              <a:rPr dirty="0"/>
              <a:t>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булевых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,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выходе</a:t>
            </a:r>
            <a:r>
              <a:rPr dirty="0"/>
              <a:t> true. </a:t>
            </a:r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, </a:t>
            </a:r>
            <a:r>
              <a:rPr dirty="0" err="1"/>
              <a:t>которое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</a:t>
            </a:r>
            <a:r>
              <a:rPr dirty="0" err="1"/>
              <a:t>агента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"Ouroboros </a:t>
            </a:r>
            <a:r>
              <a:rPr dirty="0" err="1"/>
              <a:t>инструментирует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 </a:t>
            </a:r>
            <a:r>
              <a:rPr dirty="0" err="1"/>
              <a:t>функций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отдаёт</a:t>
            </a:r>
            <a:r>
              <a:rPr dirty="0"/>
              <a:t> </a:t>
            </a:r>
            <a:r>
              <a:rPr dirty="0" err="1"/>
              <a:t>структурированный</a:t>
            </a:r>
            <a:r>
              <a:rPr dirty="0"/>
              <a:t> </a:t>
            </a:r>
            <a:r>
              <a:rPr dirty="0" err="1"/>
              <a:t>след</a:t>
            </a:r>
            <a:r>
              <a:rPr dirty="0"/>
              <a:t>: </a:t>
            </a:r>
            <a:r>
              <a:rPr dirty="0" err="1"/>
              <a:t>вход</a:t>
            </a:r>
            <a:r>
              <a:rPr dirty="0"/>
              <a:t>, </a:t>
            </a:r>
            <a:r>
              <a:rPr dirty="0" err="1"/>
              <a:t>выход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одна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сопоставление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правилом</a:t>
            </a:r>
            <a:r>
              <a:rPr dirty="0"/>
              <a:t> </a:t>
            </a:r>
            <a:r>
              <a:rPr dirty="0" err="1"/>
              <a:t>очевидно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получили</a:t>
            </a:r>
            <a:r>
              <a:rPr dirty="0"/>
              <a:t> </a:t>
            </a:r>
            <a:r>
              <a:rPr dirty="0" err="1"/>
              <a:t>воспроизводимый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выполнении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приложить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запросу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исправление</a:t>
            </a:r>
            <a:r>
              <a:rPr dirty="0"/>
              <a:t>. Trace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сообщает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произошло</a:t>
            </a:r>
            <a:r>
              <a:rPr dirty="0"/>
              <a:t> </a:t>
            </a:r>
            <a:r>
              <a:rPr dirty="0" err="1"/>
              <a:t>внутри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покрывает</a:t>
            </a:r>
            <a:r>
              <a:rPr dirty="0"/>
              <a:t> </a:t>
            </a:r>
            <a:r>
              <a:rPr dirty="0" err="1"/>
              <a:t>невыполненные</a:t>
            </a:r>
            <a:r>
              <a:rPr dirty="0"/>
              <a:t> </a:t>
            </a:r>
            <a:r>
              <a:rPr dirty="0" err="1"/>
              <a:t>пути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сложной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выбирать</a:t>
            </a:r>
            <a:r>
              <a:rPr dirty="0"/>
              <a:t> </a:t>
            </a:r>
            <a:r>
              <a:rPr dirty="0" err="1"/>
              <a:t>нужные</a:t>
            </a:r>
            <a:r>
              <a:rPr dirty="0"/>
              <a:t> </a:t>
            </a:r>
            <a:r>
              <a:rPr dirty="0" err="1"/>
              <a:t>вызовы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исправим</a:t>
            </a:r>
            <a:r>
              <a:rPr dirty="0"/>
              <a:t> </a:t>
            </a:r>
            <a:r>
              <a:rPr dirty="0" err="1"/>
              <a:t>выражение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повторим</a:t>
            </a:r>
            <a:r>
              <a:rPr dirty="0"/>
              <a:t> </a:t>
            </a:r>
            <a:r>
              <a:rPr dirty="0" err="1"/>
              <a:t>те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входы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demos/</a:t>
            </a:r>
            <a:r>
              <a:rPr dirty="0" err="1"/>
              <a:t>debug.info</a:t>
            </a:r>
            <a:endParaRPr dirty="0"/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-lol/ouroboros/blob/555958a43651a05334675f5bc8415efad74cfefb/</a:t>
            </a:r>
            <a:r>
              <a:rPr dirty="0" err="1"/>
              <a:t>README.md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заменили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, </a:t>
            </a:r>
            <a:r>
              <a:rPr dirty="0" err="1"/>
              <a:t>потому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соответствует</a:t>
            </a:r>
            <a:r>
              <a:rPr dirty="0"/>
              <a:t> </a:t>
            </a:r>
            <a:r>
              <a:rPr dirty="0" err="1"/>
              <a:t>исходной</a:t>
            </a:r>
            <a:r>
              <a:rPr dirty="0"/>
              <a:t> </a:t>
            </a:r>
            <a:r>
              <a:rPr dirty="0" err="1"/>
              <a:t>формуле</a:t>
            </a:r>
            <a:r>
              <a:rPr dirty="0"/>
              <a:t>. </a:t>
            </a:r>
            <a:r>
              <a:rPr dirty="0" err="1"/>
              <a:t>Хорошее</a:t>
            </a:r>
            <a:r>
              <a:rPr dirty="0"/>
              <a:t> </a:t>
            </a:r>
            <a:r>
              <a:rPr dirty="0" err="1"/>
              <a:t>объяснение</a:t>
            </a:r>
            <a:r>
              <a:rPr dirty="0"/>
              <a:t> </a:t>
            </a:r>
            <a:r>
              <a:rPr dirty="0" err="1"/>
              <a:t>исправления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исчезла</a:t>
            </a:r>
            <a:r>
              <a:rPr dirty="0"/>
              <a:t>. Повторный </a:t>
            </a:r>
            <a:r>
              <a:rPr dirty="0" err="1"/>
              <a:t>запуск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нужное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состояниях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маленьком</a:t>
            </a:r>
            <a:r>
              <a:rPr dirty="0"/>
              <a:t> </a:t>
            </a:r>
            <a:r>
              <a:rPr dirty="0" err="1"/>
              <a:t>конечном</a:t>
            </a:r>
            <a:r>
              <a:rPr dirty="0"/>
              <a:t> </a:t>
            </a:r>
            <a:r>
              <a:rPr dirty="0" err="1"/>
              <a:t>домене</a:t>
            </a:r>
            <a:r>
              <a:rPr dirty="0"/>
              <a:t> </a:t>
            </a:r>
            <a:r>
              <a:rPr dirty="0" err="1"/>
              <a:t>сравнение</a:t>
            </a:r>
            <a:r>
              <a:rPr dirty="0"/>
              <a:t> </a:t>
            </a:r>
            <a:r>
              <a:rPr dirty="0" err="1"/>
              <a:t>исчерпывающее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воспроизводимое</a:t>
            </a:r>
            <a:r>
              <a:rPr dirty="0"/>
              <a:t> </a:t>
            </a:r>
            <a:r>
              <a:rPr dirty="0" err="1"/>
              <a:t>свидетельство</a:t>
            </a:r>
            <a:r>
              <a:rPr dirty="0"/>
              <a:t>. </a:t>
            </a:r>
            <a:r>
              <a:rPr dirty="0" err="1"/>
              <a:t>Статический</a:t>
            </a:r>
            <a:r>
              <a:rPr dirty="0"/>
              <a:t> </a:t>
            </a:r>
            <a:r>
              <a:rPr dirty="0" err="1"/>
              <a:t>резерв</a:t>
            </a:r>
            <a:r>
              <a:rPr dirty="0"/>
              <a:t> </a:t>
            </a:r>
            <a:r>
              <a:rPr dirty="0" err="1"/>
              <a:t>демонстрации</a:t>
            </a:r>
            <a:r>
              <a:rPr dirty="0"/>
              <a:t> </a:t>
            </a:r>
            <a:r>
              <a:rPr dirty="0" err="1"/>
              <a:t>берётся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прогона</a:t>
            </a:r>
            <a:r>
              <a:rPr dirty="0"/>
              <a:t>. </a:t>
            </a:r>
            <a:r>
              <a:rPr dirty="0" err="1"/>
              <a:t>Показанные</a:t>
            </a:r>
            <a:r>
              <a:rPr dirty="0"/>
              <a:t> </a:t>
            </a:r>
            <a:r>
              <a:rPr dirty="0" err="1"/>
              <a:t>входы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проверяют</a:t>
            </a:r>
            <a:r>
              <a:rPr dirty="0"/>
              <a:t> </a:t>
            </a:r>
            <a:r>
              <a:rPr dirty="0" err="1"/>
              <a:t>получение</a:t>
            </a:r>
            <a:r>
              <a:rPr dirty="0"/>
              <a:t> owner </a:t>
            </a:r>
            <a:r>
              <a:rPr dirty="0" err="1"/>
              <a:t>и</a:t>
            </a:r>
            <a:r>
              <a:rPr dirty="0"/>
              <a:t> blocked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реальной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. </a:t>
            </a:r>
            <a:r>
              <a:rPr dirty="0" err="1"/>
              <a:t>Архитектурная</a:t>
            </a:r>
            <a:r>
              <a:rPr dirty="0"/>
              <a:t> </a:t>
            </a:r>
            <a:r>
              <a:rPr dirty="0" err="1"/>
              <a:t>граница</a:t>
            </a:r>
            <a:r>
              <a:rPr dirty="0"/>
              <a:t>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важной</a:t>
            </a:r>
            <a:r>
              <a:rPr dirty="0"/>
              <a:t>.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показал</a:t>
            </a:r>
            <a:r>
              <a:rPr dirty="0"/>
              <a:t> </a:t>
            </a:r>
            <a:r>
              <a:rPr dirty="0" err="1"/>
              <a:t>механику</a:t>
            </a:r>
            <a:r>
              <a:rPr dirty="0"/>
              <a:t>.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ли</a:t>
            </a:r>
            <a:r>
              <a:rPr dirty="0"/>
              <a:t> trace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наборе</a:t>
            </a:r>
            <a:r>
              <a:rPr dirty="0"/>
              <a:t> </a:t>
            </a:r>
            <a:r>
              <a:rPr dirty="0" err="1"/>
              <a:t>задач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040»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заменили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, </a:t>
            </a:r>
            <a:r>
              <a:rPr dirty="0" err="1"/>
              <a:t>потому</a:t>
            </a:r>
            <a:r>
              <a:rPr dirty="0"/>
              <a:t>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соответствует</a:t>
            </a:r>
            <a:r>
              <a:rPr dirty="0"/>
              <a:t> </a:t>
            </a:r>
            <a:r>
              <a:rPr dirty="0" err="1"/>
              <a:t>исходной</a:t>
            </a:r>
            <a:r>
              <a:rPr dirty="0"/>
              <a:t> </a:t>
            </a:r>
            <a:r>
              <a:rPr dirty="0" err="1"/>
              <a:t>формуле</a:t>
            </a:r>
            <a:r>
              <a:rPr dirty="0"/>
              <a:t>. </a:t>
            </a:r>
            <a:r>
              <a:rPr dirty="0" err="1"/>
              <a:t>Хорошее</a:t>
            </a:r>
            <a:r>
              <a:rPr dirty="0"/>
              <a:t> </a:t>
            </a:r>
            <a:r>
              <a:rPr dirty="0" err="1"/>
              <a:t>объяснение</a:t>
            </a:r>
            <a:r>
              <a:rPr dirty="0"/>
              <a:t> </a:t>
            </a:r>
            <a:r>
              <a:rPr dirty="0" err="1"/>
              <a:t>исправления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исчезла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"Повторный </a:t>
            </a:r>
            <a:r>
              <a:rPr dirty="0" err="1"/>
              <a:t>запуск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нужное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состояниях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маленьком</a:t>
            </a:r>
            <a:r>
              <a:rPr dirty="0"/>
              <a:t> </a:t>
            </a:r>
            <a:r>
              <a:rPr dirty="0" err="1"/>
              <a:t>конечном</a:t>
            </a:r>
            <a:r>
              <a:rPr dirty="0"/>
              <a:t> </a:t>
            </a:r>
            <a:r>
              <a:rPr dirty="0" err="1"/>
              <a:t>домене</a:t>
            </a:r>
            <a:r>
              <a:rPr dirty="0"/>
              <a:t> </a:t>
            </a:r>
            <a:r>
              <a:rPr dirty="0" err="1"/>
              <a:t>сравнение</a:t>
            </a:r>
            <a:r>
              <a:rPr dirty="0"/>
              <a:t> </a:t>
            </a:r>
            <a:r>
              <a:rPr dirty="0" err="1"/>
              <a:t>исчерпывающее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воспроизводимое</a:t>
            </a:r>
            <a:r>
              <a:rPr dirty="0"/>
              <a:t> </a:t>
            </a:r>
            <a:r>
              <a:rPr dirty="0" err="1"/>
              <a:t>свидетельство</a:t>
            </a:r>
            <a:r>
              <a:rPr dirty="0"/>
              <a:t>. </a:t>
            </a:r>
            <a:r>
              <a:rPr dirty="0" err="1"/>
              <a:t>Статический</a:t>
            </a:r>
            <a:r>
              <a:rPr dirty="0"/>
              <a:t> </a:t>
            </a:r>
            <a:r>
              <a:rPr dirty="0" err="1"/>
              <a:t>резерв</a:t>
            </a:r>
            <a:r>
              <a:rPr dirty="0"/>
              <a:t> </a:t>
            </a:r>
            <a:r>
              <a:rPr dirty="0" err="1"/>
              <a:t>демонстрации</a:t>
            </a:r>
            <a:r>
              <a:rPr dirty="0"/>
              <a:t> </a:t>
            </a:r>
            <a:r>
              <a:rPr dirty="0" err="1"/>
              <a:t>берётся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прогона</a:t>
            </a:r>
            <a:r>
              <a:rPr dirty="0"/>
              <a:t>. </a:t>
            </a:r>
            <a:r>
              <a:rPr dirty="0" err="1"/>
              <a:t>Показанные</a:t>
            </a:r>
            <a:r>
              <a:rPr dirty="0"/>
              <a:t> </a:t>
            </a:r>
            <a:r>
              <a:rPr dirty="0" err="1"/>
              <a:t>входы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проверяют</a:t>
            </a:r>
            <a:r>
              <a:rPr dirty="0"/>
              <a:t> </a:t>
            </a:r>
            <a:r>
              <a:rPr dirty="0" err="1"/>
              <a:t>получение</a:t>
            </a:r>
            <a:r>
              <a:rPr dirty="0"/>
              <a:t> owner </a:t>
            </a:r>
            <a:r>
              <a:rPr dirty="0" err="1"/>
              <a:t>и</a:t>
            </a:r>
            <a:r>
              <a:rPr dirty="0"/>
              <a:t> blocked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реальной</a:t>
            </a:r>
            <a:r>
              <a:rPr dirty="0"/>
              <a:t> </a:t>
            </a:r>
            <a:r>
              <a:rPr dirty="0" err="1"/>
              <a:t>системы</a:t>
            </a:r>
            <a:r>
              <a:rPr dirty="0"/>
              <a:t>. </a:t>
            </a:r>
            <a:r>
              <a:rPr dirty="0" err="1"/>
              <a:t>Архитектурная</a:t>
            </a:r>
            <a:r>
              <a:rPr dirty="0"/>
              <a:t> </a:t>
            </a:r>
            <a:r>
              <a:rPr dirty="0" err="1"/>
              <a:t>граница</a:t>
            </a:r>
            <a:r>
              <a:rPr dirty="0"/>
              <a:t>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важной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показал</a:t>
            </a:r>
            <a:r>
              <a:rPr dirty="0"/>
              <a:t> </a:t>
            </a:r>
            <a:r>
              <a:rPr dirty="0" err="1"/>
              <a:t>механику</a:t>
            </a:r>
            <a:r>
              <a:rPr dirty="0"/>
              <a:t>.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ли</a:t>
            </a:r>
            <a:r>
              <a:rPr dirty="0"/>
              <a:t> trace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наборе</a:t>
            </a:r>
            <a:r>
              <a:rPr dirty="0"/>
              <a:t> </a:t>
            </a:r>
            <a:r>
              <a:rPr dirty="0" err="1"/>
              <a:t>задач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demos/access-</a:t>
            </a:r>
            <a:r>
              <a:rPr dirty="0" err="1"/>
              <a:t>fixed.ts</a:t>
            </a:r>
            <a:endParaRPr dirty="0"/>
          </a:p>
          <a:p>
            <a:r>
              <a:rPr dirty="0"/>
              <a:t>demos/</a:t>
            </a:r>
            <a:r>
              <a:rPr dirty="0" err="1"/>
              <a:t>ts-results.json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другом</a:t>
            </a:r>
            <a:r>
              <a:rPr dirty="0"/>
              <a:t> </a:t>
            </a:r>
            <a:r>
              <a:rPr dirty="0" err="1"/>
              <a:t>маленьком</a:t>
            </a:r>
            <a:r>
              <a:rPr dirty="0"/>
              <a:t> benchmark Claude Sonnet 4.6 </a:t>
            </a:r>
            <a:r>
              <a:rPr dirty="0" err="1"/>
              <a:t>решил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успешно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обеих</a:t>
            </a:r>
            <a:r>
              <a:rPr dirty="0"/>
              <a:t> </a:t>
            </a:r>
            <a:r>
              <a:rPr dirty="0" err="1"/>
              <a:t>ветках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экспериментальной</a:t>
            </a:r>
            <a:r>
              <a:rPr dirty="0"/>
              <a:t> </a:t>
            </a:r>
            <a:r>
              <a:rPr dirty="0" err="1"/>
              <a:t>ветке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вообще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использовался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стороне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.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экспериментальных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 </a:t>
            </a:r>
            <a:r>
              <a:rPr dirty="0" err="1"/>
              <a:t>обошлись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Ouroboros,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приписать</a:t>
            </a:r>
            <a:r>
              <a:rPr dirty="0"/>
              <a:t> trace. Доступность </a:t>
            </a:r>
            <a:r>
              <a:rPr dirty="0" err="1"/>
              <a:t>инструмента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фактическое</a:t>
            </a:r>
            <a:r>
              <a:rPr dirty="0"/>
              <a:t> </a:t>
            </a:r>
            <a:r>
              <a:rPr dirty="0" err="1"/>
              <a:t>применение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измерять</a:t>
            </a:r>
            <a:r>
              <a:rPr dirty="0"/>
              <a:t> </a:t>
            </a:r>
            <a:r>
              <a:rPr dirty="0" err="1"/>
              <a:t>раздельно</a:t>
            </a:r>
            <a:r>
              <a:rPr dirty="0"/>
              <a:t>.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маленький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эквивалентность</a:t>
            </a:r>
            <a:r>
              <a:rPr dirty="0"/>
              <a:t> </a:t>
            </a:r>
            <a:r>
              <a:rPr dirty="0" err="1"/>
              <a:t>подходов</a:t>
            </a:r>
            <a:r>
              <a:rPr dirty="0"/>
              <a:t>,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отсутствие</a:t>
            </a:r>
            <a:r>
              <a:rPr dirty="0"/>
              <a:t> </a:t>
            </a:r>
            <a:r>
              <a:rPr dirty="0" err="1"/>
              <a:t>потенциальной</a:t>
            </a:r>
            <a:r>
              <a:rPr dirty="0"/>
              <a:t> </a:t>
            </a:r>
            <a:r>
              <a:rPr dirty="0" err="1"/>
              <a:t>пользы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отсутствие</a:t>
            </a:r>
            <a:r>
              <a:rPr dirty="0"/>
              <a:t> </a:t>
            </a:r>
            <a:r>
              <a:rPr dirty="0" err="1"/>
              <a:t>наблюдённой</a:t>
            </a:r>
            <a:r>
              <a:rPr dirty="0"/>
              <a:t> </a:t>
            </a:r>
            <a:r>
              <a:rPr dirty="0" err="1"/>
              <a:t>пользы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.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меняет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6981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FD2BD-A633-2F5D-8DBB-0EAE84A43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4FBFDA-7310-8FDF-3A9E-3157E2F2A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66F4B-17FD-35CB-33EF-45FF99976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Сначала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: </a:t>
            </a:r>
            <a:r>
              <a:rPr dirty="0" err="1"/>
              <a:t>договоримся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дадим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. Затем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слушать</a:t>
            </a:r>
            <a:r>
              <a:rPr dirty="0"/>
              <a:t>: </a:t>
            </a:r>
            <a:r>
              <a:rPr dirty="0" err="1"/>
              <a:t>получим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самоотчёта</a:t>
            </a:r>
            <a:r>
              <a:rPr dirty="0"/>
              <a:t>. </a:t>
            </a:r>
            <a:r>
              <a:rPr dirty="0" err="1"/>
              <a:t>Наконец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: </a:t>
            </a:r>
            <a:r>
              <a:rPr dirty="0" err="1"/>
              <a:t>запишем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отказы</a:t>
            </a:r>
            <a:r>
              <a:rPr dirty="0"/>
              <a:t> </a:t>
            </a:r>
            <a:r>
              <a:rPr dirty="0" err="1"/>
              <a:t>обрабатывать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вернусь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эксперименту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Это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нестабильности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сообщении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13B1B-6F07-7B7F-65E1-7FDF18140FA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43999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B00D6-0CA0-09EC-F9A0-D0ECAC12F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1622DF-B24E-45C5-E153-25265B1E0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B1DA3-15ED-E5B2-072B-612BFF6EC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: </a:t>
            </a:r>
            <a:r>
              <a:rPr dirty="0" err="1"/>
              <a:t>договоримся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дадим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.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слушать</a:t>
            </a:r>
            <a:r>
              <a:rPr dirty="0"/>
              <a:t>: </a:t>
            </a:r>
            <a:r>
              <a:rPr dirty="0" err="1"/>
              <a:t>получим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самоотчёта</a:t>
            </a:r>
            <a:r>
              <a:rPr dirty="0"/>
              <a:t>. </a:t>
            </a:r>
            <a:r>
              <a:rPr dirty="0" err="1"/>
              <a:t>Наконец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: </a:t>
            </a:r>
            <a:r>
              <a:rPr dirty="0" err="1"/>
              <a:t>запишем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отказы</a:t>
            </a:r>
            <a:r>
              <a:rPr dirty="0"/>
              <a:t> </a:t>
            </a:r>
            <a:r>
              <a:rPr dirty="0" err="1"/>
              <a:t>обрабатывать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вернусь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эксперименту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Это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нестабильности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сообщении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013»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Сначала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: </a:t>
            </a:r>
            <a:r>
              <a:rPr dirty="0" err="1"/>
              <a:t>договоримся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дадим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слушать</a:t>
            </a:r>
            <a:r>
              <a:rPr dirty="0"/>
              <a:t>: </a:t>
            </a:r>
            <a:r>
              <a:rPr dirty="0" err="1"/>
              <a:t>получим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самоотчёта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Наконец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: </a:t>
            </a:r>
            <a:r>
              <a:rPr dirty="0" err="1"/>
              <a:t>запишем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отказы</a:t>
            </a:r>
            <a:r>
              <a:rPr dirty="0"/>
              <a:t> </a:t>
            </a:r>
            <a:r>
              <a:rPr dirty="0" err="1"/>
              <a:t>обрабатывать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вернусь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эксперименту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Это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нестабильности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сообщении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 err="1"/>
              <a:t>holyjs.excalidraw</a:t>
            </a:r>
            <a:r>
              <a:rPr dirty="0"/>
              <a:t> — </a:t>
            </a:r>
            <a:r>
              <a:rPr dirty="0" err="1"/>
              <a:t>авторская</a:t>
            </a:r>
            <a:r>
              <a:rPr dirty="0"/>
              <a:t> </a:t>
            </a:r>
            <a:r>
              <a:rPr dirty="0" err="1"/>
              <a:t>последовательность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C601A-D292-B59D-C139-E009138941C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34551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научили</a:t>
            </a:r>
            <a:r>
              <a:rPr dirty="0"/>
              <a:t> </a:t>
            </a:r>
            <a:r>
              <a:rPr dirty="0" err="1"/>
              <a:t>агента</a:t>
            </a:r>
            <a:r>
              <a:rPr dirty="0"/>
              <a:t> </a:t>
            </a:r>
            <a:r>
              <a:rPr dirty="0" err="1"/>
              <a:t>смотреть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исправление</a:t>
            </a:r>
            <a:r>
              <a:rPr dirty="0"/>
              <a:t> </a:t>
            </a:r>
            <a:r>
              <a:rPr dirty="0" err="1"/>
              <a:t>начинается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неверная</a:t>
            </a:r>
            <a:r>
              <a:rPr dirty="0"/>
              <a:t>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появилась</a:t>
            </a:r>
            <a:r>
              <a:rPr dirty="0"/>
              <a:t>.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поиске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: </a:t>
            </a:r>
            <a:r>
              <a:rPr dirty="0" err="1"/>
              <a:t>удержать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 </a:t>
            </a:r>
            <a:r>
              <a:rPr dirty="0" err="1"/>
              <a:t>требования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написания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. Для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существуют</a:t>
            </a:r>
            <a:r>
              <a:rPr dirty="0"/>
              <a:t> </a:t>
            </a:r>
            <a:r>
              <a:rPr dirty="0" err="1"/>
              <a:t>подходы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команда</a:t>
            </a:r>
            <a:r>
              <a:rPr dirty="0"/>
              <a:t> </a:t>
            </a:r>
            <a:r>
              <a:rPr dirty="0" err="1"/>
              <a:t>фронтенда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применять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нового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. </a:t>
            </a:r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BDD </a:t>
            </a:r>
            <a:r>
              <a:rPr dirty="0" err="1"/>
              <a:t>и</a:t>
            </a:r>
            <a:r>
              <a:rPr dirty="0"/>
              <a:t> SDD, </a:t>
            </a:r>
            <a:r>
              <a:rPr dirty="0" err="1"/>
              <a:t>посмотрим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они</a:t>
            </a:r>
            <a:r>
              <a:rPr dirty="0"/>
              <a:t> </a:t>
            </a:r>
            <a:r>
              <a:rPr dirty="0" err="1"/>
              <a:t>фиксируют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потом</a:t>
            </a:r>
            <a:r>
              <a:rPr dirty="0"/>
              <a:t> </a:t>
            </a:r>
            <a:r>
              <a:rPr dirty="0" err="1"/>
              <a:t>спросим</a:t>
            </a:r>
            <a:r>
              <a:rPr dirty="0"/>
              <a:t>, </a:t>
            </a:r>
            <a:r>
              <a:rPr dirty="0" err="1"/>
              <a:t>чего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хватает</a:t>
            </a:r>
            <a:r>
              <a:rPr dirty="0"/>
              <a:t>. </a:t>
            </a:r>
            <a:r>
              <a:rPr dirty="0" err="1"/>
              <a:t>Самая</a:t>
            </a:r>
            <a:r>
              <a:rPr dirty="0"/>
              <a:t> </a:t>
            </a:r>
            <a:r>
              <a:rPr dirty="0" err="1"/>
              <a:t>доступная</a:t>
            </a:r>
            <a:r>
              <a:rPr dirty="0"/>
              <a:t> </a:t>
            </a:r>
            <a:r>
              <a:rPr dirty="0" err="1"/>
              <a:t>отправная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— </a:t>
            </a:r>
            <a:r>
              <a:rPr dirty="0" err="1"/>
              <a:t>согласованный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</a:t>
            </a:r>
            <a:r>
              <a:rPr dirty="0" err="1"/>
              <a:t>поведения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Gherkin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записать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поведения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нём</a:t>
            </a:r>
            <a:r>
              <a:rPr dirty="0"/>
              <a:t> </a:t>
            </a:r>
            <a:r>
              <a:rPr dirty="0" err="1"/>
              <a:t>могли</a:t>
            </a:r>
            <a:r>
              <a:rPr dirty="0"/>
              <a:t> </a:t>
            </a:r>
            <a:r>
              <a:rPr dirty="0" err="1"/>
              <a:t>договориться</a:t>
            </a:r>
            <a:r>
              <a:rPr dirty="0"/>
              <a:t> </a:t>
            </a:r>
            <a:r>
              <a:rPr dirty="0" err="1"/>
              <a:t>разработчик</a:t>
            </a:r>
            <a:r>
              <a:rPr dirty="0"/>
              <a:t>, </a:t>
            </a:r>
            <a:r>
              <a:rPr dirty="0" err="1"/>
              <a:t>тестировщик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автор</a:t>
            </a:r>
            <a:r>
              <a:rPr dirty="0"/>
              <a:t> </a:t>
            </a:r>
            <a:r>
              <a:rPr dirty="0" err="1"/>
              <a:t>требования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сценарии</a:t>
            </a:r>
            <a:r>
              <a:rPr dirty="0"/>
              <a:t> </a:t>
            </a:r>
            <a:r>
              <a:rPr dirty="0" err="1"/>
              <a:t>владелец</a:t>
            </a:r>
            <a:r>
              <a:rPr dirty="0"/>
              <a:t> </a:t>
            </a:r>
            <a:r>
              <a:rPr dirty="0" err="1"/>
              <a:t>заблокирован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 </a:t>
            </a:r>
            <a:r>
              <a:rPr dirty="0" err="1"/>
              <a:t>запрещён</a:t>
            </a:r>
            <a:r>
              <a:rPr dirty="0"/>
              <a:t>. Given </a:t>
            </a:r>
            <a:r>
              <a:rPr dirty="0" err="1"/>
              <a:t>описывает</a:t>
            </a:r>
            <a:r>
              <a:rPr dirty="0"/>
              <a:t> </a:t>
            </a:r>
            <a:r>
              <a:rPr dirty="0" err="1"/>
              <a:t>исходное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, When </a:t>
            </a:r>
            <a:r>
              <a:rPr dirty="0" err="1"/>
              <a:t>действие</a:t>
            </a:r>
            <a:r>
              <a:rPr dirty="0"/>
              <a:t>, Then </a:t>
            </a:r>
            <a:r>
              <a:rPr dirty="0" err="1"/>
              <a:t>наблюдаемый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Сам </a:t>
            </a:r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вызывает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: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исполняемым</a:t>
            </a:r>
            <a:r>
              <a:rPr dirty="0"/>
              <a:t> </a:t>
            </a:r>
            <a:r>
              <a:rPr dirty="0" err="1"/>
              <a:t>кодом</a:t>
            </a:r>
            <a:r>
              <a:rPr dirty="0"/>
              <a:t> </a:t>
            </a:r>
            <a:r>
              <a:rPr dirty="0" err="1"/>
              <a:t>создадут</a:t>
            </a:r>
            <a:r>
              <a:rPr dirty="0"/>
              <a:t> step definitions.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маленький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ловит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двух</a:t>
            </a:r>
            <a:r>
              <a:rPr dirty="0"/>
              <a:t> </a:t>
            </a:r>
            <a:r>
              <a:rPr dirty="0" err="1"/>
              <a:t>сбоев</a:t>
            </a:r>
            <a:r>
              <a:rPr dirty="0"/>
              <a:t> </a:t>
            </a:r>
            <a:r>
              <a:rPr dirty="0" err="1"/>
              <a:t>исходного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. Свяжем </a:t>
            </a:r>
            <a:r>
              <a:rPr dirty="0" err="1"/>
              <a:t>эти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настоящим</a:t>
            </a:r>
            <a:r>
              <a:rPr dirty="0"/>
              <a:t> </a:t>
            </a:r>
            <a:r>
              <a:rPr dirty="0" err="1"/>
              <a:t>вызовом</a:t>
            </a:r>
            <a:r>
              <a:rPr dirty="0"/>
              <a:t> JavaScript.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Cucumber.js</a:t>
            </a:r>
            <a:r>
              <a:rPr dirty="0"/>
              <a:t> </a:t>
            </a:r>
            <a:r>
              <a:rPr dirty="0" err="1"/>
              <a:t>связывает</a:t>
            </a:r>
            <a:r>
              <a:rPr dirty="0"/>
              <a:t> </a:t>
            </a:r>
            <a:r>
              <a:rPr dirty="0" err="1"/>
              <a:t>фразы</a:t>
            </a:r>
            <a:r>
              <a:rPr dirty="0"/>
              <a:t> </a:t>
            </a:r>
            <a:r>
              <a:rPr dirty="0" err="1"/>
              <a:t>сценария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функциями</a:t>
            </a:r>
            <a:r>
              <a:rPr dirty="0"/>
              <a:t> JavaScript. Здесь </a:t>
            </a:r>
            <a:r>
              <a:rPr dirty="0" err="1"/>
              <a:t>каждое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сценария</a:t>
            </a:r>
            <a:r>
              <a:rPr dirty="0"/>
              <a:t> </a:t>
            </a:r>
            <a:r>
              <a:rPr dirty="0" err="1"/>
              <a:t>живёт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World,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обычный</a:t>
            </a:r>
            <a:r>
              <a:rPr dirty="0"/>
              <a:t> assert.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использую</a:t>
            </a:r>
            <a:r>
              <a:rPr dirty="0"/>
              <a:t> function,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получить</a:t>
            </a:r>
            <a:r>
              <a:rPr dirty="0"/>
              <a:t> this </a:t>
            </a:r>
            <a:r>
              <a:rPr dirty="0" err="1"/>
              <a:t>текущего</a:t>
            </a:r>
            <a:r>
              <a:rPr dirty="0"/>
              <a:t> </a:t>
            </a:r>
            <a:r>
              <a:rPr dirty="0" err="1"/>
              <a:t>сценария</a:t>
            </a:r>
            <a:r>
              <a:rPr dirty="0"/>
              <a:t>.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неверным</a:t>
            </a:r>
            <a:r>
              <a:rPr dirty="0"/>
              <a:t> </a:t>
            </a:r>
            <a:r>
              <a:rPr dirty="0" err="1"/>
              <a:t>оператором</a:t>
            </a:r>
            <a:r>
              <a:rPr dirty="0"/>
              <a:t> OR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</a:t>
            </a:r>
            <a:r>
              <a:rPr dirty="0" err="1"/>
              <a:t>падает</a:t>
            </a:r>
            <a:r>
              <a:rPr dirty="0"/>
              <a:t>,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исправления</a:t>
            </a:r>
            <a:r>
              <a:rPr dirty="0"/>
              <a:t> </a:t>
            </a:r>
            <a:r>
              <a:rPr dirty="0" err="1"/>
              <a:t>проходит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комплекте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исполняемый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полным</a:t>
            </a:r>
            <a:r>
              <a:rPr dirty="0"/>
              <a:t> </a:t>
            </a:r>
            <a:r>
              <a:rPr dirty="0" err="1"/>
              <a:t>набором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пар</a:t>
            </a:r>
            <a:r>
              <a:rPr dirty="0"/>
              <a:t>. </a:t>
            </a:r>
            <a:r>
              <a:rPr dirty="0" err="1"/>
              <a:t>Так</a:t>
            </a:r>
            <a:r>
              <a:rPr dirty="0"/>
              <a:t> BDD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наблюдаемой</a:t>
            </a:r>
            <a:r>
              <a:rPr dirty="0"/>
              <a:t> </a:t>
            </a:r>
            <a:r>
              <a:rPr dirty="0" err="1"/>
              <a:t>проверкой</a:t>
            </a:r>
            <a:r>
              <a:rPr dirty="0"/>
              <a:t> </a:t>
            </a:r>
            <a:r>
              <a:rPr dirty="0" err="1"/>
              <a:t>согласованного</a:t>
            </a:r>
            <a:r>
              <a:rPr dirty="0"/>
              <a:t> </a:t>
            </a:r>
            <a:r>
              <a:rPr dirty="0" err="1"/>
              <a:t>поведения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верность</a:t>
            </a:r>
            <a:r>
              <a:rPr dirty="0"/>
              <a:t> </a:t>
            </a:r>
            <a:r>
              <a:rPr dirty="0" err="1"/>
              <a:t>самих</a:t>
            </a:r>
            <a:r>
              <a:rPr dirty="0"/>
              <a:t> </a:t>
            </a:r>
            <a:r>
              <a:rPr dirty="0" err="1"/>
              <a:t>ожиданий</a:t>
            </a:r>
            <a:r>
              <a:rPr dirty="0"/>
              <a:t> </a:t>
            </a:r>
            <a:r>
              <a:rPr dirty="0" err="1"/>
              <a:t>по-прежнему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обсуждать</a:t>
            </a:r>
            <a:r>
              <a:rPr dirty="0"/>
              <a:t>. Теперь </a:t>
            </a:r>
            <a:r>
              <a:rPr dirty="0" err="1"/>
              <a:t>сохраним</a:t>
            </a:r>
            <a:r>
              <a:rPr dirty="0"/>
              <a:t> </a:t>
            </a:r>
            <a:r>
              <a:rPr dirty="0" err="1"/>
              <a:t>требование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план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пределами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теста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Spec Kit </a:t>
            </a:r>
            <a:r>
              <a:rPr dirty="0" err="1"/>
              <a:t>организует</a:t>
            </a:r>
            <a:r>
              <a:rPr dirty="0"/>
              <a:t>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спецификации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план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сверке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записываем</a:t>
            </a:r>
            <a:r>
              <a:rPr dirty="0"/>
              <a:t> </a:t>
            </a:r>
            <a:r>
              <a:rPr dirty="0" err="1"/>
              <a:t>бизнес-правило</a:t>
            </a:r>
            <a:r>
              <a:rPr dirty="0"/>
              <a:t>, </a:t>
            </a:r>
            <a:r>
              <a:rPr dirty="0" err="1"/>
              <a:t>состояния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критерий</a:t>
            </a:r>
            <a:r>
              <a:rPr dirty="0"/>
              <a:t> </a:t>
            </a:r>
            <a:r>
              <a:rPr dirty="0" err="1"/>
              <a:t>завершения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спецификации</a:t>
            </a:r>
            <a:r>
              <a:rPr dirty="0"/>
              <a:t>,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связываем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ними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Это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управлять</a:t>
            </a:r>
            <a:r>
              <a:rPr dirty="0"/>
              <a:t> </a:t>
            </a:r>
            <a:r>
              <a:rPr dirty="0" err="1"/>
              <a:t>работой</a:t>
            </a:r>
            <a:r>
              <a:rPr dirty="0"/>
              <a:t> </a:t>
            </a:r>
            <a:r>
              <a:rPr dirty="0" err="1"/>
              <a:t>агента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сохранять</a:t>
            </a:r>
            <a:r>
              <a:rPr dirty="0"/>
              <a:t> </a:t>
            </a:r>
            <a:r>
              <a:rPr dirty="0" err="1"/>
              <a:t>причины</a:t>
            </a:r>
            <a:r>
              <a:rPr dirty="0"/>
              <a:t> </a:t>
            </a:r>
            <a:r>
              <a:rPr dirty="0" err="1"/>
              <a:t>решений</a:t>
            </a:r>
            <a:r>
              <a:rPr dirty="0"/>
              <a:t>.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существования</a:t>
            </a:r>
            <a:r>
              <a:rPr dirty="0"/>
              <a:t> </a:t>
            </a:r>
            <a:r>
              <a:rPr dirty="0" err="1"/>
              <a:t>spec.md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выражение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программе</a:t>
            </a:r>
            <a:r>
              <a:rPr dirty="0"/>
              <a:t> </a:t>
            </a:r>
            <a:r>
              <a:rPr dirty="0" err="1"/>
              <a:t>соответствует</a:t>
            </a:r>
            <a:r>
              <a:rPr dirty="0"/>
              <a:t> </a:t>
            </a:r>
            <a:r>
              <a:rPr dirty="0" err="1"/>
              <a:t>тексту</a:t>
            </a:r>
            <a:r>
              <a:rPr dirty="0"/>
              <a:t>. </a:t>
            </a:r>
            <a:r>
              <a:rPr dirty="0" err="1"/>
              <a:t>Эту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приходится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. </a:t>
            </a:r>
            <a:r>
              <a:rPr dirty="0" err="1"/>
              <a:t>Сценарии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спецификация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. </a:t>
            </a:r>
            <a:r>
              <a:rPr dirty="0" err="1"/>
              <a:t>Проверим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выражением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коде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048»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"Spec Kit </a:t>
            </a:r>
            <a:r>
              <a:rPr dirty="0" err="1"/>
              <a:t>организует</a:t>
            </a:r>
            <a:r>
              <a:rPr dirty="0"/>
              <a:t>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спецификации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план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сверке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записываем</a:t>
            </a:r>
            <a:r>
              <a:rPr dirty="0"/>
              <a:t> </a:t>
            </a:r>
            <a:r>
              <a:rPr dirty="0" err="1"/>
              <a:t>бизнес-правило</a:t>
            </a:r>
            <a:r>
              <a:rPr dirty="0"/>
              <a:t>, </a:t>
            </a:r>
            <a:r>
              <a:rPr dirty="0" err="1"/>
              <a:t>состояния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критерий</a:t>
            </a:r>
            <a:r>
              <a:rPr dirty="0"/>
              <a:t> </a:t>
            </a:r>
            <a:r>
              <a:rPr dirty="0" err="1"/>
              <a:t>завершения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спецификации</a:t>
            </a:r>
            <a:r>
              <a:rPr dirty="0"/>
              <a:t>,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связываем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ними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"Это </a:t>
            </a:r>
            <a:r>
              <a:rPr dirty="0" err="1"/>
              <a:t>помогает</a:t>
            </a:r>
            <a:r>
              <a:rPr dirty="0"/>
              <a:t> </a:t>
            </a:r>
            <a:r>
              <a:rPr dirty="0" err="1"/>
              <a:t>управлять</a:t>
            </a:r>
            <a:r>
              <a:rPr dirty="0"/>
              <a:t> </a:t>
            </a:r>
            <a:r>
              <a:rPr dirty="0" err="1"/>
              <a:t>работой</a:t>
            </a:r>
            <a:r>
              <a:rPr dirty="0"/>
              <a:t> </a:t>
            </a:r>
            <a:r>
              <a:rPr dirty="0" err="1"/>
              <a:t>агента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сохранять</a:t>
            </a:r>
            <a:r>
              <a:rPr dirty="0"/>
              <a:t> </a:t>
            </a:r>
            <a:r>
              <a:rPr dirty="0" err="1"/>
              <a:t>причины</a:t>
            </a:r>
            <a:r>
              <a:rPr dirty="0"/>
              <a:t> </a:t>
            </a:r>
            <a:r>
              <a:rPr dirty="0" err="1"/>
              <a:t>решений</a:t>
            </a:r>
            <a:r>
              <a:rPr dirty="0"/>
              <a:t>.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существования</a:t>
            </a:r>
            <a:r>
              <a:rPr dirty="0"/>
              <a:t> </a:t>
            </a:r>
            <a:r>
              <a:rPr dirty="0" err="1"/>
              <a:t>spec.md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выражение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программе</a:t>
            </a:r>
            <a:r>
              <a:rPr dirty="0"/>
              <a:t> </a:t>
            </a:r>
            <a:r>
              <a:rPr dirty="0" err="1"/>
              <a:t>соответствует</a:t>
            </a:r>
            <a:r>
              <a:rPr dirty="0"/>
              <a:t> </a:t>
            </a:r>
            <a:r>
              <a:rPr dirty="0" err="1"/>
              <a:t>тексту</a:t>
            </a:r>
            <a:r>
              <a:rPr dirty="0"/>
              <a:t>. </a:t>
            </a:r>
            <a:r>
              <a:rPr dirty="0" err="1"/>
              <a:t>Эту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приходится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Сценарии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спецификация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. </a:t>
            </a:r>
            <a:r>
              <a:rPr dirty="0" err="1"/>
              <a:t>Проверим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выражением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коде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github</a:t>
            </a:r>
            <a:r>
              <a:rPr dirty="0"/>
              <a:t>/spec-kit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Из</a:t>
            </a:r>
            <a:r>
              <a:rPr dirty="0"/>
              <a:t> BDD </a:t>
            </a:r>
            <a:r>
              <a:rPr dirty="0" err="1"/>
              <a:t>заберём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форму</a:t>
            </a:r>
            <a:r>
              <a:rPr dirty="0"/>
              <a:t> Given, When, Then. </a:t>
            </a:r>
            <a:r>
              <a:rPr dirty="0" err="1"/>
              <a:t>Из</a:t>
            </a:r>
            <a:r>
              <a:rPr dirty="0"/>
              <a:t> SDD </a:t>
            </a:r>
            <a:r>
              <a:rPr dirty="0" err="1"/>
              <a:t>заберём</a:t>
            </a:r>
            <a:r>
              <a:rPr dirty="0"/>
              <a:t> </a:t>
            </a:r>
            <a:r>
              <a:rPr dirty="0" err="1"/>
              <a:t>явную</a:t>
            </a:r>
            <a:r>
              <a:rPr dirty="0"/>
              <a:t> </a:t>
            </a:r>
            <a:r>
              <a:rPr dirty="0" err="1"/>
              <a:t>спецификацию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изменением</a:t>
            </a:r>
            <a:r>
              <a:rPr dirty="0"/>
              <a:t>. Чего </a:t>
            </a:r>
            <a:r>
              <a:rPr dirty="0" err="1"/>
              <a:t>хочется</a:t>
            </a:r>
            <a:r>
              <a:rPr dirty="0"/>
              <a:t> </a:t>
            </a:r>
            <a:r>
              <a:rPr dirty="0" err="1"/>
              <a:t>добавить</a:t>
            </a:r>
            <a:r>
              <a:rPr dirty="0"/>
              <a:t>? Проверяемую </a:t>
            </a:r>
            <a:r>
              <a:rPr dirty="0" err="1"/>
              <a:t>логическую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требованием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выражением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коде</a:t>
            </a:r>
            <a:r>
              <a:rPr dirty="0"/>
              <a:t>, </a:t>
            </a:r>
            <a:r>
              <a:rPr dirty="0" err="1"/>
              <a:t>конечно</a:t>
            </a:r>
            <a:r>
              <a:rPr dirty="0"/>
              <a:t>,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логика</a:t>
            </a:r>
            <a:r>
              <a:rPr dirty="0"/>
              <a:t>: </a:t>
            </a:r>
            <a:r>
              <a:rPr dirty="0" err="1"/>
              <a:t>оператор</a:t>
            </a:r>
            <a:r>
              <a:rPr dirty="0"/>
              <a:t> OR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точный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другая</a:t>
            </a:r>
            <a:r>
              <a:rPr dirty="0"/>
              <a:t> </a:t>
            </a:r>
            <a:r>
              <a:rPr dirty="0" err="1"/>
              <a:t>логика</a:t>
            </a:r>
            <a:r>
              <a:rPr dirty="0"/>
              <a:t>, </a:t>
            </a:r>
            <a:r>
              <a:rPr dirty="0" err="1"/>
              <a:t>чем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согласованного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.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хватает</a:t>
            </a:r>
            <a:r>
              <a:rPr dirty="0"/>
              <a:t> </a:t>
            </a:r>
            <a:r>
              <a:rPr dirty="0" err="1"/>
              <a:t>выраженного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основания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ему</a:t>
            </a:r>
            <a:r>
              <a:rPr dirty="0"/>
              <a:t> </a:t>
            </a:r>
            <a:r>
              <a:rPr dirty="0" err="1"/>
              <a:t>соответствует</a:t>
            </a:r>
            <a:r>
              <a:rPr dirty="0"/>
              <a:t>. Для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логики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Теперь </a:t>
            </a:r>
            <a:r>
              <a:rPr dirty="0" err="1"/>
              <a:t>логика</a:t>
            </a:r>
            <a:r>
              <a:rPr dirty="0"/>
              <a:t> </a:t>
            </a:r>
            <a:r>
              <a:rPr dirty="0" err="1"/>
              <a:t>появляется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инженерный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предложение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доступе</a:t>
            </a:r>
            <a:r>
              <a:rPr dirty="0"/>
              <a:t>,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программа</a:t>
            </a:r>
            <a:r>
              <a:rPr dirty="0"/>
              <a:t>. Нужно </a:t>
            </a:r>
            <a:r>
              <a:rPr dirty="0" err="1"/>
              <a:t>увидеть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общую</a:t>
            </a:r>
            <a:r>
              <a:rPr dirty="0"/>
              <a:t> </a:t>
            </a:r>
            <a:r>
              <a:rPr dirty="0" err="1"/>
              <a:t>форму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различия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будем</a:t>
            </a:r>
            <a:r>
              <a:rPr dirty="0"/>
              <a:t> </a:t>
            </a:r>
            <a:r>
              <a:rPr dirty="0" err="1"/>
              <a:t>проходить</a:t>
            </a:r>
            <a:r>
              <a:rPr dirty="0"/>
              <a:t> </a:t>
            </a:r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курс</a:t>
            </a:r>
            <a:r>
              <a:rPr dirty="0"/>
              <a:t> </a:t>
            </a:r>
            <a:r>
              <a:rPr dirty="0" err="1"/>
              <a:t>математики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большой</a:t>
            </a:r>
            <a:r>
              <a:rPr dirty="0"/>
              <a:t> </a:t>
            </a:r>
            <a:r>
              <a:rPr dirty="0" err="1"/>
              <a:t>карты</a:t>
            </a:r>
            <a:r>
              <a:rPr dirty="0"/>
              <a:t>. Возьмём </a:t>
            </a:r>
            <a:r>
              <a:rPr dirty="0" err="1"/>
              <a:t>ровно</a:t>
            </a:r>
            <a:r>
              <a:rPr dirty="0"/>
              <a:t> </a:t>
            </a:r>
            <a:r>
              <a:rPr dirty="0" err="1"/>
              <a:t>те</a:t>
            </a:r>
            <a:r>
              <a:rPr dirty="0"/>
              <a:t> </a:t>
            </a:r>
            <a:r>
              <a:rPr dirty="0" err="1"/>
              <a:t>конструкции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узнаются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повседневном</a:t>
            </a:r>
            <a:r>
              <a:rPr dirty="0"/>
              <a:t> TypeScript: </a:t>
            </a:r>
            <a:r>
              <a:rPr dirty="0" err="1"/>
              <a:t>вывод</a:t>
            </a:r>
            <a:r>
              <a:rPr dirty="0"/>
              <a:t>, </a:t>
            </a:r>
            <a:r>
              <a:rPr dirty="0" err="1"/>
              <a:t>булевы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, </a:t>
            </a:r>
            <a:r>
              <a:rPr dirty="0" err="1"/>
              <a:t>множества</a:t>
            </a:r>
            <a:r>
              <a:rPr dirty="0"/>
              <a:t>, </a:t>
            </a:r>
            <a:r>
              <a:rPr dirty="0" err="1"/>
              <a:t>преобразования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композиция</a:t>
            </a:r>
            <a:r>
              <a:rPr dirty="0"/>
              <a:t>. </a:t>
            </a:r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формы</a:t>
            </a:r>
            <a:r>
              <a:rPr dirty="0"/>
              <a:t> </a:t>
            </a:r>
            <a:r>
              <a:rPr dirty="0" err="1"/>
              <a:t>вывода</a:t>
            </a:r>
            <a:r>
              <a:rPr dirty="0"/>
              <a:t>, </a:t>
            </a:r>
            <a:r>
              <a:rPr dirty="0" err="1"/>
              <a:t>которую</a:t>
            </a:r>
            <a:r>
              <a:rPr dirty="0"/>
              <a:t> </a:t>
            </a:r>
            <a:r>
              <a:rPr dirty="0" err="1"/>
              <a:t>узнаём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программирования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Аристотель </a:t>
            </a:r>
            <a:r>
              <a:rPr dirty="0" err="1"/>
              <a:t>интересует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формой</a:t>
            </a:r>
            <a:r>
              <a:rPr dirty="0"/>
              <a:t> </a:t>
            </a:r>
            <a:r>
              <a:rPr dirty="0" err="1"/>
              <a:t>вывода</a:t>
            </a:r>
            <a:r>
              <a:rPr dirty="0"/>
              <a:t>. Все </a:t>
            </a:r>
            <a:r>
              <a:rPr dirty="0" err="1"/>
              <a:t>заблокированные</a:t>
            </a:r>
            <a:r>
              <a:rPr dirty="0"/>
              <a:t> </a:t>
            </a:r>
            <a:r>
              <a:rPr dirty="0" err="1"/>
              <a:t>пользователи</a:t>
            </a:r>
            <a:r>
              <a:rPr dirty="0"/>
              <a:t> </a:t>
            </a:r>
            <a:r>
              <a:rPr dirty="0" err="1"/>
              <a:t>лишены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. Этот </a:t>
            </a:r>
            <a:r>
              <a:rPr dirty="0" err="1"/>
              <a:t>владелец</a:t>
            </a:r>
            <a:r>
              <a:rPr dirty="0"/>
              <a:t> </a:t>
            </a:r>
            <a:r>
              <a:rPr dirty="0" err="1"/>
              <a:t>заблокирован</a:t>
            </a:r>
            <a:r>
              <a:rPr dirty="0"/>
              <a:t>. </a:t>
            </a:r>
            <a:r>
              <a:rPr dirty="0" err="1"/>
              <a:t>Следовательно</a:t>
            </a:r>
            <a:r>
              <a:rPr dirty="0"/>
              <a:t>,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лишён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. Вывод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посылок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убедительности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сразу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обязательный</a:t>
            </a:r>
            <a:r>
              <a:rPr dirty="0"/>
              <a:t> </a:t>
            </a:r>
            <a:r>
              <a:rPr dirty="0" err="1"/>
              <a:t>отрицательный</a:t>
            </a:r>
            <a:r>
              <a:rPr dirty="0"/>
              <a:t> </a:t>
            </a:r>
            <a:r>
              <a:rPr dirty="0" err="1"/>
              <a:t>случай</a:t>
            </a:r>
            <a:r>
              <a:rPr dirty="0"/>
              <a:t>. Если </a:t>
            </a:r>
            <a:r>
              <a:rPr dirty="0" err="1"/>
              <a:t>исходное</a:t>
            </a:r>
            <a:r>
              <a:rPr dirty="0"/>
              <a:t> </a:t>
            </a:r>
            <a:r>
              <a:rPr dirty="0" err="1"/>
              <a:t>общее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неверно</a:t>
            </a:r>
            <a:r>
              <a:rPr dirty="0"/>
              <a:t>, </a:t>
            </a:r>
            <a:r>
              <a:rPr dirty="0" err="1"/>
              <a:t>правильная</a:t>
            </a:r>
            <a:r>
              <a:rPr dirty="0"/>
              <a:t> </a:t>
            </a: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рассуждения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исправит</a:t>
            </a:r>
            <a:r>
              <a:rPr dirty="0"/>
              <a:t>. Поэтому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разделить</a:t>
            </a:r>
            <a:r>
              <a:rPr dirty="0"/>
              <a:t> </a:t>
            </a:r>
            <a:r>
              <a:rPr dirty="0" err="1"/>
              <a:t>согласование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следствия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него</a:t>
            </a:r>
            <a:r>
              <a:rPr dirty="0"/>
              <a:t>. Сравним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посылок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аргументом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авторитета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Можно </a:t>
            </a:r>
            <a:r>
              <a:rPr dirty="0" err="1"/>
              <a:t>сослаться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разработчика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уверенность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.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показываю</a:t>
            </a:r>
            <a:r>
              <a:rPr dirty="0"/>
              <a:t> </a:t>
            </a:r>
            <a:r>
              <a:rPr dirty="0" err="1"/>
              <a:t>такую</a:t>
            </a:r>
            <a:r>
              <a:rPr dirty="0"/>
              <a:t> </a:t>
            </a:r>
            <a:r>
              <a:rPr dirty="0" err="1"/>
              <a:t>реплику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аргумента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закрывает</a:t>
            </a:r>
            <a:r>
              <a:rPr dirty="0"/>
              <a:t> </a:t>
            </a:r>
            <a:r>
              <a:rPr dirty="0" err="1"/>
              <a:t>инженерную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колонке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, </a:t>
            </a:r>
            <a:r>
              <a:rPr dirty="0" err="1"/>
              <a:t>которое</a:t>
            </a:r>
            <a:r>
              <a:rPr dirty="0"/>
              <a:t> </a:t>
            </a:r>
            <a:r>
              <a:rPr dirty="0" err="1"/>
              <a:t>любой</a:t>
            </a:r>
            <a:r>
              <a:rPr dirty="0"/>
              <a:t> </a:t>
            </a:r>
            <a:r>
              <a:rPr dirty="0" err="1"/>
              <a:t>участник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воспроизвести</a:t>
            </a:r>
            <a:r>
              <a:rPr dirty="0"/>
              <a:t>. </a:t>
            </a:r>
            <a:r>
              <a:rPr dirty="0" err="1"/>
              <a:t>Логика</a:t>
            </a:r>
            <a:r>
              <a:rPr dirty="0"/>
              <a:t> </a:t>
            </a:r>
            <a:r>
              <a:rPr dirty="0" err="1"/>
              <a:t>полезна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этим</a:t>
            </a:r>
            <a:r>
              <a:rPr dirty="0"/>
              <a:t>: </a:t>
            </a:r>
            <a:r>
              <a:rPr dirty="0" err="1"/>
              <a:t>обсуждение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проверяемым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меньше</a:t>
            </a:r>
            <a:r>
              <a:rPr dirty="0"/>
              <a:t> </a:t>
            </a:r>
            <a:r>
              <a:rPr dirty="0" err="1"/>
              <a:t>зависит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статуса</a:t>
            </a:r>
            <a:r>
              <a:rPr dirty="0"/>
              <a:t> </a:t>
            </a:r>
            <a:r>
              <a:rPr dirty="0" err="1"/>
              <a:t>говорящего</a:t>
            </a:r>
            <a:r>
              <a:rPr dirty="0"/>
              <a:t>. </a:t>
            </a:r>
            <a:r>
              <a:rPr dirty="0" err="1"/>
              <a:t>Нужное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записать</a:t>
            </a:r>
            <a:r>
              <a:rPr dirty="0"/>
              <a:t> </a:t>
            </a:r>
            <a:r>
              <a:rPr dirty="0" err="1"/>
              <a:t>коротким</a:t>
            </a:r>
            <a:r>
              <a:rPr dirty="0"/>
              <a:t> </a:t>
            </a:r>
            <a:r>
              <a:rPr dirty="0" err="1"/>
              <a:t>булевым</a:t>
            </a:r>
            <a:r>
              <a:rPr dirty="0"/>
              <a:t> </a:t>
            </a:r>
            <a:r>
              <a:rPr dirty="0" err="1"/>
              <a:t>выражением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булевых</a:t>
            </a:r>
            <a:r>
              <a:rPr dirty="0"/>
              <a:t> </a:t>
            </a:r>
            <a:r>
              <a:rPr dirty="0" err="1"/>
              <a:t>входа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булев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Союз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оба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выполняться</a:t>
            </a:r>
            <a:r>
              <a:rPr dirty="0"/>
              <a:t> </a:t>
            </a:r>
            <a:r>
              <a:rPr dirty="0" err="1"/>
              <a:t>одновременно</a:t>
            </a:r>
            <a:r>
              <a:rPr dirty="0"/>
              <a:t>. </a:t>
            </a:r>
            <a:r>
              <a:rPr dirty="0" err="1"/>
              <a:t>Подставляю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формулу</a:t>
            </a:r>
            <a:r>
              <a:rPr dirty="0"/>
              <a:t> </a:t>
            </a:r>
            <a:r>
              <a:rPr dirty="0" err="1"/>
              <a:t>владельца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блокировкой</a:t>
            </a:r>
            <a:r>
              <a:rPr dirty="0"/>
              <a:t>: </a:t>
            </a:r>
            <a:r>
              <a:rPr dirty="0" err="1"/>
              <a:t>первое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истинно</a:t>
            </a:r>
            <a:r>
              <a:rPr dirty="0"/>
              <a:t>, </a:t>
            </a:r>
            <a:r>
              <a:rPr dirty="0" err="1"/>
              <a:t>отрицание</a:t>
            </a:r>
            <a:r>
              <a:rPr dirty="0"/>
              <a:t> </a:t>
            </a:r>
            <a:r>
              <a:rPr dirty="0" err="1"/>
              <a:t>второго</a:t>
            </a:r>
            <a:r>
              <a:rPr dirty="0"/>
              <a:t> </a:t>
            </a:r>
            <a:r>
              <a:rPr dirty="0" err="1"/>
              <a:t>ложно</a:t>
            </a:r>
            <a:r>
              <a:rPr dirty="0"/>
              <a:t>, </a:t>
            </a:r>
            <a:r>
              <a:rPr dirty="0" err="1"/>
              <a:t>значит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 </a:t>
            </a:r>
            <a:r>
              <a:rPr dirty="0" err="1"/>
              <a:t>ложен</a:t>
            </a:r>
            <a:r>
              <a:rPr dirty="0"/>
              <a:t>. Теперь </a:t>
            </a:r>
            <a:r>
              <a:rPr dirty="0" err="1"/>
              <a:t>требование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вычислять</a:t>
            </a:r>
            <a:r>
              <a:rPr dirty="0"/>
              <a:t> </a:t>
            </a:r>
            <a:r>
              <a:rPr dirty="0" err="1"/>
              <a:t>независимо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проверяющее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. Булевы </a:t>
            </a:r>
            <a:r>
              <a:rPr dirty="0" err="1"/>
              <a:t>значения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предполагают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идентичность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блокировку</a:t>
            </a:r>
            <a:r>
              <a:rPr dirty="0"/>
              <a:t> </a:t>
            </a:r>
            <a:r>
              <a:rPr dirty="0" err="1"/>
              <a:t>корректно</a:t>
            </a:r>
            <a:r>
              <a:rPr dirty="0"/>
              <a:t> </a:t>
            </a:r>
            <a:r>
              <a:rPr dirty="0" err="1"/>
              <a:t>определили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внешней</a:t>
            </a:r>
            <a:r>
              <a:rPr dirty="0"/>
              <a:t> </a:t>
            </a:r>
            <a:r>
              <a:rPr dirty="0" err="1"/>
              <a:t>границе</a:t>
            </a:r>
            <a:r>
              <a:rPr dirty="0"/>
              <a:t>. Эту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формула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покрывает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формулы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возможных</a:t>
            </a:r>
            <a:r>
              <a:rPr dirty="0"/>
              <a:t> </a:t>
            </a:r>
            <a:r>
              <a:rPr dirty="0" err="1"/>
              <a:t>входа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Таблица </a:t>
            </a:r>
            <a:r>
              <a:rPr dirty="0" err="1"/>
              <a:t>отделяет</a:t>
            </a:r>
            <a:r>
              <a:rPr dirty="0"/>
              <a:t> </a:t>
            </a:r>
            <a:r>
              <a:rPr dirty="0" err="1"/>
              <a:t>требование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каждой</a:t>
            </a:r>
            <a:r>
              <a:rPr dirty="0"/>
              <a:t> </a:t>
            </a:r>
            <a:r>
              <a:rPr dirty="0" err="1"/>
              <a:t>строке</a:t>
            </a:r>
            <a:r>
              <a:rPr dirty="0"/>
              <a:t> </a:t>
            </a:r>
            <a:r>
              <a:rPr dirty="0" err="1"/>
              <a:t>фиксирован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вход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последние</a:t>
            </a:r>
            <a:r>
              <a:rPr dirty="0"/>
              <a:t> </a:t>
            </a:r>
            <a:r>
              <a:rPr dirty="0" err="1"/>
              <a:t>столбцы</a:t>
            </a:r>
            <a:r>
              <a:rPr dirty="0"/>
              <a:t> </a:t>
            </a:r>
            <a:r>
              <a:rPr dirty="0" err="1"/>
              <a:t>сравнивают</a:t>
            </a:r>
            <a:r>
              <a:rPr dirty="0"/>
              <a:t> </a:t>
            </a:r>
            <a:r>
              <a:rPr dirty="0" err="1"/>
              <a:t>ожидаемое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фактическое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. Совпали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двух</a:t>
            </a:r>
            <a:r>
              <a:rPr dirty="0"/>
              <a:t> </a:t>
            </a:r>
            <a:r>
              <a:rPr dirty="0" err="1"/>
              <a:t>остальных</a:t>
            </a:r>
            <a:r>
              <a:rPr dirty="0"/>
              <a:t> </a:t>
            </a:r>
            <a:r>
              <a:rPr dirty="0" err="1"/>
              <a:t>ошибочная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разрешила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запрещает</a:t>
            </a:r>
            <a:r>
              <a:rPr dirty="0"/>
              <a:t>. Для </a:t>
            </a:r>
            <a:r>
              <a:rPr dirty="0" err="1"/>
              <a:t>двух</a:t>
            </a:r>
            <a:r>
              <a:rPr dirty="0"/>
              <a:t> </a:t>
            </a:r>
            <a:r>
              <a:rPr dirty="0" err="1"/>
              <a:t>булевых</a:t>
            </a:r>
            <a:r>
              <a:rPr dirty="0"/>
              <a:t> </a:t>
            </a:r>
            <a:r>
              <a:rPr dirty="0" err="1"/>
              <a:t>входов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перебор</a:t>
            </a:r>
            <a:r>
              <a:rPr dirty="0"/>
              <a:t> </a:t>
            </a:r>
            <a:r>
              <a:rPr dirty="0" err="1"/>
              <a:t>исчерпывающий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получили</a:t>
            </a:r>
            <a:r>
              <a:rPr dirty="0"/>
              <a:t> </a:t>
            </a:r>
            <a:r>
              <a:rPr dirty="0" err="1"/>
              <a:t>конкретные</a:t>
            </a:r>
            <a:r>
              <a:rPr dirty="0"/>
              <a:t> </a:t>
            </a:r>
            <a:r>
              <a:rPr dirty="0" err="1"/>
              <a:t>контрпримеры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спора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том</a:t>
            </a:r>
            <a:r>
              <a:rPr dirty="0"/>
              <a:t>, </a:t>
            </a:r>
            <a:r>
              <a:rPr dirty="0" err="1"/>
              <a:t>убедителен</a:t>
            </a:r>
            <a:r>
              <a:rPr dirty="0"/>
              <a:t> </a:t>
            </a:r>
            <a:r>
              <a:rPr dirty="0" err="1"/>
              <a:t>ли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. Полнота </a:t>
            </a:r>
            <a:r>
              <a:rPr dirty="0" err="1"/>
              <a:t>перебора</a:t>
            </a:r>
            <a:r>
              <a:rPr dirty="0"/>
              <a:t> </a:t>
            </a:r>
            <a:r>
              <a:rPr dirty="0" err="1"/>
              <a:t>заканчивается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границе</a:t>
            </a:r>
            <a:r>
              <a:rPr dirty="0"/>
              <a:t> </a:t>
            </a:r>
            <a:r>
              <a:rPr dirty="0" err="1"/>
              <a:t>чистой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. </a:t>
            </a:r>
            <a:r>
              <a:rPr dirty="0" err="1"/>
              <a:t>Сеть</a:t>
            </a:r>
            <a:r>
              <a:rPr dirty="0"/>
              <a:t>, </a:t>
            </a:r>
            <a:r>
              <a:rPr dirty="0" err="1"/>
              <a:t>идентификация</a:t>
            </a:r>
            <a:r>
              <a:rPr dirty="0"/>
              <a:t> </a:t>
            </a:r>
            <a:r>
              <a:rPr dirty="0" err="1"/>
              <a:t>пользователя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базы</a:t>
            </a:r>
            <a:r>
              <a:rPr dirty="0"/>
              <a:t> </a:t>
            </a:r>
            <a:r>
              <a:rPr dirty="0" err="1"/>
              <a:t>сюда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входят</a:t>
            </a:r>
            <a:r>
              <a:rPr dirty="0"/>
              <a:t>.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увидеть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неверную</a:t>
            </a:r>
            <a:r>
              <a:rPr dirty="0"/>
              <a:t> </a:t>
            </a:r>
            <a:r>
              <a:rPr dirty="0" err="1"/>
              <a:t>операцию</a:t>
            </a:r>
            <a:r>
              <a:rPr dirty="0"/>
              <a:t> </a:t>
            </a:r>
            <a:r>
              <a:rPr dirty="0" err="1"/>
              <a:t>над</a:t>
            </a:r>
            <a:r>
              <a:rPr dirty="0"/>
              <a:t> </a:t>
            </a:r>
            <a:r>
              <a:rPr dirty="0" err="1"/>
              <a:t>множествами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744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формула</a:t>
            </a:r>
            <a:r>
              <a:rPr dirty="0"/>
              <a:t> </a:t>
            </a:r>
            <a:r>
              <a:rPr dirty="0" err="1"/>
              <a:t>читается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множества</a:t>
            </a:r>
            <a:r>
              <a:rPr dirty="0"/>
              <a:t>. Множество </a:t>
            </a:r>
            <a:r>
              <a:rPr dirty="0" err="1"/>
              <a:t>допущенных</a:t>
            </a:r>
            <a:r>
              <a:rPr dirty="0"/>
              <a:t> </a:t>
            </a:r>
            <a:r>
              <a:rPr dirty="0" err="1"/>
              <a:t>пользователей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пересечением</a:t>
            </a:r>
            <a:r>
              <a:rPr dirty="0"/>
              <a:t> </a:t>
            </a:r>
            <a:r>
              <a:rPr dirty="0" err="1"/>
              <a:t>владельцев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незаблокированных</a:t>
            </a:r>
            <a:r>
              <a:rPr dirty="0"/>
              <a:t>. OR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исходной</a:t>
            </a:r>
            <a:r>
              <a:rPr dirty="0"/>
              <a:t> </a:t>
            </a:r>
            <a:r>
              <a:rPr dirty="0" err="1"/>
              <a:t>программе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объединение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расширяет</a:t>
            </a:r>
            <a:r>
              <a:rPr dirty="0"/>
              <a:t> </a:t>
            </a:r>
            <a:r>
              <a:rPr dirty="0" err="1"/>
              <a:t>доступ</a:t>
            </a:r>
            <a:r>
              <a:rPr dirty="0"/>
              <a:t>. Это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увидеть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чтения</a:t>
            </a:r>
            <a:r>
              <a:rPr dirty="0"/>
              <a:t> </a:t>
            </a:r>
            <a:r>
              <a:rPr dirty="0" err="1"/>
              <a:t>синтаксиса</a:t>
            </a:r>
            <a:r>
              <a:rPr dirty="0"/>
              <a:t>: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буквально</a:t>
            </a:r>
            <a:r>
              <a:rPr dirty="0"/>
              <a:t> </a:t>
            </a:r>
            <a:r>
              <a:rPr dirty="0" err="1"/>
              <a:t>выбрали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область</a:t>
            </a:r>
            <a:r>
              <a:rPr dirty="0"/>
              <a:t>. Для </a:t>
            </a:r>
            <a:r>
              <a:rPr dirty="0" err="1"/>
              <a:t>канонического</a:t>
            </a:r>
            <a:r>
              <a:rPr dirty="0"/>
              <a:t> </a:t>
            </a:r>
            <a:r>
              <a:rPr dirty="0" err="1"/>
              <a:t>булева</a:t>
            </a:r>
            <a:r>
              <a:rPr dirty="0"/>
              <a:t> </a:t>
            </a:r>
            <a:r>
              <a:rPr dirty="0" err="1"/>
              <a:t>примера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пространство</a:t>
            </a:r>
            <a:r>
              <a:rPr dirty="0"/>
              <a:t> </a:t>
            </a:r>
            <a:r>
              <a:rPr dirty="0" err="1"/>
              <a:t>состоит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состояний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наша</a:t>
            </a:r>
            <a:r>
              <a:rPr dirty="0"/>
              <a:t> </a:t>
            </a:r>
            <a:r>
              <a:rPr dirty="0" err="1"/>
              <a:t>таблица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проверила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целиком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преобразований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похожий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звучит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сохранение</a:t>
            </a:r>
            <a:r>
              <a:rPr dirty="0"/>
              <a:t> </a:t>
            </a:r>
            <a:r>
              <a:rPr dirty="0" err="1"/>
              <a:t>информации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Когда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преобразует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, </a:t>
            </a:r>
            <a:r>
              <a:rPr dirty="0" err="1"/>
              <a:t>возникает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обратимости</a:t>
            </a:r>
            <a:r>
              <a:rPr dirty="0"/>
              <a:t>. Перестановки </a:t>
            </a:r>
            <a:r>
              <a:rPr dirty="0" err="1"/>
              <a:t>списка</a:t>
            </a:r>
            <a:r>
              <a:rPr dirty="0"/>
              <a:t> </a:t>
            </a:r>
            <a:r>
              <a:rPr dirty="0" err="1"/>
              <a:t>сохраняют</a:t>
            </a:r>
            <a:r>
              <a:rPr dirty="0"/>
              <a:t> </a:t>
            </a:r>
            <a:r>
              <a:rPr dirty="0" err="1"/>
              <a:t>элементы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обратная</a:t>
            </a:r>
            <a:r>
              <a:rPr dirty="0"/>
              <a:t> </a:t>
            </a:r>
            <a:r>
              <a:rPr dirty="0" err="1"/>
              <a:t>перестановка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исходное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. </a:t>
            </a:r>
            <a:r>
              <a:rPr dirty="0" err="1"/>
              <a:t>Двойной</a:t>
            </a:r>
            <a:r>
              <a:rPr dirty="0"/>
              <a:t> reverse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последовательность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работаем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копиями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сравниваем</a:t>
            </a:r>
            <a:r>
              <a:rPr dirty="0"/>
              <a:t> </a:t>
            </a:r>
            <a:r>
              <a:rPr dirty="0" err="1"/>
              <a:t>содержимое</a:t>
            </a:r>
            <a:r>
              <a:rPr dirty="0"/>
              <a:t>. </a:t>
            </a:r>
            <a:r>
              <a:rPr dirty="0" err="1"/>
              <a:t>Округление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теряет</a:t>
            </a:r>
            <a:r>
              <a:rPr dirty="0"/>
              <a:t> </a:t>
            </a:r>
            <a:r>
              <a:rPr dirty="0" err="1"/>
              <a:t>различие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1.4 </a:t>
            </a:r>
            <a:r>
              <a:rPr dirty="0" err="1"/>
              <a:t>и</a:t>
            </a:r>
            <a:r>
              <a:rPr dirty="0"/>
              <a:t> 1.2,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общего</a:t>
            </a:r>
            <a:r>
              <a:rPr dirty="0"/>
              <a:t> </a:t>
            </a:r>
            <a:r>
              <a:rPr dirty="0" err="1"/>
              <a:t>обратного</a:t>
            </a:r>
            <a:r>
              <a:rPr dirty="0"/>
              <a:t> </a:t>
            </a:r>
            <a:r>
              <a:rPr dirty="0" err="1"/>
              <a:t>преобразования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 Это </a:t>
            </a:r>
            <a:r>
              <a:rPr dirty="0" err="1"/>
              <a:t>инженерная</a:t>
            </a:r>
            <a:r>
              <a:rPr dirty="0"/>
              <a:t> </a:t>
            </a:r>
            <a:r>
              <a:rPr dirty="0" err="1"/>
              <a:t>польза</a:t>
            </a:r>
            <a:r>
              <a:rPr dirty="0"/>
              <a:t> </a:t>
            </a:r>
            <a:r>
              <a:rPr dirty="0" err="1"/>
              <a:t>алгебры</a:t>
            </a:r>
            <a:r>
              <a:rPr dirty="0"/>
              <a:t>: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рефакторинге</a:t>
            </a:r>
            <a:r>
              <a:rPr dirty="0"/>
              <a:t>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обещать</a:t>
            </a:r>
            <a:r>
              <a:rPr dirty="0"/>
              <a:t> </a:t>
            </a:r>
            <a:r>
              <a:rPr dirty="0" err="1"/>
              <a:t>обратимость</a:t>
            </a:r>
            <a:r>
              <a:rPr dirty="0"/>
              <a:t> </a:t>
            </a:r>
            <a:r>
              <a:rPr dirty="0" err="1"/>
              <a:t>операции</a:t>
            </a:r>
            <a:r>
              <a:rPr dirty="0"/>
              <a:t>, </a:t>
            </a:r>
            <a:r>
              <a:rPr dirty="0" err="1"/>
              <a:t>которая</a:t>
            </a:r>
            <a:r>
              <a:rPr dirty="0"/>
              <a:t> </a:t>
            </a:r>
            <a:r>
              <a:rPr dirty="0" err="1"/>
              <a:t>уничтожает</a:t>
            </a:r>
            <a:r>
              <a:rPr dirty="0"/>
              <a:t> </a:t>
            </a:r>
            <a:r>
              <a:rPr dirty="0" err="1"/>
              <a:t>информацию</a:t>
            </a:r>
            <a:r>
              <a:rPr dirty="0"/>
              <a:t>. </a:t>
            </a:r>
            <a:r>
              <a:rPr dirty="0" err="1"/>
              <a:t>Топологические</a:t>
            </a:r>
            <a:r>
              <a:rPr dirty="0"/>
              <a:t> </a:t>
            </a:r>
            <a:r>
              <a:rPr dirty="0" err="1"/>
              <a:t>картинки</a:t>
            </a:r>
            <a:r>
              <a:rPr dirty="0"/>
              <a:t> </a:t>
            </a:r>
            <a:r>
              <a:rPr dirty="0" err="1"/>
              <a:t>про</a:t>
            </a:r>
            <a:r>
              <a:rPr dirty="0"/>
              <a:t> </a:t>
            </a:r>
            <a:r>
              <a:rPr dirty="0" err="1"/>
              <a:t>чашку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бублик</a:t>
            </a:r>
            <a:r>
              <a:rPr dirty="0"/>
              <a:t> </a:t>
            </a:r>
            <a:r>
              <a:rPr dirty="0" err="1"/>
              <a:t>иллюстрируют</a:t>
            </a:r>
            <a:r>
              <a:rPr dirty="0"/>
              <a:t>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вид</a:t>
            </a:r>
            <a:r>
              <a:rPr dirty="0"/>
              <a:t> </a:t>
            </a:r>
            <a:r>
              <a:rPr dirty="0" err="1"/>
              <a:t>эквивалентности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доказывают</a:t>
            </a:r>
            <a:r>
              <a:rPr dirty="0"/>
              <a:t> </a:t>
            </a:r>
            <a:r>
              <a:rPr dirty="0" err="1"/>
              <a:t>равенство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преобразований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, </a:t>
            </a:r>
            <a:r>
              <a:rPr dirty="0" err="1"/>
              <a:t>возникает</a:t>
            </a:r>
            <a:r>
              <a:rPr dirty="0"/>
              <a:t> </a:t>
            </a:r>
            <a:r>
              <a:rPr dirty="0" err="1"/>
              <a:t>композиция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Следующая</a:t>
            </a:r>
            <a:r>
              <a:rPr dirty="0"/>
              <a:t> </a:t>
            </a:r>
            <a:r>
              <a:rPr dirty="0" err="1"/>
              <a:t>практическая</a:t>
            </a:r>
            <a:r>
              <a:rPr dirty="0"/>
              <a:t> </a:t>
            </a:r>
            <a:r>
              <a:rPr dirty="0" err="1"/>
              <a:t>конструкция</a:t>
            </a:r>
            <a:r>
              <a:rPr dirty="0"/>
              <a:t> — </a:t>
            </a:r>
            <a:r>
              <a:rPr dirty="0" err="1"/>
              <a:t>композиция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входе</a:t>
            </a:r>
            <a:r>
              <a:rPr dirty="0"/>
              <a:t> JSON, </a:t>
            </a:r>
            <a:r>
              <a:rPr dirty="0" err="1"/>
              <a:t>затем</a:t>
            </a:r>
            <a:r>
              <a:rPr dirty="0"/>
              <a:t> parse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проверенные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,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чего</a:t>
            </a:r>
            <a:r>
              <a:rPr dirty="0"/>
              <a:t> </a:t>
            </a:r>
            <a:r>
              <a:rPr dirty="0" err="1"/>
              <a:t>чистое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вычисляет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. Чтобы </a:t>
            </a:r>
            <a:r>
              <a:rPr dirty="0" err="1"/>
              <a:t>связать</a:t>
            </a:r>
            <a:r>
              <a:rPr dirty="0"/>
              <a:t>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шага</a:t>
            </a:r>
            <a:r>
              <a:rPr dirty="0"/>
              <a:t>, </a:t>
            </a:r>
            <a:r>
              <a:rPr dirty="0" err="1"/>
              <a:t>выход</a:t>
            </a:r>
            <a:r>
              <a:rPr dirty="0"/>
              <a:t> </a:t>
            </a:r>
            <a:r>
              <a:rPr dirty="0" err="1"/>
              <a:t>первого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подходить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вход</a:t>
            </a:r>
            <a:r>
              <a:rPr dirty="0"/>
              <a:t> </a:t>
            </a:r>
            <a:r>
              <a:rPr dirty="0" err="1"/>
              <a:t>второго</a:t>
            </a:r>
            <a:r>
              <a:rPr dirty="0"/>
              <a:t>. Типы </a:t>
            </a:r>
            <a:r>
              <a:rPr dirty="0" err="1"/>
              <a:t>помогают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стык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обычный</a:t>
            </a:r>
            <a:r>
              <a:rPr dirty="0"/>
              <a:t> type assertion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сетевой</a:t>
            </a:r>
            <a:r>
              <a:rPr dirty="0"/>
              <a:t> JSON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. Теория </a:t>
            </a:r>
            <a:r>
              <a:rPr dirty="0" err="1"/>
              <a:t>категорий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таких</a:t>
            </a:r>
            <a:r>
              <a:rPr dirty="0"/>
              <a:t> </a:t>
            </a:r>
            <a:r>
              <a:rPr dirty="0" err="1"/>
              <a:t>связей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законов</a:t>
            </a:r>
            <a:r>
              <a:rPr dirty="0"/>
              <a:t> </a:t>
            </a:r>
            <a:r>
              <a:rPr dirty="0" err="1"/>
              <a:t>композиции</a:t>
            </a:r>
            <a:r>
              <a:rPr dirty="0"/>
              <a:t>. Для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достаточно</a:t>
            </a:r>
            <a:r>
              <a:rPr dirty="0"/>
              <a:t> </a:t>
            </a:r>
            <a:r>
              <a:rPr dirty="0" err="1"/>
              <a:t>увидеть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закон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привычном</a:t>
            </a:r>
            <a:r>
              <a:rPr dirty="0"/>
              <a:t> map.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композиции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закон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узнаётся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обычном</a:t>
            </a:r>
            <a:r>
              <a:rPr dirty="0"/>
              <a:t> map.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Обе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дать</a:t>
            </a:r>
            <a:r>
              <a:rPr dirty="0"/>
              <a:t> </a:t>
            </a:r>
            <a:r>
              <a:rPr dirty="0" err="1"/>
              <a:t>одинаковые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f </a:t>
            </a:r>
            <a:r>
              <a:rPr dirty="0" err="1"/>
              <a:t>и</a:t>
            </a:r>
            <a:r>
              <a:rPr dirty="0"/>
              <a:t> g — </a:t>
            </a:r>
            <a:r>
              <a:rPr dirty="0" err="1"/>
              <a:t>чистые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xs</a:t>
            </a:r>
            <a:r>
              <a:rPr dirty="0"/>
              <a:t> —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плотный</a:t>
            </a:r>
            <a:r>
              <a:rPr dirty="0"/>
              <a:t> </a:t>
            </a:r>
            <a:r>
              <a:rPr dirty="0" err="1"/>
              <a:t>массив</a:t>
            </a:r>
            <a:r>
              <a:rPr dirty="0"/>
              <a:t>. Это </a:t>
            </a:r>
            <a:r>
              <a:rPr dirty="0" err="1"/>
              <a:t>закон</a:t>
            </a:r>
            <a:r>
              <a:rPr dirty="0"/>
              <a:t> </a:t>
            </a:r>
            <a:r>
              <a:rPr dirty="0" err="1"/>
              <a:t>сохранения</a:t>
            </a:r>
            <a:r>
              <a:rPr dirty="0"/>
              <a:t> </a:t>
            </a:r>
            <a:r>
              <a:rPr dirty="0" err="1"/>
              <a:t>композиции</a:t>
            </a:r>
            <a:r>
              <a:rPr dirty="0"/>
              <a:t>,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которым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рефакторинг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расчёте</a:t>
            </a:r>
            <a:r>
              <a:rPr dirty="0"/>
              <a:t> </a:t>
            </a:r>
            <a:r>
              <a:rPr dirty="0" err="1"/>
              <a:t>корзины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</a:t>
            </a:r>
            <a:r>
              <a:rPr dirty="0" err="1"/>
              <a:t>берёт</a:t>
            </a:r>
            <a:r>
              <a:rPr dirty="0"/>
              <a:t> </a:t>
            </a:r>
            <a:r>
              <a:rPr dirty="0" err="1"/>
              <a:t>стоимость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,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применяет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. </a:t>
            </a:r>
            <a:r>
              <a:rPr dirty="0" err="1"/>
              <a:t>Перегруппировать</a:t>
            </a:r>
            <a:r>
              <a:rPr dirty="0"/>
              <a:t> </a:t>
            </a:r>
            <a:r>
              <a:rPr dirty="0" err="1"/>
              <a:t>такие</a:t>
            </a:r>
            <a:r>
              <a:rPr dirty="0"/>
              <a:t> </a:t>
            </a:r>
            <a:r>
              <a:rPr dirty="0" err="1"/>
              <a:t>вычисления</a:t>
            </a:r>
            <a:r>
              <a:rPr dirty="0"/>
              <a:t> </a:t>
            </a:r>
            <a:r>
              <a:rPr dirty="0" err="1"/>
              <a:t>проще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ходит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сеть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мутирует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. </a:t>
            </a:r>
            <a:r>
              <a:rPr dirty="0" err="1"/>
              <a:t>Функтор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полезен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источник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закона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слово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усложнения</a:t>
            </a:r>
            <a:r>
              <a:rPr dirty="0"/>
              <a:t> </a:t>
            </a:r>
            <a:r>
              <a:rPr dirty="0" err="1"/>
              <a:t>ревью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JavaScript callback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индекс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массив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побочных</a:t>
            </a:r>
            <a:r>
              <a:rPr dirty="0"/>
              <a:t> </a:t>
            </a:r>
            <a:r>
              <a:rPr dirty="0" err="1"/>
              <a:t>эффектах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аргументов</a:t>
            </a:r>
            <a:r>
              <a:rPr dirty="0"/>
              <a:t> </a:t>
            </a:r>
            <a:r>
              <a:rPr dirty="0" err="1"/>
              <a:t>равенство</a:t>
            </a:r>
            <a:r>
              <a:rPr dirty="0"/>
              <a:t> </a:t>
            </a:r>
            <a:r>
              <a:rPr dirty="0" err="1"/>
              <a:t>нуждается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дополнительных</a:t>
            </a:r>
            <a:r>
              <a:rPr dirty="0"/>
              <a:t> </a:t>
            </a:r>
            <a:r>
              <a:rPr dirty="0" err="1"/>
              <a:t>условиях</a:t>
            </a:r>
            <a:r>
              <a:rPr dirty="0"/>
              <a:t>. </a:t>
            </a:r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 </a:t>
            </a:r>
            <a:r>
              <a:rPr dirty="0" err="1"/>
              <a:t>переживают</a:t>
            </a:r>
            <a:r>
              <a:rPr dirty="0"/>
              <a:t> </a:t>
            </a:r>
            <a:r>
              <a:rPr dirty="0" err="1"/>
              <a:t>смену</a:t>
            </a:r>
            <a:r>
              <a:rPr dirty="0"/>
              <a:t> </a:t>
            </a:r>
            <a:r>
              <a:rPr dirty="0" err="1"/>
              <a:t>инструмента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058»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Обе</a:t>
            </a:r>
            <a:r>
              <a:rPr dirty="0"/>
              <a:t> </a:t>
            </a:r>
            <a:r>
              <a:rPr dirty="0" err="1"/>
              <a:t>строки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дать</a:t>
            </a:r>
            <a:r>
              <a:rPr dirty="0"/>
              <a:t> </a:t>
            </a:r>
            <a:r>
              <a:rPr dirty="0" err="1"/>
              <a:t>одинаковые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f </a:t>
            </a:r>
            <a:r>
              <a:rPr dirty="0" err="1"/>
              <a:t>и</a:t>
            </a:r>
            <a:r>
              <a:rPr dirty="0"/>
              <a:t> g — </a:t>
            </a:r>
            <a:r>
              <a:rPr dirty="0" err="1"/>
              <a:t>чистые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xs</a:t>
            </a:r>
            <a:r>
              <a:rPr dirty="0"/>
              <a:t> —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плотный</a:t>
            </a:r>
            <a:r>
              <a:rPr dirty="0"/>
              <a:t> </a:t>
            </a:r>
            <a:r>
              <a:rPr dirty="0" err="1"/>
              <a:t>массив</a:t>
            </a:r>
            <a:r>
              <a:rPr dirty="0"/>
              <a:t>. Это </a:t>
            </a:r>
            <a:r>
              <a:rPr dirty="0" err="1"/>
              <a:t>закон</a:t>
            </a:r>
            <a:r>
              <a:rPr dirty="0"/>
              <a:t> </a:t>
            </a:r>
            <a:r>
              <a:rPr dirty="0" err="1"/>
              <a:t>сохранения</a:t>
            </a:r>
            <a:r>
              <a:rPr dirty="0"/>
              <a:t> </a:t>
            </a:r>
            <a:r>
              <a:rPr dirty="0" err="1"/>
              <a:t>композиции</a:t>
            </a:r>
            <a:r>
              <a:rPr dirty="0"/>
              <a:t>,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которым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рефакторинг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расчёте</a:t>
            </a:r>
            <a:r>
              <a:rPr dirty="0"/>
              <a:t> </a:t>
            </a:r>
            <a:r>
              <a:rPr dirty="0" err="1"/>
              <a:t>корзины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</a:t>
            </a:r>
            <a:r>
              <a:rPr dirty="0" err="1"/>
              <a:t>берёт</a:t>
            </a:r>
            <a:r>
              <a:rPr dirty="0"/>
              <a:t> </a:t>
            </a:r>
            <a:r>
              <a:rPr dirty="0" err="1"/>
              <a:t>стоимость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,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применяет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. </a:t>
            </a:r>
            <a:r>
              <a:rPr dirty="0" err="1"/>
              <a:t>Перегруппировать</a:t>
            </a:r>
            <a:r>
              <a:rPr dirty="0"/>
              <a:t> </a:t>
            </a:r>
            <a:r>
              <a:rPr dirty="0" err="1"/>
              <a:t>такие</a:t>
            </a:r>
            <a:r>
              <a:rPr dirty="0"/>
              <a:t> </a:t>
            </a:r>
            <a:r>
              <a:rPr dirty="0" err="1"/>
              <a:t>вычисления</a:t>
            </a:r>
            <a:r>
              <a:rPr dirty="0"/>
              <a:t> </a:t>
            </a:r>
            <a:r>
              <a:rPr dirty="0" err="1"/>
              <a:t>проще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ходит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сеть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мутирует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Функтор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полезен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источник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закона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слово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усложнения</a:t>
            </a:r>
            <a:r>
              <a:rPr dirty="0"/>
              <a:t> </a:t>
            </a:r>
            <a:r>
              <a:rPr dirty="0" err="1"/>
              <a:t>ревью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JavaScript callback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индекс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массив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побочных</a:t>
            </a:r>
            <a:r>
              <a:rPr dirty="0"/>
              <a:t> </a:t>
            </a:r>
            <a:r>
              <a:rPr dirty="0" err="1"/>
              <a:t>эффектах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аргументов</a:t>
            </a:r>
            <a:r>
              <a:rPr dirty="0"/>
              <a:t> </a:t>
            </a:r>
            <a:r>
              <a:rPr dirty="0" err="1"/>
              <a:t>равенство</a:t>
            </a:r>
            <a:r>
              <a:rPr dirty="0"/>
              <a:t> </a:t>
            </a:r>
            <a:r>
              <a:rPr dirty="0" err="1"/>
              <a:t>нуждается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дополнительных</a:t>
            </a:r>
            <a:r>
              <a:rPr dirty="0"/>
              <a:t> </a:t>
            </a:r>
            <a:r>
              <a:rPr dirty="0" err="1"/>
              <a:t>условиях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 </a:t>
            </a:r>
            <a:r>
              <a:rPr dirty="0" err="1"/>
              <a:t>переживают</a:t>
            </a:r>
            <a:r>
              <a:rPr dirty="0"/>
              <a:t> </a:t>
            </a:r>
            <a:r>
              <a:rPr dirty="0" err="1"/>
              <a:t>смену</a:t>
            </a:r>
            <a:r>
              <a:rPr dirty="0"/>
              <a:t> </a:t>
            </a:r>
            <a:r>
              <a:rPr dirty="0" err="1"/>
              <a:t>инструмента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courses.digitable.life</a:t>
            </a:r>
            <a:r>
              <a:rPr dirty="0"/>
              <a:t>/post/logic/00-overview/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законы</a:t>
            </a:r>
            <a:r>
              <a:rPr dirty="0"/>
              <a:t> </a:t>
            </a:r>
            <a:r>
              <a:rPr dirty="0" err="1"/>
              <a:t>преобразований</a:t>
            </a:r>
            <a:r>
              <a:rPr dirty="0"/>
              <a:t> </a:t>
            </a:r>
            <a:r>
              <a:rPr dirty="0" err="1"/>
              <a:t>переживают</a:t>
            </a:r>
            <a:r>
              <a:rPr dirty="0"/>
              <a:t> </a:t>
            </a:r>
            <a:r>
              <a:rPr dirty="0" err="1"/>
              <a:t>смену</a:t>
            </a:r>
            <a:r>
              <a:rPr dirty="0"/>
              <a:t> </a:t>
            </a:r>
            <a:r>
              <a:rPr dirty="0" err="1"/>
              <a:t>библиотек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смысле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искал</a:t>
            </a:r>
            <a:r>
              <a:rPr dirty="0"/>
              <a:t> </a:t>
            </a:r>
            <a:r>
              <a:rPr dirty="0" err="1"/>
              <a:t>стабильность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математике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полезен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произнесли</a:t>
            </a:r>
            <a:r>
              <a:rPr dirty="0"/>
              <a:t> «</a:t>
            </a:r>
            <a:r>
              <a:rPr dirty="0" err="1"/>
              <a:t>функтор</a:t>
            </a:r>
            <a:r>
              <a:rPr dirty="0"/>
              <a:t>»,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закон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,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которых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применять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умеем</a:t>
            </a:r>
            <a:r>
              <a:rPr dirty="0"/>
              <a:t> </a:t>
            </a:r>
            <a:r>
              <a:rPr dirty="0" err="1"/>
              <a:t>записать</a:t>
            </a:r>
            <a:r>
              <a:rPr dirty="0"/>
              <a:t> </a:t>
            </a:r>
            <a:r>
              <a:rPr dirty="0" err="1"/>
              <a:t>свойство</a:t>
            </a:r>
            <a:r>
              <a:rPr dirty="0"/>
              <a:t>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: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ли</a:t>
            </a:r>
            <a:r>
              <a:rPr dirty="0"/>
              <a:t> </a:t>
            </a:r>
            <a:r>
              <a:rPr dirty="0" err="1"/>
              <a:t>поручить</a:t>
            </a:r>
            <a:r>
              <a:rPr dirty="0"/>
              <a:t> </a:t>
            </a:r>
            <a:r>
              <a:rPr dirty="0" err="1"/>
              <a:t>машине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этим</a:t>
            </a:r>
            <a:r>
              <a:rPr dirty="0"/>
              <a:t> </a:t>
            </a:r>
            <a:r>
              <a:rPr dirty="0" err="1"/>
              <a:t>свойством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программой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входах</a:t>
            </a:r>
            <a:r>
              <a:rPr dirty="0"/>
              <a:t> </a:t>
            </a:r>
            <a:r>
              <a:rPr dirty="0" err="1"/>
              <a:t>выбранной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?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— </a:t>
            </a:r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обязательством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проверяющего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059»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законы</a:t>
            </a:r>
            <a:r>
              <a:rPr dirty="0"/>
              <a:t> </a:t>
            </a:r>
            <a:r>
              <a:rPr dirty="0" err="1"/>
              <a:t>преобразований</a:t>
            </a:r>
            <a:r>
              <a:rPr dirty="0"/>
              <a:t> </a:t>
            </a:r>
            <a:r>
              <a:rPr dirty="0" err="1"/>
              <a:t>переживают</a:t>
            </a:r>
            <a:r>
              <a:rPr dirty="0"/>
              <a:t> </a:t>
            </a:r>
            <a:r>
              <a:rPr dirty="0" err="1"/>
              <a:t>смену</a:t>
            </a:r>
            <a:r>
              <a:rPr dirty="0"/>
              <a:t> </a:t>
            </a:r>
            <a:r>
              <a:rPr dirty="0" err="1"/>
              <a:t>библиотек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смысле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искал</a:t>
            </a:r>
            <a:r>
              <a:rPr dirty="0"/>
              <a:t> </a:t>
            </a:r>
            <a:r>
              <a:rPr dirty="0" err="1"/>
              <a:t>стабильность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математике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полезен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произнесли</a:t>
            </a:r>
            <a:r>
              <a:rPr dirty="0"/>
              <a:t> «</a:t>
            </a:r>
            <a:r>
              <a:rPr dirty="0" err="1"/>
              <a:t>функтор</a:t>
            </a:r>
            <a:r>
              <a:rPr dirty="0"/>
              <a:t>»,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закон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,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которых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применять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умеем</a:t>
            </a:r>
            <a:r>
              <a:rPr dirty="0"/>
              <a:t> </a:t>
            </a:r>
            <a:r>
              <a:rPr dirty="0" err="1"/>
              <a:t>записать</a:t>
            </a:r>
            <a:r>
              <a:rPr dirty="0"/>
              <a:t> </a:t>
            </a:r>
            <a:r>
              <a:rPr dirty="0" err="1"/>
              <a:t>свойство</a:t>
            </a:r>
            <a:r>
              <a:rPr dirty="0"/>
              <a:t>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: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ли</a:t>
            </a:r>
            <a:r>
              <a:rPr dirty="0"/>
              <a:t> </a:t>
            </a:r>
            <a:r>
              <a:rPr dirty="0" err="1"/>
              <a:t>поручить</a:t>
            </a:r>
            <a:r>
              <a:rPr dirty="0"/>
              <a:t> </a:t>
            </a:r>
            <a:r>
              <a:rPr dirty="0" err="1"/>
              <a:t>машине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этим</a:t>
            </a:r>
            <a:r>
              <a:rPr dirty="0"/>
              <a:t> </a:t>
            </a:r>
            <a:r>
              <a:rPr dirty="0" err="1"/>
              <a:t>свойством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программой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входах</a:t>
            </a:r>
            <a:r>
              <a:rPr dirty="0"/>
              <a:t> </a:t>
            </a:r>
            <a:r>
              <a:rPr dirty="0" err="1"/>
              <a:t>выбранной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?"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Следующий</a:t>
            </a:r>
            <a:r>
              <a:rPr dirty="0"/>
              <a:t> </a:t>
            </a:r>
            <a:r>
              <a:rPr dirty="0" err="1"/>
              <a:t>шаг</a:t>
            </a:r>
            <a:r>
              <a:rPr dirty="0"/>
              <a:t> — </a:t>
            </a:r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обязательством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проверяющего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courses.digitable.life</a:t>
            </a:r>
            <a:r>
              <a:rPr dirty="0"/>
              <a:t>/post/logic/00-overview/</a:t>
            </a:r>
          </a:p>
          <a:p>
            <a:r>
              <a:rPr dirty="0" err="1"/>
              <a:t>holyjs.excalidraw</a:t>
            </a:r>
            <a:r>
              <a:rPr dirty="0"/>
              <a:t> — </a:t>
            </a:r>
            <a:r>
              <a:rPr dirty="0" err="1"/>
              <a:t>авторская</a:t>
            </a:r>
            <a:r>
              <a:rPr dirty="0"/>
              <a:t> </a:t>
            </a:r>
            <a:r>
              <a:rPr dirty="0" err="1"/>
              <a:t>последовательность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Тройка Хоара </a:t>
            </a:r>
            <a:r>
              <a:rPr dirty="0" err="1"/>
              <a:t>записывает</a:t>
            </a:r>
            <a:r>
              <a:rPr dirty="0"/>
              <a:t> </a:t>
            </a:r>
            <a:r>
              <a:rPr dirty="0" err="1"/>
              <a:t>предусловие</a:t>
            </a:r>
            <a:r>
              <a:rPr dirty="0"/>
              <a:t>, </a:t>
            </a:r>
            <a:r>
              <a:rPr dirty="0" err="1"/>
              <a:t>программу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постусловие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разрешаем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булевы</a:t>
            </a:r>
            <a:r>
              <a:rPr dirty="0"/>
              <a:t> </a:t>
            </a:r>
            <a:r>
              <a:rPr dirty="0" err="1"/>
              <a:t>входы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требуем</a:t>
            </a:r>
            <a:r>
              <a:rPr dirty="0"/>
              <a:t> </a:t>
            </a:r>
            <a:r>
              <a:rPr dirty="0" err="1"/>
              <a:t>точного</a:t>
            </a:r>
            <a:r>
              <a:rPr dirty="0"/>
              <a:t> </a:t>
            </a:r>
            <a:r>
              <a:rPr dirty="0" err="1"/>
              <a:t>совпадения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правилом</a:t>
            </a:r>
            <a:r>
              <a:rPr dirty="0"/>
              <a:t>. Это </a:t>
            </a:r>
            <a:r>
              <a:rPr dirty="0" err="1"/>
              <a:t>сильнее</a:t>
            </a:r>
            <a:r>
              <a:rPr dirty="0"/>
              <a:t>, </a:t>
            </a:r>
            <a:r>
              <a:rPr dirty="0" err="1"/>
              <a:t>чем</a:t>
            </a:r>
            <a:r>
              <a:rPr dirty="0"/>
              <a:t> </a:t>
            </a:r>
            <a:r>
              <a:rPr dirty="0" err="1"/>
              <a:t>обещать</a:t>
            </a:r>
            <a:r>
              <a:rPr dirty="0"/>
              <a:t> true </a:t>
            </a:r>
            <a:r>
              <a:rPr dirty="0" err="1"/>
              <a:t>лишь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хорошего</a:t>
            </a:r>
            <a:r>
              <a:rPr dirty="0"/>
              <a:t> </a:t>
            </a:r>
            <a:r>
              <a:rPr dirty="0" err="1"/>
              <a:t>владельца</a:t>
            </a:r>
            <a:r>
              <a:rPr dirty="0"/>
              <a:t>: </a:t>
            </a:r>
            <a:r>
              <a:rPr dirty="0" err="1"/>
              <a:t>запрет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остальных</a:t>
            </a:r>
            <a:r>
              <a:rPr dirty="0"/>
              <a:t> </a:t>
            </a:r>
            <a:r>
              <a:rPr dirty="0" err="1"/>
              <a:t>случаях</a:t>
            </a:r>
            <a:r>
              <a:rPr dirty="0"/>
              <a:t> </a:t>
            </a:r>
            <a:r>
              <a:rPr dirty="0" err="1"/>
              <a:t>тоже</a:t>
            </a:r>
            <a:r>
              <a:rPr dirty="0"/>
              <a:t> </a:t>
            </a:r>
            <a:r>
              <a:rPr dirty="0" err="1"/>
              <a:t>входит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контракт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теста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исчерпывают</a:t>
            </a:r>
            <a:r>
              <a:rPr dirty="0"/>
              <a:t> </a:t>
            </a:r>
            <a:r>
              <a:rPr dirty="0" err="1"/>
              <a:t>домен</a:t>
            </a:r>
            <a:r>
              <a:rPr dirty="0"/>
              <a:t>. Формальный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понять</a:t>
            </a:r>
            <a:r>
              <a:rPr dirty="0"/>
              <a:t> </a:t>
            </a:r>
            <a:r>
              <a:rPr dirty="0" err="1"/>
              <a:t>механизм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применять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большим</a:t>
            </a:r>
            <a:r>
              <a:rPr dirty="0"/>
              <a:t> </a:t>
            </a:r>
            <a:r>
              <a:rPr dirty="0" err="1"/>
              <a:t>состояниям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структурам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Dafny </a:t>
            </a:r>
            <a:r>
              <a:rPr dirty="0" err="1"/>
              <a:t>такое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записать</a:t>
            </a:r>
            <a:r>
              <a:rPr dirty="0"/>
              <a:t> </a:t>
            </a:r>
            <a:r>
              <a:rPr dirty="0" err="1"/>
              <a:t>прямо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телом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Dafny </a:t>
            </a:r>
            <a:r>
              <a:rPr dirty="0" err="1"/>
              <a:t>постусловие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частью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. </a:t>
            </a:r>
            <a:r>
              <a:rPr dirty="0" err="1"/>
              <a:t>Проверяющий</a:t>
            </a:r>
            <a:r>
              <a:rPr dirty="0"/>
              <a:t> </a:t>
            </a:r>
            <a:r>
              <a:rPr dirty="0" err="1"/>
              <a:t>строит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верификации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передаёт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решателю</a:t>
            </a:r>
            <a:r>
              <a:rPr dirty="0"/>
              <a:t>. Тело </a:t>
            </a:r>
            <a:r>
              <a:rPr dirty="0" err="1"/>
              <a:t>с</a:t>
            </a:r>
            <a:r>
              <a:rPr dirty="0"/>
              <a:t> AND </a:t>
            </a:r>
            <a:r>
              <a:rPr dirty="0" err="1"/>
              <a:t>соответствует</a:t>
            </a:r>
            <a:r>
              <a:rPr dirty="0"/>
              <a:t> </a:t>
            </a:r>
            <a:r>
              <a:rPr dirty="0" err="1"/>
              <a:t>этому</a:t>
            </a:r>
            <a:r>
              <a:rPr dirty="0"/>
              <a:t> </a:t>
            </a:r>
            <a:r>
              <a:rPr dirty="0" err="1"/>
              <a:t>контракту</a:t>
            </a:r>
            <a:r>
              <a:rPr dirty="0"/>
              <a:t>. Если </a:t>
            </a:r>
            <a:r>
              <a:rPr dirty="0" err="1"/>
              <a:t>заменить</a:t>
            </a:r>
            <a:r>
              <a:rPr dirty="0"/>
              <a:t> AND </a:t>
            </a:r>
            <a:r>
              <a:rPr dirty="0" err="1"/>
              <a:t>на</a:t>
            </a:r>
            <a:r>
              <a:rPr dirty="0"/>
              <a:t> OR, </a:t>
            </a:r>
            <a:r>
              <a:rPr dirty="0" err="1"/>
              <a:t>состояние</a:t>
            </a:r>
            <a:r>
              <a:rPr dirty="0"/>
              <a:t> false, false </a:t>
            </a:r>
            <a:r>
              <a:rPr dirty="0" err="1"/>
              <a:t>станет</a:t>
            </a:r>
            <a:r>
              <a:rPr dirty="0"/>
              <a:t> </a:t>
            </a:r>
            <a:r>
              <a:rPr dirty="0" err="1"/>
              <a:t>контрпримером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постусловию</a:t>
            </a:r>
            <a:r>
              <a:rPr dirty="0"/>
              <a:t>. Это </a:t>
            </a:r>
            <a:r>
              <a:rPr dirty="0" err="1"/>
              <a:t>краткий</a:t>
            </a:r>
            <a:r>
              <a:rPr dirty="0"/>
              <a:t> </a:t>
            </a:r>
            <a:r>
              <a:rPr dirty="0" err="1"/>
              <a:t>учебный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синтаксиса</a:t>
            </a:r>
            <a:r>
              <a:rPr dirty="0"/>
              <a:t> Dafny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официальной</a:t>
            </a:r>
            <a:r>
              <a:rPr dirty="0"/>
              <a:t> </a:t>
            </a:r>
            <a:r>
              <a:rPr dirty="0" err="1"/>
              <a:t>документации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реальном</a:t>
            </a:r>
            <a:r>
              <a:rPr dirty="0"/>
              <a:t> </a:t>
            </a:r>
            <a:r>
              <a:rPr dirty="0" err="1"/>
              <a:t>проекте</a:t>
            </a:r>
            <a:r>
              <a:rPr dirty="0"/>
              <a:t> </a:t>
            </a:r>
            <a:r>
              <a:rPr dirty="0" err="1"/>
              <a:t>придётся</a:t>
            </a:r>
            <a:r>
              <a:rPr dirty="0"/>
              <a:t> </a:t>
            </a:r>
            <a:r>
              <a:rPr dirty="0" err="1"/>
              <a:t>поддерживать</a:t>
            </a:r>
            <a:r>
              <a:rPr dirty="0"/>
              <a:t> </a:t>
            </a:r>
            <a:r>
              <a:rPr dirty="0" err="1"/>
              <a:t>контракты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,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более</a:t>
            </a:r>
            <a:r>
              <a:rPr dirty="0"/>
              <a:t> </a:t>
            </a:r>
            <a:r>
              <a:rPr dirty="0" err="1"/>
              <a:t>сложного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, </a:t>
            </a:r>
            <a:r>
              <a:rPr dirty="0" err="1"/>
              <a:t>помогать</a:t>
            </a:r>
            <a:r>
              <a:rPr dirty="0"/>
              <a:t> </a:t>
            </a:r>
            <a:r>
              <a:rPr dirty="0" err="1"/>
              <a:t>проверяющему</a:t>
            </a:r>
            <a:r>
              <a:rPr dirty="0"/>
              <a:t> </a:t>
            </a:r>
            <a:r>
              <a:rPr dirty="0" err="1"/>
              <a:t>инвариантами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леммами</a:t>
            </a:r>
            <a:r>
              <a:rPr dirty="0"/>
              <a:t>. Lean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отдельным</a:t>
            </a:r>
            <a:r>
              <a:rPr dirty="0"/>
              <a:t> </a:t>
            </a:r>
            <a:r>
              <a:rPr dirty="0" err="1"/>
              <a:t>видимым</a:t>
            </a:r>
            <a:r>
              <a:rPr dirty="0"/>
              <a:t> </a:t>
            </a:r>
            <a:r>
              <a:rPr dirty="0" err="1"/>
              <a:t>объектом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Lean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видим</a:t>
            </a:r>
            <a:r>
              <a:rPr dirty="0"/>
              <a:t> </a:t>
            </a:r>
            <a:r>
              <a:rPr dirty="0" err="1"/>
              <a:t>функцию</a:t>
            </a:r>
            <a:r>
              <a:rPr dirty="0"/>
              <a:t>, </a:t>
            </a:r>
            <a:r>
              <a:rPr dirty="0" err="1"/>
              <a:t>утверждение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утверждение</a:t>
            </a:r>
            <a:r>
              <a:rPr dirty="0"/>
              <a:t> </a:t>
            </a:r>
            <a:r>
              <a:rPr dirty="0" err="1"/>
              <a:t>узкое</a:t>
            </a:r>
            <a:r>
              <a:rPr dirty="0"/>
              <a:t>: </a:t>
            </a:r>
            <a:r>
              <a:rPr dirty="0" err="1"/>
              <a:t>любой</a:t>
            </a:r>
            <a:r>
              <a:rPr dirty="0"/>
              <a:t> </a:t>
            </a:r>
            <a:r>
              <a:rPr dirty="0" err="1"/>
              <a:t>заблокированный</a:t>
            </a:r>
            <a:r>
              <a:rPr dirty="0"/>
              <a:t> </a:t>
            </a:r>
            <a:r>
              <a:rPr dirty="0" err="1"/>
              <a:t>пользователь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false. Разбираем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 owner,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</a:t>
            </a:r>
            <a:r>
              <a:rPr dirty="0"/>
              <a:t> </a:t>
            </a:r>
            <a:r>
              <a:rPr dirty="0" err="1"/>
              <a:t>ветки</a:t>
            </a:r>
            <a:r>
              <a:rPr dirty="0"/>
              <a:t> </a:t>
            </a:r>
            <a:r>
              <a:rPr dirty="0" err="1"/>
              <a:t>сводятся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равенству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определению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возможных</a:t>
            </a:r>
            <a:r>
              <a:rPr dirty="0"/>
              <a:t> </a:t>
            </a:r>
            <a:r>
              <a:rPr dirty="0" err="1"/>
              <a:t>требований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сервису</a:t>
            </a:r>
            <a:r>
              <a:rPr dirty="0"/>
              <a:t>. Даже </a:t>
            </a:r>
            <a:r>
              <a:rPr dirty="0" err="1"/>
              <a:t>идеально</a:t>
            </a:r>
            <a:r>
              <a:rPr dirty="0"/>
              <a:t> </a:t>
            </a:r>
            <a:r>
              <a:rPr dirty="0" err="1"/>
              <a:t>проверенное</a:t>
            </a:r>
            <a:r>
              <a:rPr dirty="0"/>
              <a:t> </a:t>
            </a:r>
            <a:r>
              <a:rPr dirty="0" err="1"/>
              <a:t>утверждение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оказаться</a:t>
            </a:r>
            <a:r>
              <a:rPr dirty="0"/>
              <a:t> </a:t>
            </a:r>
            <a:r>
              <a:rPr dirty="0" err="1"/>
              <a:t>слишком</a:t>
            </a:r>
            <a:r>
              <a:rPr dirty="0"/>
              <a:t> </a:t>
            </a:r>
            <a:r>
              <a:rPr dirty="0" err="1"/>
              <a:t>слабым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задачи</a:t>
            </a:r>
            <a:r>
              <a:rPr dirty="0"/>
              <a:t>. Разработчику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понимать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формулировку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, </a:t>
            </a:r>
            <a:r>
              <a:rPr dirty="0" err="1"/>
              <a:t>какое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 </a:t>
            </a:r>
            <a:r>
              <a:rPr dirty="0" err="1"/>
              <a:t>закрыло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. Теперь </a:t>
            </a:r>
            <a:r>
              <a:rPr dirty="0" err="1"/>
              <a:t>вернёмся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рабочему</a:t>
            </a:r>
            <a:r>
              <a:rPr dirty="0"/>
              <a:t> </a:t>
            </a:r>
            <a:r>
              <a:rPr dirty="0" err="1"/>
              <a:t>фронтенду</a:t>
            </a:r>
            <a:r>
              <a:rPr dirty="0"/>
              <a:t>: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подключить</a:t>
            </a:r>
            <a:r>
              <a:rPr dirty="0"/>
              <a:t> </a:t>
            </a:r>
            <a:r>
              <a:rPr dirty="0" err="1"/>
              <a:t>такое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У</a:t>
            </a:r>
            <a:r>
              <a:rPr dirty="0"/>
              <a:t> Dafny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JavaScript,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обязательно</a:t>
            </a:r>
            <a:r>
              <a:rPr dirty="0"/>
              <a:t> </a:t>
            </a:r>
            <a:r>
              <a:rPr dirty="0" err="1"/>
              <a:t>писать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языке</a:t>
            </a:r>
            <a:r>
              <a:rPr dirty="0"/>
              <a:t> </a:t>
            </a:r>
            <a:r>
              <a:rPr dirty="0" err="1"/>
              <a:t>доказательств</a:t>
            </a:r>
            <a:r>
              <a:rPr dirty="0"/>
              <a:t>.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вынести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проверяемое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, </a:t>
            </a:r>
            <a:r>
              <a:rPr dirty="0" err="1"/>
              <a:t>скомпилировать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вызвать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привычной</a:t>
            </a:r>
            <a:r>
              <a:rPr dirty="0"/>
              <a:t> </a:t>
            </a:r>
            <a:r>
              <a:rPr dirty="0" err="1"/>
              <a:t>оболочки</a:t>
            </a:r>
            <a:r>
              <a:rPr dirty="0"/>
              <a:t>. </a:t>
            </a:r>
            <a:r>
              <a:rPr dirty="0" err="1"/>
              <a:t>Адаптер</a:t>
            </a:r>
            <a:r>
              <a:rPr dirty="0"/>
              <a:t> </a:t>
            </a:r>
            <a:r>
              <a:rPr dirty="0" err="1"/>
              <a:t>согласует</a:t>
            </a:r>
            <a:r>
              <a:rPr dirty="0"/>
              <a:t> </a:t>
            </a:r>
            <a:r>
              <a:rPr dirty="0" err="1"/>
              <a:t>представление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вызова</a:t>
            </a:r>
            <a:r>
              <a:rPr dirty="0"/>
              <a:t>.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распространяется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React, HTTP, </a:t>
            </a:r>
            <a:r>
              <a:rPr dirty="0" err="1"/>
              <a:t>хранение</a:t>
            </a:r>
            <a:r>
              <a:rPr dirty="0"/>
              <a:t> </a:t>
            </a:r>
            <a:r>
              <a:rPr dirty="0" err="1"/>
              <a:t>сессии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авторизацию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сервере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Lean </a:t>
            </a:r>
            <a:r>
              <a:rPr dirty="0" err="1"/>
              <a:t>такая</a:t>
            </a:r>
            <a:r>
              <a:rPr dirty="0"/>
              <a:t> </a:t>
            </a:r>
            <a:r>
              <a:rPr dirty="0" err="1"/>
              <a:t>интеграция</a:t>
            </a:r>
            <a:r>
              <a:rPr dirty="0"/>
              <a:t> </a:t>
            </a:r>
            <a:r>
              <a:rPr dirty="0" err="1"/>
              <a:t>потребует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выбранного</a:t>
            </a:r>
            <a:r>
              <a:rPr dirty="0"/>
              <a:t> </a:t>
            </a:r>
            <a:r>
              <a:rPr dirty="0" err="1"/>
              <a:t>способа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приложением</a:t>
            </a:r>
            <a:r>
              <a:rPr dirty="0"/>
              <a:t>.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вполне</a:t>
            </a:r>
            <a:r>
              <a:rPr dirty="0"/>
              <a:t> </a:t>
            </a:r>
            <a:r>
              <a:rPr dirty="0" err="1"/>
              <a:t>узнаваемым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063»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У</a:t>
            </a:r>
            <a:r>
              <a:rPr dirty="0"/>
              <a:t> Dafny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цель</a:t>
            </a:r>
            <a:r>
              <a:rPr dirty="0"/>
              <a:t> JavaScript,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обязательно</a:t>
            </a:r>
            <a:r>
              <a:rPr dirty="0"/>
              <a:t> </a:t>
            </a:r>
            <a:r>
              <a:rPr dirty="0" err="1"/>
              <a:t>писать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языке</a:t>
            </a:r>
            <a:r>
              <a:rPr dirty="0"/>
              <a:t> </a:t>
            </a:r>
            <a:r>
              <a:rPr dirty="0" err="1"/>
              <a:t>доказательств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вынести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проверяемое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, </a:t>
            </a:r>
            <a:r>
              <a:rPr dirty="0" err="1"/>
              <a:t>скомпилировать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вызвать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привычной</a:t>
            </a:r>
            <a:r>
              <a:rPr dirty="0"/>
              <a:t> </a:t>
            </a:r>
            <a:r>
              <a:rPr dirty="0" err="1"/>
              <a:t>оболочки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Адаптер</a:t>
            </a:r>
            <a:r>
              <a:rPr dirty="0"/>
              <a:t> </a:t>
            </a:r>
            <a:r>
              <a:rPr dirty="0" err="1"/>
              <a:t>согласует</a:t>
            </a:r>
            <a:r>
              <a:rPr dirty="0"/>
              <a:t> </a:t>
            </a:r>
            <a:r>
              <a:rPr dirty="0" err="1"/>
              <a:t>представление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вызова</a:t>
            </a:r>
            <a:r>
              <a:rPr dirty="0"/>
              <a:t>.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распространяется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React, HTTP, </a:t>
            </a:r>
            <a:r>
              <a:rPr dirty="0" err="1"/>
              <a:t>хранение</a:t>
            </a:r>
            <a:r>
              <a:rPr dirty="0"/>
              <a:t> </a:t>
            </a:r>
            <a:r>
              <a:rPr dirty="0" err="1"/>
              <a:t>сессии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авторизацию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сервере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Lean </a:t>
            </a:r>
            <a:r>
              <a:rPr dirty="0" err="1"/>
              <a:t>такая</a:t>
            </a:r>
            <a:r>
              <a:rPr dirty="0"/>
              <a:t> </a:t>
            </a:r>
            <a:r>
              <a:rPr dirty="0" err="1"/>
              <a:t>интеграция</a:t>
            </a:r>
            <a:r>
              <a:rPr dirty="0"/>
              <a:t> </a:t>
            </a:r>
            <a:r>
              <a:rPr dirty="0" err="1"/>
              <a:t>потребует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выбранного</a:t>
            </a:r>
            <a:r>
              <a:rPr dirty="0"/>
              <a:t> </a:t>
            </a:r>
            <a:r>
              <a:rPr dirty="0" err="1"/>
              <a:t>способа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приложением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остаётся</a:t>
            </a:r>
            <a:r>
              <a:rPr dirty="0"/>
              <a:t> </a:t>
            </a:r>
            <a:r>
              <a:rPr dirty="0" err="1"/>
              <a:t>вполне</a:t>
            </a:r>
            <a:r>
              <a:rPr dirty="0"/>
              <a:t> </a:t>
            </a:r>
            <a:r>
              <a:rPr dirty="0" err="1"/>
              <a:t>узнаваемым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dafny.org</a:t>
            </a:r>
            <a:r>
              <a:rPr dirty="0"/>
              <a:t>/latest/</a:t>
            </a:r>
            <a:r>
              <a:rPr dirty="0" err="1"/>
              <a:t>DafnyRef</a:t>
            </a:r>
            <a:r>
              <a:rPr dirty="0"/>
              <a:t>/</a:t>
            </a:r>
            <a:r>
              <a:rPr dirty="0" err="1"/>
              <a:t>DafnyRef#sec-compilation-javascript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Это </a:t>
            </a:r>
            <a:r>
              <a:rPr dirty="0" err="1"/>
              <a:t>эскиз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 </a:t>
            </a:r>
            <a:r>
              <a:rPr dirty="0" err="1"/>
              <a:t>адаптера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обещание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имени</a:t>
            </a:r>
            <a:r>
              <a:rPr dirty="0"/>
              <a:t> </a:t>
            </a:r>
            <a:r>
              <a:rPr dirty="0" err="1"/>
              <a:t>экспорта</a:t>
            </a:r>
            <a:r>
              <a:rPr dirty="0"/>
              <a:t> Dafny. React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чистой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отображает</a:t>
            </a:r>
            <a:r>
              <a:rPr dirty="0"/>
              <a:t> </a:t>
            </a:r>
            <a:r>
              <a:rPr dirty="0" err="1"/>
              <a:t>кнопку</a:t>
            </a:r>
            <a:r>
              <a:rPr dirty="0"/>
              <a:t>. </a:t>
            </a: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вызовом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проверены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сессии</a:t>
            </a:r>
            <a:r>
              <a:rPr dirty="0"/>
              <a:t>. </a:t>
            </a:r>
            <a:r>
              <a:rPr dirty="0" err="1"/>
              <a:t>Скрытая</a:t>
            </a:r>
            <a:r>
              <a:rPr dirty="0"/>
              <a:t> </a:t>
            </a:r>
            <a:r>
              <a:rPr dirty="0" err="1"/>
              <a:t>кнопка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защищает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: </a:t>
            </a:r>
            <a:r>
              <a:rPr dirty="0" err="1"/>
              <a:t>сервер</a:t>
            </a:r>
            <a:r>
              <a:rPr dirty="0"/>
              <a:t> </a:t>
            </a:r>
            <a:r>
              <a:rPr dirty="0" err="1"/>
              <a:t>обязан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авторизацию</a:t>
            </a:r>
            <a:r>
              <a:rPr dirty="0"/>
              <a:t>.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пришлось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писать</a:t>
            </a:r>
            <a:r>
              <a:rPr dirty="0"/>
              <a:t> </a:t>
            </a:r>
            <a:r>
              <a:rPr dirty="0" err="1"/>
              <a:t>фронтенд-разработчику</a:t>
            </a:r>
            <a:r>
              <a:rPr dirty="0"/>
              <a:t>: </a:t>
            </a:r>
            <a:r>
              <a:rPr dirty="0" err="1"/>
              <a:t>привычный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плюс</a:t>
            </a:r>
            <a:r>
              <a:rPr dirty="0"/>
              <a:t> </a:t>
            </a:r>
            <a:r>
              <a:rPr dirty="0" err="1"/>
              <a:t>границу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проверяемым</a:t>
            </a:r>
            <a:r>
              <a:rPr dirty="0"/>
              <a:t> </a:t>
            </a:r>
            <a:r>
              <a:rPr dirty="0" err="1"/>
              <a:t>ядром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тесты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стыка</a:t>
            </a:r>
            <a:r>
              <a:rPr dirty="0"/>
              <a:t>. </a:t>
            </a:r>
            <a:r>
              <a:rPr dirty="0" err="1"/>
              <a:t>Посчитаем</a:t>
            </a:r>
            <a:r>
              <a:rPr dirty="0"/>
              <a:t>, </a:t>
            </a:r>
            <a:r>
              <a:rPr dirty="0" err="1"/>
              <a:t>какую</a:t>
            </a:r>
            <a:r>
              <a:rPr dirty="0"/>
              <a:t> </a:t>
            </a:r>
            <a:r>
              <a:rPr dirty="0" err="1"/>
              <a:t>дополнительную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требует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стык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064»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"Это </a:t>
            </a:r>
            <a:r>
              <a:rPr dirty="0" err="1"/>
              <a:t>эскиз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 </a:t>
            </a:r>
            <a:r>
              <a:rPr dirty="0" err="1"/>
              <a:t>адаптера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обещание</a:t>
            </a:r>
            <a:r>
              <a:rPr dirty="0"/>
              <a:t> </a:t>
            </a:r>
            <a:r>
              <a:rPr dirty="0" err="1"/>
              <a:t>конкретного</a:t>
            </a:r>
            <a:r>
              <a:rPr dirty="0"/>
              <a:t> </a:t>
            </a:r>
            <a:r>
              <a:rPr dirty="0" err="1"/>
              <a:t>имени</a:t>
            </a:r>
            <a:r>
              <a:rPr dirty="0"/>
              <a:t> </a:t>
            </a:r>
            <a:r>
              <a:rPr dirty="0" err="1"/>
              <a:t>экспорта</a:t>
            </a:r>
            <a:r>
              <a:rPr dirty="0"/>
              <a:t> Dafny."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"React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 </a:t>
            </a:r>
            <a:r>
              <a:rPr dirty="0" err="1"/>
              <a:t>чистой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отображает</a:t>
            </a:r>
            <a:r>
              <a:rPr dirty="0"/>
              <a:t> </a:t>
            </a:r>
            <a:r>
              <a:rPr dirty="0" err="1"/>
              <a:t>кнопку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вызовом</a:t>
            </a:r>
            <a:r>
              <a:rPr dirty="0"/>
              <a:t> </a:t>
            </a:r>
            <a:r>
              <a:rPr dirty="0" err="1"/>
              <a:t>должны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проверены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сессии</a:t>
            </a:r>
            <a:r>
              <a:rPr dirty="0"/>
              <a:t>. </a:t>
            </a:r>
            <a:r>
              <a:rPr dirty="0" err="1"/>
              <a:t>Скрытая</a:t>
            </a:r>
            <a:r>
              <a:rPr dirty="0"/>
              <a:t> </a:t>
            </a:r>
            <a:r>
              <a:rPr dirty="0" err="1"/>
              <a:t>кнопка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защищает</a:t>
            </a:r>
            <a:r>
              <a:rPr dirty="0"/>
              <a:t> </a:t>
            </a:r>
            <a:r>
              <a:rPr dirty="0" err="1"/>
              <a:t>отчёт</a:t>
            </a:r>
            <a:r>
              <a:rPr dirty="0"/>
              <a:t>: </a:t>
            </a:r>
            <a:r>
              <a:rPr dirty="0" err="1"/>
              <a:t>сервер</a:t>
            </a:r>
            <a:r>
              <a:rPr dirty="0"/>
              <a:t> </a:t>
            </a:r>
            <a:r>
              <a:rPr dirty="0" err="1"/>
              <a:t>обязан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выполнить</a:t>
            </a:r>
            <a:r>
              <a:rPr dirty="0"/>
              <a:t> </a:t>
            </a:r>
            <a:r>
              <a:rPr dirty="0" err="1"/>
              <a:t>авторизацию</a:t>
            </a:r>
            <a:r>
              <a:rPr dirty="0"/>
              <a:t>.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пришлось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писать</a:t>
            </a:r>
            <a:r>
              <a:rPr dirty="0"/>
              <a:t> </a:t>
            </a:r>
            <a:r>
              <a:rPr dirty="0" err="1"/>
              <a:t>фронтенд-разработчику</a:t>
            </a:r>
            <a:r>
              <a:rPr dirty="0"/>
              <a:t>: </a:t>
            </a:r>
            <a:r>
              <a:rPr dirty="0" err="1"/>
              <a:t>привычный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плюс</a:t>
            </a:r>
            <a:r>
              <a:rPr dirty="0"/>
              <a:t> </a:t>
            </a:r>
            <a:r>
              <a:rPr dirty="0" err="1"/>
              <a:t>границу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проверяемым</a:t>
            </a:r>
            <a:r>
              <a:rPr dirty="0"/>
              <a:t> </a:t>
            </a:r>
            <a:r>
              <a:rPr dirty="0" err="1"/>
              <a:t>ядром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тесты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стыка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Посчитаем</a:t>
            </a:r>
            <a:r>
              <a:rPr dirty="0"/>
              <a:t>, </a:t>
            </a:r>
            <a:r>
              <a:rPr dirty="0" err="1"/>
              <a:t>какую</a:t>
            </a:r>
            <a:r>
              <a:rPr dirty="0"/>
              <a:t> </a:t>
            </a:r>
            <a:r>
              <a:rPr dirty="0" err="1"/>
              <a:t>дополнительную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требует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стык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dafny.org</a:t>
            </a:r>
            <a:r>
              <a:rPr dirty="0"/>
              <a:t>/latest/</a:t>
            </a:r>
            <a:r>
              <a:rPr dirty="0" err="1"/>
              <a:t>DafnyRef</a:t>
            </a:r>
            <a:r>
              <a:rPr dirty="0"/>
              <a:t>/</a:t>
            </a:r>
            <a:r>
              <a:rPr dirty="0" err="1"/>
              <a:t>DafnyRef#sec-compilation-javascript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формальных</a:t>
            </a:r>
            <a:r>
              <a:rPr dirty="0"/>
              <a:t> </a:t>
            </a:r>
            <a:r>
              <a:rPr dirty="0" err="1"/>
              <a:t>языков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стоимость</a:t>
            </a:r>
            <a:r>
              <a:rPr dirty="0"/>
              <a:t> </a:t>
            </a:r>
            <a:r>
              <a:rPr dirty="0" err="1"/>
              <a:t>применения</a:t>
            </a:r>
            <a:r>
              <a:rPr dirty="0"/>
              <a:t>.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научиться</a:t>
            </a:r>
            <a:r>
              <a:rPr dirty="0"/>
              <a:t> </a:t>
            </a:r>
            <a:r>
              <a:rPr dirty="0" err="1"/>
              <a:t>выражать</a:t>
            </a:r>
            <a:r>
              <a:rPr dirty="0"/>
              <a:t> </a:t>
            </a:r>
            <a:r>
              <a:rPr dirty="0" err="1"/>
              <a:t>нужные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, </a:t>
            </a:r>
            <a:r>
              <a:rPr dirty="0" err="1"/>
              <a:t>поддерживать</a:t>
            </a:r>
            <a:r>
              <a:rPr dirty="0"/>
              <a:t> </a:t>
            </a:r>
            <a:r>
              <a:rPr dirty="0" err="1"/>
              <a:t>доказательства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изменении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учитывать</a:t>
            </a:r>
            <a:r>
              <a:rPr dirty="0"/>
              <a:t> </a:t>
            </a:r>
            <a:r>
              <a:rPr dirty="0" err="1"/>
              <a:t>библиотеки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внешний</a:t>
            </a:r>
            <a:r>
              <a:rPr dirty="0"/>
              <a:t> </a:t>
            </a:r>
            <a:r>
              <a:rPr dirty="0" err="1"/>
              <a:t>мир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значит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библиотеки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них</a:t>
            </a:r>
            <a:r>
              <a:rPr dirty="0"/>
              <a:t> </a:t>
            </a:r>
            <a:r>
              <a:rPr dirty="0" err="1"/>
              <a:t>отсутствуют</a:t>
            </a:r>
            <a:r>
              <a:rPr dirty="0"/>
              <a:t>. Это </a:t>
            </a:r>
            <a:r>
              <a:rPr dirty="0" err="1"/>
              <a:t>значит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привычная</a:t>
            </a:r>
            <a:r>
              <a:rPr dirty="0"/>
              <a:t> </a:t>
            </a:r>
            <a:r>
              <a:rPr dirty="0" err="1"/>
              <a:t>экосистема</a:t>
            </a:r>
            <a:r>
              <a:rPr dirty="0"/>
              <a:t> </a:t>
            </a:r>
            <a:r>
              <a:rPr dirty="0" err="1"/>
              <a:t>фронтенда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проверенной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компиляции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разумный</a:t>
            </a:r>
            <a:r>
              <a:rPr dirty="0"/>
              <a:t> </a:t>
            </a:r>
            <a:r>
              <a:rPr dirty="0" err="1"/>
              <a:t>первый</a:t>
            </a:r>
            <a:r>
              <a:rPr dirty="0"/>
              <a:t> </a:t>
            </a:r>
            <a:r>
              <a:rPr dirty="0" err="1"/>
              <a:t>участок</a:t>
            </a:r>
            <a:r>
              <a:rPr dirty="0"/>
              <a:t> — </a:t>
            </a:r>
            <a:r>
              <a:rPr dirty="0" err="1"/>
              <a:t>компактное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дорогой</a:t>
            </a:r>
            <a:r>
              <a:rPr dirty="0"/>
              <a:t> </a:t>
            </a:r>
            <a:r>
              <a:rPr dirty="0" err="1"/>
              <a:t>ошибкой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понятным</a:t>
            </a:r>
            <a:r>
              <a:rPr dirty="0"/>
              <a:t> </a:t>
            </a:r>
            <a:r>
              <a:rPr dirty="0" err="1"/>
              <a:t>входом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проверяемый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делать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 </a:t>
            </a:r>
            <a:r>
              <a:rPr dirty="0" err="1"/>
              <a:t>гарантии</a:t>
            </a:r>
            <a:r>
              <a:rPr dirty="0"/>
              <a:t> </a:t>
            </a:r>
            <a:r>
              <a:rPr dirty="0" err="1"/>
              <a:t>видимыми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различать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видов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065»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формальных</a:t>
            </a:r>
            <a:r>
              <a:rPr dirty="0"/>
              <a:t> </a:t>
            </a:r>
            <a:r>
              <a:rPr dirty="0" err="1"/>
              <a:t>языков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стоимость</a:t>
            </a:r>
            <a:r>
              <a:rPr dirty="0"/>
              <a:t> </a:t>
            </a:r>
            <a:r>
              <a:rPr dirty="0" err="1"/>
              <a:t>применения</a:t>
            </a:r>
            <a:r>
              <a:rPr dirty="0"/>
              <a:t>.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научиться</a:t>
            </a:r>
            <a:r>
              <a:rPr dirty="0"/>
              <a:t> </a:t>
            </a:r>
            <a:r>
              <a:rPr dirty="0" err="1"/>
              <a:t>выражать</a:t>
            </a:r>
            <a:r>
              <a:rPr dirty="0"/>
              <a:t> </a:t>
            </a:r>
            <a:r>
              <a:rPr dirty="0" err="1"/>
              <a:t>нужные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, </a:t>
            </a:r>
            <a:r>
              <a:rPr dirty="0" err="1"/>
              <a:t>поддерживать</a:t>
            </a:r>
            <a:r>
              <a:rPr dirty="0"/>
              <a:t> </a:t>
            </a:r>
            <a:r>
              <a:rPr dirty="0" err="1"/>
              <a:t>доказательства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изменении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учитывать</a:t>
            </a:r>
            <a:r>
              <a:rPr dirty="0"/>
              <a:t> </a:t>
            </a:r>
            <a:r>
              <a:rPr dirty="0" err="1"/>
              <a:t>библиотеки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внешний</a:t>
            </a:r>
            <a:r>
              <a:rPr dirty="0"/>
              <a:t> </a:t>
            </a:r>
            <a:r>
              <a:rPr dirty="0" err="1"/>
              <a:t>мир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значит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библиотеки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них</a:t>
            </a:r>
            <a:r>
              <a:rPr dirty="0"/>
              <a:t> </a:t>
            </a:r>
            <a:r>
              <a:rPr dirty="0" err="1"/>
              <a:t>отсутствуют</a:t>
            </a:r>
            <a:r>
              <a:rPr dirty="0"/>
              <a:t>. Это </a:t>
            </a:r>
            <a:r>
              <a:rPr dirty="0" err="1"/>
              <a:t>значит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привычная</a:t>
            </a:r>
            <a:r>
              <a:rPr dirty="0"/>
              <a:t> </a:t>
            </a:r>
            <a:r>
              <a:rPr dirty="0" err="1"/>
              <a:t>экосистема</a:t>
            </a:r>
            <a:r>
              <a:rPr dirty="0"/>
              <a:t> </a:t>
            </a:r>
            <a:r>
              <a:rPr dirty="0" err="1"/>
              <a:t>фронтенда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проверенной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компиляции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разумный</a:t>
            </a:r>
            <a:r>
              <a:rPr dirty="0"/>
              <a:t> </a:t>
            </a:r>
            <a:r>
              <a:rPr dirty="0" err="1"/>
              <a:t>первый</a:t>
            </a:r>
            <a:r>
              <a:rPr dirty="0"/>
              <a:t> </a:t>
            </a:r>
            <a:r>
              <a:rPr dirty="0" err="1"/>
              <a:t>участок</a:t>
            </a:r>
            <a:r>
              <a:rPr dirty="0"/>
              <a:t> — </a:t>
            </a:r>
            <a:r>
              <a:rPr dirty="0" err="1"/>
              <a:t>компактное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дорогой</a:t>
            </a:r>
            <a:r>
              <a:rPr dirty="0"/>
              <a:t> </a:t>
            </a:r>
            <a:r>
              <a:rPr dirty="0" err="1"/>
              <a:t>ошибкой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понятным</a:t>
            </a:r>
            <a:r>
              <a:rPr dirty="0"/>
              <a:t> </a:t>
            </a:r>
            <a:r>
              <a:rPr dirty="0" err="1"/>
              <a:t>входом</a:t>
            </a:r>
            <a:r>
              <a:rPr dirty="0"/>
              <a:t>.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проверяемый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делать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 </a:t>
            </a:r>
            <a:r>
              <a:rPr dirty="0" err="1"/>
              <a:t>гарантии</a:t>
            </a:r>
            <a:r>
              <a:rPr dirty="0"/>
              <a:t> </a:t>
            </a:r>
            <a:r>
              <a:rPr dirty="0" err="1"/>
              <a:t>видимыми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различать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видов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dafny.org</a:t>
            </a:r>
            <a:r>
              <a:rPr dirty="0"/>
              <a:t>/</a:t>
            </a:r>
            <a:r>
              <a:rPr dirty="0" err="1"/>
              <a:t>dafny</a:t>
            </a:r>
            <a:r>
              <a:rPr dirty="0"/>
              <a:t>/</a:t>
            </a:r>
            <a:r>
              <a:rPr dirty="0" err="1"/>
              <a:t>OnlineTutorial</a:t>
            </a:r>
            <a:r>
              <a:rPr dirty="0"/>
              <a:t>/guide</a:t>
            </a:r>
          </a:p>
          <a:p>
            <a:r>
              <a:rPr dirty="0"/>
              <a:t>https://lean-</a:t>
            </a:r>
            <a:r>
              <a:rPr dirty="0" err="1"/>
              <a:t>lang.org</a:t>
            </a:r>
            <a:r>
              <a:rPr dirty="0"/>
              <a:t>/theorem_proving_in_lean4/Inductive-Types/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спросить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разные</a:t>
            </a:r>
            <a:r>
              <a:rPr dirty="0"/>
              <a:t> </a:t>
            </a:r>
            <a:r>
              <a:rPr dirty="0" err="1"/>
              <a:t>вещи</a:t>
            </a:r>
            <a:r>
              <a:rPr dirty="0"/>
              <a:t>. </a:t>
            </a: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отвечает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форме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,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исполняет</a:t>
            </a:r>
            <a:r>
              <a:rPr dirty="0"/>
              <a:t> </a:t>
            </a:r>
            <a:r>
              <a:rPr dirty="0" err="1"/>
              <a:t>программу</a:t>
            </a:r>
            <a:r>
              <a:rPr dirty="0"/>
              <a:t>, runtime guard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вызов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proof </a:t>
            </a:r>
            <a:r>
              <a:rPr dirty="0" err="1"/>
              <a:t>выводит</a:t>
            </a:r>
            <a:r>
              <a:rPr dirty="0"/>
              <a:t> </a:t>
            </a:r>
            <a:r>
              <a:rPr dirty="0" err="1"/>
              <a:t>утверждение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проверяющего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булевы</a:t>
            </a:r>
            <a:r>
              <a:rPr dirty="0"/>
              <a:t> </a:t>
            </a:r>
            <a:r>
              <a:rPr dirty="0" err="1"/>
              <a:t>пары</a:t>
            </a:r>
            <a:r>
              <a:rPr dirty="0"/>
              <a:t> </a:t>
            </a:r>
            <a:r>
              <a:rPr dirty="0" err="1"/>
              <a:t>исчерпывают</a:t>
            </a:r>
            <a:r>
              <a:rPr dirty="0"/>
              <a:t> </a:t>
            </a:r>
            <a:r>
              <a:rPr dirty="0" err="1"/>
              <a:t>входы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этому</a:t>
            </a:r>
            <a:r>
              <a:rPr dirty="0"/>
              <a:t> </a:t>
            </a:r>
            <a:r>
              <a:rPr dirty="0" err="1"/>
              <a:t>домену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корзины</a:t>
            </a:r>
            <a:r>
              <a:rPr dirty="0"/>
              <a:t> </a:t>
            </a:r>
            <a:r>
              <a:rPr dirty="0" err="1"/>
              <a:t>такой</a:t>
            </a:r>
            <a:r>
              <a:rPr dirty="0"/>
              <a:t> </a:t>
            </a:r>
            <a:r>
              <a:rPr dirty="0" err="1"/>
              <a:t>маленький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покрывает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возможные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. </a:t>
            </a:r>
            <a:r>
              <a:rPr dirty="0" err="1"/>
              <a:t>Полноту</a:t>
            </a:r>
            <a:r>
              <a:rPr dirty="0"/>
              <a:t> </a:t>
            </a:r>
            <a:r>
              <a:rPr dirty="0" err="1"/>
              <a:t>набора</a:t>
            </a:r>
            <a:r>
              <a:rPr dirty="0"/>
              <a:t> </a:t>
            </a:r>
            <a:r>
              <a:rPr dirty="0" err="1"/>
              <a:t>тестов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оценивать</a:t>
            </a:r>
            <a:r>
              <a:rPr dirty="0"/>
              <a:t> </a:t>
            </a: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входного</a:t>
            </a:r>
            <a:r>
              <a:rPr dirty="0"/>
              <a:t> </a:t>
            </a:r>
            <a:r>
              <a:rPr dirty="0" err="1"/>
              <a:t>пространства</a:t>
            </a:r>
            <a:r>
              <a:rPr dirty="0"/>
              <a:t>.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одинаково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булевых</a:t>
            </a:r>
            <a:r>
              <a:rPr dirty="0"/>
              <a:t> </a:t>
            </a:r>
            <a:r>
              <a:rPr dirty="0" err="1"/>
              <a:t>случаях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случайных</a:t>
            </a:r>
            <a:r>
              <a:rPr dirty="0"/>
              <a:t> </a:t>
            </a:r>
            <a:r>
              <a:rPr dirty="0" err="1"/>
              <a:t>числах</a:t>
            </a:r>
            <a:r>
              <a:rPr dirty="0"/>
              <a:t>.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уровней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исправляет</a:t>
            </a:r>
            <a:r>
              <a:rPr dirty="0"/>
              <a:t> </a:t>
            </a:r>
            <a:r>
              <a:rPr dirty="0" err="1"/>
              <a:t>неверное</a:t>
            </a:r>
            <a:r>
              <a:rPr dirty="0"/>
              <a:t> </a:t>
            </a:r>
            <a:r>
              <a:rPr dirty="0" err="1"/>
              <a:t>требование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всю</a:t>
            </a:r>
            <a:r>
              <a:rPr dirty="0"/>
              <a:t> </a:t>
            </a:r>
            <a:r>
              <a:rPr dirty="0" err="1"/>
              <a:t>внешнюю</a:t>
            </a:r>
            <a:r>
              <a:rPr dirty="0"/>
              <a:t> </a:t>
            </a:r>
            <a:r>
              <a:rPr dirty="0" err="1"/>
              <a:t>систему</a:t>
            </a:r>
            <a:r>
              <a:rPr dirty="0"/>
              <a:t>.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: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должна</a:t>
            </a:r>
            <a:r>
              <a:rPr dirty="0"/>
              <a:t> </a:t>
            </a:r>
            <a:r>
              <a:rPr dirty="0" err="1"/>
              <a:t>завершить</a:t>
            </a:r>
            <a:r>
              <a:rPr dirty="0"/>
              <a:t> </a:t>
            </a:r>
            <a:r>
              <a:rPr dirty="0" err="1"/>
              <a:t>вычисление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066»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спросить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разные</a:t>
            </a:r>
            <a:r>
              <a:rPr dirty="0"/>
              <a:t> </a:t>
            </a:r>
            <a:r>
              <a:rPr dirty="0" err="1"/>
              <a:t>вещи</a:t>
            </a:r>
            <a:r>
              <a:rPr dirty="0"/>
              <a:t>. </a:t>
            </a: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отвечает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форме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,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исполняет</a:t>
            </a:r>
            <a:r>
              <a:rPr dirty="0"/>
              <a:t> </a:t>
            </a:r>
            <a:r>
              <a:rPr dirty="0" err="1"/>
              <a:t>программу</a:t>
            </a:r>
            <a:r>
              <a:rPr dirty="0"/>
              <a:t>, runtime guard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вызов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proof </a:t>
            </a:r>
            <a:r>
              <a:rPr dirty="0" err="1"/>
              <a:t>выводит</a:t>
            </a:r>
            <a:r>
              <a:rPr dirty="0"/>
              <a:t> </a:t>
            </a:r>
            <a:r>
              <a:rPr dirty="0" err="1"/>
              <a:t>утверждение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проверяющего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canRead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булевы</a:t>
            </a:r>
            <a:r>
              <a:rPr dirty="0"/>
              <a:t> </a:t>
            </a:r>
            <a:r>
              <a:rPr dirty="0" err="1"/>
              <a:t>пары</a:t>
            </a:r>
            <a:r>
              <a:rPr dirty="0"/>
              <a:t> </a:t>
            </a:r>
            <a:r>
              <a:rPr dirty="0" err="1"/>
              <a:t>исчерпывают</a:t>
            </a:r>
            <a:r>
              <a:rPr dirty="0"/>
              <a:t> </a:t>
            </a:r>
            <a:r>
              <a:rPr dirty="0" err="1"/>
              <a:t>входы</a:t>
            </a:r>
            <a:r>
              <a:rPr dirty="0"/>
              <a:t>,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тест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этому</a:t>
            </a:r>
            <a:r>
              <a:rPr dirty="0"/>
              <a:t> </a:t>
            </a:r>
            <a:r>
              <a:rPr dirty="0" err="1"/>
              <a:t>домену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корзины</a:t>
            </a:r>
            <a:r>
              <a:rPr dirty="0"/>
              <a:t> </a:t>
            </a:r>
            <a:r>
              <a:rPr dirty="0" err="1"/>
              <a:t>такой</a:t>
            </a:r>
            <a:r>
              <a:rPr dirty="0"/>
              <a:t> </a:t>
            </a:r>
            <a:r>
              <a:rPr dirty="0" err="1"/>
              <a:t>маленький</a:t>
            </a:r>
            <a:r>
              <a:rPr dirty="0"/>
              <a:t> </a:t>
            </a:r>
            <a:r>
              <a:rPr dirty="0" err="1"/>
              <a:t>набор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покрывает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возможные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Полноту</a:t>
            </a:r>
            <a:r>
              <a:rPr dirty="0"/>
              <a:t> </a:t>
            </a:r>
            <a:r>
              <a:rPr dirty="0" err="1"/>
              <a:t>набора</a:t>
            </a:r>
            <a:r>
              <a:rPr dirty="0"/>
              <a:t> </a:t>
            </a:r>
            <a:r>
              <a:rPr dirty="0" err="1"/>
              <a:t>тестов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оценивать</a:t>
            </a:r>
            <a:r>
              <a:rPr dirty="0"/>
              <a:t> </a:t>
            </a: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входного</a:t>
            </a:r>
            <a:r>
              <a:rPr dirty="0"/>
              <a:t> </a:t>
            </a:r>
            <a:r>
              <a:rPr dirty="0" err="1"/>
              <a:t>пространства</a:t>
            </a:r>
            <a:r>
              <a:rPr dirty="0"/>
              <a:t>. </a:t>
            </a:r>
            <a:r>
              <a:rPr dirty="0" err="1"/>
              <a:t>Нельзя</a:t>
            </a:r>
            <a:r>
              <a:rPr dirty="0"/>
              <a:t> </a:t>
            </a:r>
            <a:r>
              <a:rPr dirty="0" err="1"/>
              <a:t>одинаково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булевых</a:t>
            </a:r>
            <a:r>
              <a:rPr dirty="0"/>
              <a:t> </a:t>
            </a:r>
            <a:r>
              <a:rPr dirty="0" err="1"/>
              <a:t>случаях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случайных</a:t>
            </a:r>
            <a:r>
              <a:rPr dirty="0"/>
              <a:t> </a:t>
            </a:r>
            <a:r>
              <a:rPr dirty="0" err="1"/>
              <a:t>числах</a:t>
            </a:r>
            <a:r>
              <a:rPr dirty="0"/>
              <a:t>.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уровней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исправляет</a:t>
            </a:r>
            <a:r>
              <a:rPr dirty="0"/>
              <a:t> </a:t>
            </a:r>
            <a:r>
              <a:rPr dirty="0" err="1"/>
              <a:t>неверное</a:t>
            </a:r>
            <a:r>
              <a:rPr dirty="0"/>
              <a:t> </a:t>
            </a:r>
            <a:r>
              <a:rPr dirty="0" err="1"/>
              <a:t>требование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всю</a:t>
            </a:r>
            <a:r>
              <a:rPr dirty="0"/>
              <a:t> </a:t>
            </a:r>
            <a:r>
              <a:rPr dirty="0" err="1"/>
              <a:t>внешнюю</a:t>
            </a:r>
            <a:r>
              <a:rPr dirty="0"/>
              <a:t> </a:t>
            </a:r>
            <a:r>
              <a:rPr dirty="0" err="1"/>
              <a:t>систему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: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должна</a:t>
            </a:r>
            <a:r>
              <a:rPr dirty="0"/>
              <a:t> </a:t>
            </a:r>
            <a:r>
              <a:rPr dirty="0" err="1"/>
              <a:t>завершить</a:t>
            </a:r>
            <a:r>
              <a:rPr dirty="0"/>
              <a:t> </a:t>
            </a:r>
            <a:r>
              <a:rPr dirty="0" err="1"/>
              <a:t>вычисление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/blob/08220eaac37b47d216ee1377b7f17a925c4e4b19/</a:t>
            </a:r>
            <a:r>
              <a:rPr dirty="0" err="1"/>
              <a:t>DESCRIPTION.md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Постусловие</a:t>
            </a:r>
            <a:r>
              <a:rPr dirty="0"/>
              <a:t> </a:t>
            </a:r>
            <a:r>
              <a:rPr dirty="0" err="1"/>
              <a:t>говорит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завершении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пользователь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хочет</a:t>
            </a:r>
            <a:r>
              <a:rPr dirty="0"/>
              <a:t> </a:t>
            </a:r>
            <a:r>
              <a:rPr dirty="0" err="1"/>
              <a:t>получить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.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бесконечным</a:t>
            </a:r>
            <a:r>
              <a:rPr dirty="0"/>
              <a:t> </a:t>
            </a:r>
            <a:r>
              <a:rPr dirty="0" err="1"/>
              <a:t>циклом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вернула</a:t>
            </a:r>
            <a:r>
              <a:rPr dirty="0"/>
              <a:t> </a:t>
            </a:r>
            <a:r>
              <a:rPr dirty="0" err="1"/>
              <a:t>неверное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сервис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обслужила</a:t>
            </a:r>
            <a:r>
              <a:rPr dirty="0"/>
              <a:t>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возникает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 </a:t>
            </a:r>
            <a:r>
              <a:rPr dirty="0" err="1"/>
              <a:t>завершения</a:t>
            </a:r>
            <a:r>
              <a:rPr dirty="0"/>
              <a:t>.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доказанное</a:t>
            </a:r>
            <a:r>
              <a:rPr dirty="0"/>
              <a:t> </a:t>
            </a:r>
            <a:r>
              <a:rPr dirty="0" err="1"/>
              <a:t>завершение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задаёт</a:t>
            </a:r>
            <a:r>
              <a:rPr dirty="0"/>
              <a:t> </a:t>
            </a:r>
            <a:r>
              <a:rPr dirty="0" err="1"/>
              <a:t>приемлемую</a:t>
            </a:r>
            <a:r>
              <a:rPr dirty="0"/>
              <a:t> </a:t>
            </a:r>
            <a:r>
              <a:rPr dirty="0" err="1"/>
              <a:t>задержку</a:t>
            </a:r>
            <a:r>
              <a:rPr dirty="0"/>
              <a:t> </a:t>
            </a:r>
            <a:r>
              <a:rPr dirty="0" err="1"/>
              <a:t>сети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доступной</a:t>
            </a:r>
            <a:r>
              <a:rPr dirty="0"/>
              <a:t> </a:t>
            </a:r>
            <a:r>
              <a:rPr dirty="0" err="1"/>
              <a:t>базу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дошли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следующего</a:t>
            </a:r>
            <a:r>
              <a:rPr dirty="0"/>
              <a:t> </a:t>
            </a:r>
            <a:r>
              <a:rPr dirty="0" err="1"/>
              <a:t>недостающего</a:t>
            </a:r>
            <a:r>
              <a:rPr dirty="0"/>
              <a:t> </a:t>
            </a:r>
            <a:r>
              <a:rPr dirty="0" err="1"/>
              <a:t>слоя</a:t>
            </a:r>
            <a:r>
              <a:rPr dirty="0"/>
              <a:t>: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живёт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восстанавливается</a:t>
            </a:r>
            <a:r>
              <a:rPr dirty="0"/>
              <a:t>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внешнем</a:t>
            </a:r>
            <a:r>
              <a:rPr dirty="0"/>
              <a:t> </a:t>
            </a:r>
            <a:r>
              <a:rPr dirty="0" err="1"/>
              <a:t>мире</a:t>
            </a:r>
            <a:r>
              <a:rPr dirty="0"/>
              <a:t>.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завершаемая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живёт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сервисе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упасть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067»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Постусловие</a:t>
            </a:r>
            <a:r>
              <a:rPr dirty="0"/>
              <a:t> </a:t>
            </a:r>
            <a:r>
              <a:rPr dirty="0" err="1"/>
              <a:t>говорит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завершении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пользователь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хочет</a:t>
            </a:r>
            <a:r>
              <a:rPr dirty="0"/>
              <a:t> </a:t>
            </a:r>
            <a:r>
              <a:rPr dirty="0" err="1"/>
              <a:t>получить</a:t>
            </a:r>
            <a:r>
              <a:rPr dirty="0"/>
              <a:t> </a:t>
            </a:r>
            <a:r>
              <a:rPr dirty="0" err="1"/>
              <a:t>ответ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бесконечным</a:t>
            </a:r>
            <a:r>
              <a:rPr dirty="0"/>
              <a:t> </a:t>
            </a:r>
            <a:r>
              <a:rPr dirty="0" err="1"/>
              <a:t>циклом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вернула</a:t>
            </a:r>
            <a:r>
              <a:rPr dirty="0"/>
              <a:t> </a:t>
            </a:r>
            <a:r>
              <a:rPr dirty="0" err="1"/>
              <a:t>неверное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сервис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обслужила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возникает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 </a:t>
            </a:r>
            <a:r>
              <a:rPr dirty="0" err="1"/>
              <a:t>завершения</a:t>
            </a:r>
            <a:r>
              <a:rPr dirty="0"/>
              <a:t>.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доказанное</a:t>
            </a:r>
            <a:r>
              <a:rPr dirty="0"/>
              <a:t> </a:t>
            </a:r>
            <a:r>
              <a:rPr dirty="0" err="1"/>
              <a:t>завершение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задаёт</a:t>
            </a:r>
            <a:r>
              <a:rPr dirty="0"/>
              <a:t> </a:t>
            </a:r>
            <a:r>
              <a:rPr dirty="0" err="1"/>
              <a:t>приемлемую</a:t>
            </a:r>
            <a:r>
              <a:rPr dirty="0"/>
              <a:t> </a:t>
            </a:r>
            <a:r>
              <a:rPr dirty="0" err="1"/>
              <a:t>задержку</a:t>
            </a:r>
            <a:r>
              <a:rPr dirty="0"/>
              <a:t> </a:t>
            </a:r>
            <a:r>
              <a:rPr dirty="0" err="1"/>
              <a:t>сети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доступной</a:t>
            </a:r>
            <a:r>
              <a:rPr dirty="0"/>
              <a:t> </a:t>
            </a:r>
            <a:r>
              <a:rPr dirty="0" err="1"/>
              <a:t>базу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дошли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следующего</a:t>
            </a:r>
            <a:r>
              <a:rPr dirty="0"/>
              <a:t> </a:t>
            </a:r>
            <a:r>
              <a:rPr dirty="0" err="1"/>
              <a:t>недостающего</a:t>
            </a:r>
            <a:r>
              <a:rPr dirty="0"/>
              <a:t> </a:t>
            </a:r>
            <a:r>
              <a:rPr dirty="0" err="1"/>
              <a:t>слоя</a:t>
            </a:r>
            <a:r>
              <a:rPr dirty="0"/>
              <a:t>: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живёт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восстанавливается</a:t>
            </a:r>
            <a:r>
              <a:rPr dirty="0"/>
              <a:t>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внешнем</a:t>
            </a:r>
            <a:r>
              <a:rPr dirty="0"/>
              <a:t> </a:t>
            </a:r>
            <a:r>
              <a:rPr dirty="0" err="1"/>
              <a:t>мире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завершаемая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живёт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сервисе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упасть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/blob/08220eaac37b47d216ee1377b7f17a925c4e4b19/</a:t>
            </a:r>
            <a:r>
              <a:rPr dirty="0" err="1"/>
              <a:t>DESCRIPTION.md</a:t>
            </a:r>
            <a:endParaRPr dirty="0"/>
          </a:p>
          <a:p>
            <a:r>
              <a:rPr dirty="0"/>
              <a:t>demos/</a:t>
            </a:r>
            <a:r>
              <a:rPr dirty="0" err="1"/>
              <a:t>flang-results.json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Представим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 </a:t>
            </a:r>
            <a:r>
              <a:rPr dirty="0" err="1"/>
              <a:t>корректно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воркер</a:t>
            </a:r>
            <a:r>
              <a:rPr dirty="0"/>
              <a:t> </a:t>
            </a:r>
            <a:r>
              <a:rPr dirty="0" err="1"/>
              <a:t>потерял</a:t>
            </a:r>
            <a:r>
              <a:rPr dirty="0"/>
              <a:t> </a:t>
            </a:r>
            <a:r>
              <a:rPr dirty="0" err="1"/>
              <a:t>соединение</a:t>
            </a:r>
            <a:r>
              <a:rPr dirty="0"/>
              <a:t>, </a:t>
            </a:r>
            <a:r>
              <a:rPr dirty="0" err="1"/>
              <a:t>получил</a:t>
            </a:r>
            <a:r>
              <a:rPr dirty="0"/>
              <a:t> </a:t>
            </a:r>
            <a:r>
              <a:rPr dirty="0" err="1"/>
              <a:t>плохое</a:t>
            </a:r>
            <a:r>
              <a:rPr dirty="0"/>
              <a:t> </a:t>
            </a:r>
            <a:r>
              <a:rPr dirty="0" err="1"/>
              <a:t>сообщение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исчерпал</a:t>
            </a:r>
            <a:r>
              <a:rPr dirty="0"/>
              <a:t> </a:t>
            </a:r>
            <a:r>
              <a:rPr dirty="0" err="1"/>
              <a:t>ресурсы</a:t>
            </a:r>
            <a:r>
              <a:rPr dirty="0"/>
              <a:t>.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чистой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перезапустит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.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отдельный</a:t>
            </a:r>
            <a:r>
              <a:rPr dirty="0"/>
              <a:t> </a:t>
            </a:r>
            <a:r>
              <a:rPr dirty="0" err="1"/>
              <a:t>механизм</a:t>
            </a:r>
            <a:r>
              <a:rPr dirty="0"/>
              <a:t> </a:t>
            </a:r>
            <a:r>
              <a:rPr dirty="0" err="1"/>
              <a:t>жизненного</a:t>
            </a:r>
            <a:r>
              <a:rPr dirty="0"/>
              <a:t> </a:t>
            </a:r>
            <a:r>
              <a:rPr dirty="0" err="1"/>
              <a:t>цикла</a:t>
            </a:r>
            <a:r>
              <a:rPr dirty="0"/>
              <a:t>: </a:t>
            </a:r>
            <a:r>
              <a:rPr dirty="0" err="1"/>
              <a:t>изоляция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, </a:t>
            </a:r>
            <a:r>
              <a:rPr dirty="0" err="1"/>
              <a:t>сообщения</a:t>
            </a:r>
            <a:r>
              <a:rPr dirty="0"/>
              <a:t>,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процессами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политика</a:t>
            </a:r>
            <a:r>
              <a:rPr dirty="0"/>
              <a:t> </a:t>
            </a:r>
            <a:r>
              <a:rPr dirty="0" err="1"/>
              <a:t>восстановления</a:t>
            </a:r>
            <a:r>
              <a:rPr dirty="0"/>
              <a:t>.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давно</a:t>
            </a:r>
            <a:r>
              <a:rPr dirty="0"/>
              <a:t> </a:t>
            </a:r>
            <a:r>
              <a:rPr dirty="0" err="1"/>
              <a:t>решают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Erlang/OTP.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берём</a:t>
            </a:r>
            <a:r>
              <a:rPr dirty="0"/>
              <a:t> </a:t>
            </a:r>
            <a:r>
              <a:rPr dirty="0" err="1"/>
              <a:t>архитектурную</a:t>
            </a:r>
            <a:r>
              <a:rPr dirty="0"/>
              <a:t> </a:t>
            </a:r>
            <a:r>
              <a:rPr dirty="0" err="1"/>
              <a:t>идею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обещаем</a:t>
            </a:r>
            <a:r>
              <a:rPr dirty="0"/>
              <a:t> </a:t>
            </a:r>
            <a:r>
              <a:rPr dirty="0" err="1"/>
              <a:t>доказать</a:t>
            </a:r>
            <a:r>
              <a:rPr dirty="0"/>
              <a:t> </a:t>
            </a:r>
            <a:r>
              <a:rPr dirty="0" err="1"/>
              <a:t>доступность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сервиса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управления</a:t>
            </a:r>
            <a:r>
              <a:rPr dirty="0"/>
              <a:t> </a:t>
            </a:r>
            <a:r>
              <a:rPr dirty="0" err="1"/>
              <a:t>жизненным</a:t>
            </a:r>
            <a:r>
              <a:rPr dirty="0"/>
              <a:t> </a:t>
            </a:r>
            <a:r>
              <a:rPr dirty="0" err="1"/>
              <a:t>циклом</a:t>
            </a:r>
            <a:r>
              <a:rPr dirty="0"/>
              <a:t> </a:t>
            </a:r>
            <a:r>
              <a:rPr dirty="0" err="1"/>
              <a:t>возьмём</a:t>
            </a:r>
            <a:r>
              <a:rPr dirty="0"/>
              <a:t> </a:t>
            </a:r>
            <a:r>
              <a:rPr dirty="0" err="1"/>
              <a:t>идею</a:t>
            </a:r>
            <a:r>
              <a:rPr dirty="0"/>
              <a:t> OTP.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068»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Представим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 </a:t>
            </a:r>
            <a:r>
              <a:rPr dirty="0" err="1"/>
              <a:t>корректно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воркер</a:t>
            </a:r>
            <a:r>
              <a:rPr dirty="0"/>
              <a:t> </a:t>
            </a:r>
            <a:r>
              <a:rPr dirty="0" err="1"/>
              <a:t>потерял</a:t>
            </a:r>
            <a:r>
              <a:rPr dirty="0"/>
              <a:t> </a:t>
            </a:r>
            <a:r>
              <a:rPr dirty="0" err="1"/>
              <a:t>соединение</a:t>
            </a:r>
            <a:r>
              <a:rPr dirty="0"/>
              <a:t>, </a:t>
            </a:r>
            <a:r>
              <a:rPr dirty="0" err="1"/>
              <a:t>получил</a:t>
            </a:r>
            <a:r>
              <a:rPr dirty="0"/>
              <a:t> </a:t>
            </a:r>
            <a:r>
              <a:rPr dirty="0" err="1"/>
              <a:t>плохое</a:t>
            </a:r>
            <a:r>
              <a:rPr dirty="0"/>
              <a:t> </a:t>
            </a:r>
            <a:r>
              <a:rPr dirty="0" err="1"/>
              <a:t>сообщение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исчерпал</a:t>
            </a:r>
            <a:r>
              <a:rPr dirty="0"/>
              <a:t> </a:t>
            </a:r>
            <a:r>
              <a:rPr dirty="0" err="1"/>
              <a:t>ресурсы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чистой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перезапустит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отдельный</a:t>
            </a:r>
            <a:r>
              <a:rPr dirty="0"/>
              <a:t> </a:t>
            </a:r>
            <a:r>
              <a:rPr dirty="0" err="1"/>
              <a:t>механизм</a:t>
            </a:r>
            <a:r>
              <a:rPr dirty="0"/>
              <a:t> </a:t>
            </a:r>
            <a:r>
              <a:rPr dirty="0" err="1"/>
              <a:t>жизненного</a:t>
            </a:r>
            <a:r>
              <a:rPr dirty="0"/>
              <a:t> </a:t>
            </a:r>
            <a:r>
              <a:rPr dirty="0" err="1"/>
              <a:t>цикла</a:t>
            </a:r>
            <a:r>
              <a:rPr dirty="0"/>
              <a:t>: </a:t>
            </a:r>
            <a:r>
              <a:rPr dirty="0" err="1"/>
              <a:t>изоляция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, </a:t>
            </a:r>
            <a:r>
              <a:rPr dirty="0" err="1"/>
              <a:t>сообщения</a:t>
            </a:r>
            <a:r>
              <a:rPr dirty="0"/>
              <a:t>,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процессами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политика</a:t>
            </a:r>
            <a:r>
              <a:rPr dirty="0"/>
              <a:t> </a:t>
            </a:r>
            <a:r>
              <a:rPr dirty="0" err="1"/>
              <a:t>восстановления</a:t>
            </a:r>
            <a:r>
              <a:rPr dirty="0"/>
              <a:t>.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давно</a:t>
            </a:r>
            <a:r>
              <a:rPr dirty="0"/>
              <a:t> </a:t>
            </a:r>
            <a:r>
              <a:rPr dirty="0" err="1"/>
              <a:t>решают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Erlang/OTP.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берём</a:t>
            </a:r>
            <a:r>
              <a:rPr dirty="0"/>
              <a:t> </a:t>
            </a:r>
            <a:r>
              <a:rPr dirty="0" err="1"/>
              <a:t>архитектурную</a:t>
            </a:r>
            <a:r>
              <a:rPr dirty="0"/>
              <a:t> </a:t>
            </a:r>
            <a:r>
              <a:rPr dirty="0" err="1"/>
              <a:t>идею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обещаем</a:t>
            </a:r>
            <a:r>
              <a:rPr dirty="0"/>
              <a:t> </a:t>
            </a:r>
            <a:r>
              <a:rPr dirty="0" err="1"/>
              <a:t>доказать</a:t>
            </a:r>
            <a:r>
              <a:rPr dirty="0"/>
              <a:t> </a:t>
            </a:r>
            <a:r>
              <a:rPr dirty="0" err="1"/>
              <a:t>доступность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сервиса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управления</a:t>
            </a:r>
            <a:r>
              <a:rPr dirty="0"/>
              <a:t> </a:t>
            </a:r>
            <a:r>
              <a:rPr dirty="0" err="1"/>
              <a:t>жизненным</a:t>
            </a:r>
            <a:r>
              <a:rPr dirty="0"/>
              <a:t> </a:t>
            </a:r>
            <a:r>
              <a:rPr dirty="0" err="1"/>
              <a:t>циклом</a:t>
            </a:r>
            <a:r>
              <a:rPr dirty="0"/>
              <a:t> </a:t>
            </a:r>
            <a:r>
              <a:rPr dirty="0" err="1"/>
              <a:t>возьмём</a:t>
            </a:r>
            <a:r>
              <a:rPr dirty="0"/>
              <a:t> </a:t>
            </a:r>
            <a:r>
              <a:rPr dirty="0" err="1"/>
              <a:t>идею</a:t>
            </a:r>
            <a:r>
              <a:rPr dirty="0"/>
              <a:t> OTP."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www.erlang.org</a:t>
            </a:r>
            <a:r>
              <a:rPr dirty="0"/>
              <a:t>/doc/system/</a:t>
            </a:r>
            <a:r>
              <a:rPr dirty="0" err="1"/>
              <a:t>sup_princ.html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фрагменте</a:t>
            </a:r>
            <a:r>
              <a:rPr dirty="0"/>
              <a:t> Elixir Supervisor </a:t>
            </a:r>
            <a:r>
              <a:rPr dirty="0" err="1"/>
              <a:t>следит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ReportWorker</a:t>
            </a:r>
            <a:r>
              <a:rPr dirty="0"/>
              <a:t>. </a:t>
            </a:r>
            <a:r>
              <a:rPr dirty="0" err="1"/>
              <a:t>one_for_one</a:t>
            </a:r>
            <a:r>
              <a:rPr dirty="0"/>
              <a:t> </a:t>
            </a:r>
            <a:r>
              <a:rPr dirty="0" err="1"/>
              <a:t>перезапускает</a:t>
            </a:r>
            <a:r>
              <a:rPr dirty="0"/>
              <a:t> </a:t>
            </a:r>
            <a:r>
              <a:rPr dirty="0" err="1"/>
              <a:t>упавшего</a:t>
            </a:r>
            <a:r>
              <a:rPr dirty="0"/>
              <a:t> </a:t>
            </a:r>
            <a:r>
              <a:rPr dirty="0" err="1"/>
              <a:t>ребёнка</a:t>
            </a:r>
            <a:r>
              <a:rPr dirty="0"/>
              <a:t>,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трогая</a:t>
            </a:r>
            <a:r>
              <a:rPr dirty="0"/>
              <a:t> </a:t>
            </a:r>
            <a:r>
              <a:rPr dirty="0" err="1"/>
              <a:t>остальных</a:t>
            </a:r>
            <a:r>
              <a:rPr dirty="0"/>
              <a:t>. </a:t>
            </a:r>
            <a:r>
              <a:rPr dirty="0" err="1"/>
              <a:t>Ограничение</a:t>
            </a:r>
            <a:r>
              <a:rPr dirty="0"/>
              <a:t> </a:t>
            </a:r>
            <a:r>
              <a:rPr dirty="0" err="1"/>
              <a:t>интенсивности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бесконечно</a:t>
            </a:r>
            <a:r>
              <a:rPr dirty="0"/>
              <a:t> </a:t>
            </a:r>
            <a:r>
              <a:rPr dirty="0" err="1"/>
              <a:t>скрывать</a:t>
            </a:r>
            <a:r>
              <a:rPr dirty="0"/>
              <a:t> </a:t>
            </a:r>
            <a:r>
              <a:rPr dirty="0" err="1"/>
              <a:t>повторяющийся</a:t>
            </a:r>
            <a:r>
              <a:rPr dirty="0"/>
              <a:t> </a:t>
            </a:r>
            <a:r>
              <a:rPr dirty="0" err="1"/>
              <a:t>отказ</a:t>
            </a:r>
            <a:r>
              <a:rPr dirty="0"/>
              <a:t>. </a:t>
            </a:r>
            <a:r>
              <a:rPr dirty="0" err="1"/>
              <a:t>ReportWorker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,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модуль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коротком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опущен</a:t>
            </a:r>
            <a:r>
              <a:rPr dirty="0"/>
              <a:t>. </a:t>
            </a:r>
            <a:r>
              <a:rPr dirty="0" err="1"/>
              <a:t>Надзор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исправляет</a:t>
            </a:r>
            <a:r>
              <a:rPr dirty="0"/>
              <a:t> </a:t>
            </a:r>
            <a:r>
              <a:rPr dirty="0" err="1"/>
              <a:t>бизнес-правило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восстанавливает</a:t>
            </a:r>
            <a:r>
              <a:rPr dirty="0"/>
              <a:t> </a:t>
            </a:r>
            <a:r>
              <a:rPr dirty="0" err="1"/>
              <a:t>потерянные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выбранная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, </a:t>
            </a:r>
            <a:r>
              <a:rPr dirty="0" err="1"/>
              <a:t>хранение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корректная</a:t>
            </a:r>
            <a:r>
              <a:rPr dirty="0"/>
              <a:t> </a:t>
            </a:r>
            <a:r>
              <a:rPr dirty="0" err="1"/>
              <a:t>обработка</a:t>
            </a:r>
            <a:r>
              <a:rPr dirty="0"/>
              <a:t> </a:t>
            </a:r>
            <a:r>
              <a:rPr dirty="0" err="1"/>
              <a:t>повторов</a:t>
            </a:r>
            <a:r>
              <a:rPr dirty="0"/>
              <a:t>. </a:t>
            </a:r>
            <a:r>
              <a:rPr dirty="0" err="1"/>
              <a:t>Обработчик</a:t>
            </a:r>
            <a:r>
              <a:rPr dirty="0"/>
              <a:t> </a:t>
            </a:r>
            <a:r>
              <a:rPr dirty="0" err="1"/>
              <a:t>сообщений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чистым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069»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фрагменте</a:t>
            </a:r>
            <a:r>
              <a:rPr dirty="0"/>
              <a:t> Elixir Supervisor </a:t>
            </a:r>
            <a:r>
              <a:rPr dirty="0" err="1"/>
              <a:t>следит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ReportWorker</a:t>
            </a:r>
            <a:r>
              <a:rPr dirty="0"/>
              <a:t>. </a:t>
            </a:r>
            <a:r>
              <a:rPr dirty="0" err="1"/>
              <a:t>one_for_one</a:t>
            </a:r>
            <a:r>
              <a:rPr dirty="0"/>
              <a:t> </a:t>
            </a:r>
            <a:r>
              <a:rPr dirty="0" err="1"/>
              <a:t>перезапускает</a:t>
            </a:r>
            <a:r>
              <a:rPr dirty="0"/>
              <a:t> </a:t>
            </a:r>
            <a:r>
              <a:rPr dirty="0" err="1"/>
              <a:t>упавшего</a:t>
            </a:r>
            <a:r>
              <a:rPr dirty="0"/>
              <a:t> </a:t>
            </a:r>
            <a:r>
              <a:rPr dirty="0" err="1"/>
              <a:t>ребёнка</a:t>
            </a:r>
            <a:r>
              <a:rPr dirty="0"/>
              <a:t>,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трогая</a:t>
            </a:r>
            <a:r>
              <a:rPr dirty="0"/>
              <a:t> </a:t>
            </a:r>
            <a:r>
              <a:rPr dirty="0" err="1"/>
              <a:t>остальных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Ограничение</a:t>
            </a:r>
            <a:r>
              <a:rPr dirty="0"/>
              <a:t> </a:t>
            </a:r>
            <a:r>
              <a:rPr dirty="0" err="1"/>
              <a:t>интенсивности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бесконечно</a:t>
            </a:r>
            <a:r>
              <a:rPr dirty="0"/>
              <a:t> </a:t>
            </a:r>
            <a:r>
              <a:rPr dirty="0" err="1"/>
              <a:t>скрывать</a:t>
            </a:r>
            <a:r>
              <a:rPr dirty="0"/>
              <a:t> </a:t>
            </a:r>
            <a:r>
              <a:rPr dirty="0" err="1"/>
              <a:t>повторяющийся</a:t>
            </a:r>
            <a:r>
              <a:rPr dirty="0"/>
              <a:t> </a:t>
            </a:r>
            <a:r>
              <a:rPr dirty="0" err="1"/>
              <a:t>отказ</a:t>
            </a:r>
            <a:r>
              <a:rPr dirty="0"/>
              <a:t>. </a:t>
            </a:r>
            <a:r>
              <a:rPr dirty="0" err="1"/>
              <a:t>ReportWorker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,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модуль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коротком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опущен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Надзор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исправляет</a:t>
            </a:r>
            <a:r>
              <a:rPr dirty="0"/>
              <a:t> </a:t>
            </a:r>
            <a:r>
              <a:rPr dirty="0" err="1"/>
              <a:t>бизнес-правило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восстанавливает</a:t>
            </a:r>
            <a:r>
              <a:rPr dirty="0"/>
              <a:t> </a:t>
            </a:r>
            <a:r>
              <a:rPr dirty="0" err="1"/>
              <a:t>потерянные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выбранная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состояния</a:t>
            </a:r>
            <a:r>
              <a:rPr dirty="0"/>
              <a:t>, </a:t>
            </a:r>
            <a:r>
              <a:rPr dirty="0" err="1"/>
              <a:t>хранение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корректная</a:t>
            </a:r>
            <a:r>
              <a:rPr dirty="0"/>
              <a:t> </a:t>
            </a:r>
            <a:r>
              <a:rPr dirty="0" err="1"/>
              <a:t>обработка</a:t>
            </a:r>
            <a:r>
              <a:rPr dirty="0"/>
              <a:t> </a:t>
            </a:r>
            <a:r>
              <a:rPr dirty="0" err="1"/>
              <a:t>повторов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Обработчик</a:t>
            </a:r>
            <a:r>
              <a:rPr dirty="0"/>
              <a:t> </a:t>
            </a:r>
            <a:r>
              <a:rPr dirty="0" err="1"/>
              <a:t>сообщений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чистым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www.erlang.org</a:t>
            </a:r>
            <a:r>
              <a:rPr dirty="0"/>
              <a:t>/doc/system/</a:t>
            </a:r>
            <a:r>
              <a:rPr dirty="0" err="1"/>
              <a:t>sup_princ.html</a:t>
            </a:r>
            <a:endParaRPr dirty="0"/>
          </a:p>
          <a:p>
            <a:r>
              <a:rPr dirty="0"/>
              <a:t>https://</a:t>
            </a:r>
            <a:r>
              <a:rPr dirty="0" err="1"/>
              <a:t>hexdocs.pm</a:t>
            </a:r>
            <a:r>
              <a:rPr dirty="0"/>
              <a:t>/elixir/</a:t>
            </a:r>
            <a:r>
              <a:rPr dirty="0" err="1"/>
              <a:t>Supervisor.html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Из</a:t>
            </a:r>
            <a:r>
              <a:rPr dirty="0"/>
              <a:t> OTP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взять</a:t>
            </a:r>
            <a:r>
              <a:rPr dirty="0"/>
              <a:t> </a:t>
            </a:r>
            <a:r>
              <a:rPr dirty="0" err="1"/>
              <a:t>процессы</a:t>
            </a:r>
            <a:r>
              <a:rPr dirty="0"/>
              <a:t>, </a:t>
            </a:r>
            <a:r>
              <a:rPr dirty="0" err="1"/>
              <a:t>сообщения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надзор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обработчик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оставить</a:t>
            </a:r>
            <a:r>
              <a:rPr dirty="0"/>
              <a:t> </a:t>
            </a:r>
            <a:r>
              <a:rPr dirty="0" err="1"/>
              <a:t>обычной</a:t>
            </a:r>
            <a:r>
              <a:rPr dirty="0"/>
              <a:t> </a:t>
            </a:r>
            <a:r>
              <a:rPr dirty="0" err="1"/>
              <a:t>чистой</a:t>
            </a:r>
            <a:r>
              <a:rPr dirty="0"/>
              <a:t> </a:t>
            </a:r>
            <a:r>
              <a:rPr dirty="0" err="1"/>
              <a:t>функцией</a:t>
            </a:r>
            <a:r>
              <a:rPr dirty="0"/>
              <a:t>: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сообщение</a:t>
            </a:r>
            <a:r>
              <a:rPr dirty="0"/>
              <a:t>,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новое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описания</a:t>
            </a:r>
            <a:r>
              <a:rPr dirty="0"/>
              <a:t> </a:t>
            </a:r>
            <a:r>
              <a:rPr dirty="0" err="1"/>
              <a:t>действий</a:t>
            </a:r>
            <a:r>
              <a:rPr dirty="0"/>
              <a:t>. </a:t>
            </a:r>
            <a:r>
              <a:rPr dirty="0" err="1"/>
              <a:t>Тогда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проверяется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доставки</a:t>
            </a:r>
            <a:r>
              <a:rPr dirty="0"/>
              <a:t> </a:t>
            </a:r>
            <a:r>
              <a:rPr dirty="0" err="1"/>
              <a:t>сообщений</a:t>
            </a:r>
            <a:r>
              <a:rPr dirty="0"/>
              <a:t>. </a:t>
            </a:r>
            <a:r>
              <a:rPr dirty="0" err="1"/>
              <a:t>Перезапуск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иметь</a:t>
            </a:r>
            <a:r>
              <a:rPr dirty="0"/>
              <a:t> </a:t>
            </a:r>
            <a:r>
              <a:rPr dirty="0" err="1"/>
              <a:t>явную</a:t>
            </a:r>
            <a:r>
              <a:rPr dirty="0"/>
              <a:t> </a:t>
            </a:r>
            <a:r>
              <a:rPr dirty="0" err="1"/>
              <a:t>семантику</a:t>
            </a:r>
            <a:r>
              <a:rPr dirty="0"/>
              <a:t>: </a:t>
            </a:r>
            <a:r>
              <a:rPr dirty="0" err="1"/>
              <a:t>вернуть</a:t>
            </a:r>
            <a:r>
              <a:rPr dirty="0"/>
              <a:t> </a:t>
            </a:r>
            <a:r>
              <a:rPr dirty="0" err="1"/>
              <a:t>начальное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, </a:t>
            </a:r>
            <a:r>
              <a:rPr dirty="0" err="1"/>
              <a:t>восстановить</a:t>
            </a:r>
            <a:r>
              <a:rPr dirty="0"/>
              <a:t> </a:t>
            </a:r>
            <a:r>
              <a:rPr dirty="0" err="1"/>
              <a:t>снимок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повторить</a:t>
            </a:r>
            <a:r>
              <a:rPr dirty="0"/>
              <a:t> </a:t>
            </a:r>
            <a:r>
              <a:rPr dirty="0" err="1"/>
              <a:t>журнал</a:t>
            </a:r>
            <a:r>
              <a:rPr dirty="0"/>
              <a:t>. </a:t>
            </a:r>
            <a:r>
              <a:rPr dirty="0" err="1"/>
              <a:t>Разные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дают</a:t>
            </a:r>
            <a:r>
              <a:rPr dirty="0"/>
              <a:t> </a:t>
            </a:r>
            <a:r>
              <a:rPr dirty="0" err="1"/>
              <a:t>разную</a:t>
            </a:r>
            <a:r>
              <a:rPr dirty="0"/>
              <a:t> </a:t>
            </a:r>
            <a:r>
              <a:rPr dirty="0" err="1"/>
              <a:t>сохранность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 Это </a:t>
            </a:r>
            <a:r>
              <a:rPr dirty="0" err="1"/>
              <a:t>свойство</a:t>
            </a:r>
            <a:r>
              <a:rPr dirty="0"/>
              <a:t> </a:t>
            </a:r>
            <a:r>
              <a:rPr dirty="0" err="1"/>
              <a:t>архитектуры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обсуждать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прятать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словом</a:t>
            </a:r>
            <a:r>
              <a:rPr dirty="0"/>
              <a:t> «</a:t>
            </a:r>
            <a:r>
              <a:rPr dirty="0" err="1"/>
              <a:t>стабильность</a:t>
            </a:r>
            <a:r>
              <a:rPr dirty="0"/>
              <a:t>». </a:t>
            </a:r>
            <a:r>
              <a:rPr dirty="0" err="1"/>
              <a:t>Осталось</a:t>
            </a:r>
            <a:r>
              <a:rPr dirty="0"/>
              <a:t> </a:t>
            </a:r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запись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правил</a:t>
            </a:r>
            <a:r>
              <a:rPr dirty="0"/>
              <a:t> </a:t>
            </a:r>
            <a:r>
              <a:rPr dirty="0" err="1"/>
              <a:t>удобной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агента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070»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Из</a:t>
            </a:r>
            <a:r>
              <a:rPr dirty="0"/>
              <a:t> OTP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взять</a:t>
            </a:r>
            <a:r>
              <a:rPr dirty="0"/>
              <a:t> </a:t>
            </a:r>
            <a:r>
              <a:rPr dirty="0" err="1"/>
              <a:t>процессы</a:t>
            </a:r>
            <a:r>
              <a:rPr dirty="0"/>
              <a:t>, </a:t>
            </a:r>
            <a:r>
              <a:rPr dirty="0" err="1"/>
              <a:t>сообщения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надзор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 </a:t>
            </a:r>
            <a:r>
              <a:rPr dirty="0" err="1"/>
              <a:t>обработчик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оставить</a:t>
            </a:r>
            <a:r>
              <a:rPr dirty="0"/>
              <a:t> </a:t>
            </a:r>
            <a:r>
              <a:rPr dirty="0" err="1"/>
              <a:t>обычной</a:t>
            </a:r>
            <a:r>
              <a:rPr dirty="0"/>
              <a:t> </a:t>
            </a:r>
            <a:r>
              <a:rPr dirty="0" err="1"/>
              <a:t>чистой</a:t>
            </a:r>
            <a:r>
              <a:rPr dirty="0"/>
              <a:t> </a:t>
            </a:r>
            <a:r>
              <a:rPr dirty="0" err="1"/>
              <a:t>функцией</a:t>
            </a:r>
            <a:r>
              <a:rPr dirty="0"/>
              <a:t>: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сообщение</a:t>
            </a:r>
            <a:r>
              <a:rPr dirty="0"/>
              <a:t>,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новое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описания</a:t>
            </a:r>
            <a:r>
              <a:rPr dirty="0"/>
              <a:t> </a:t>
            </a:r>
            <a:r>
              <a:rPr dirty="0" err="1"/>
              <a:t>действий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Тогда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проверяется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доставки</a:t>
            </a:r>
            <a:r>
              <a:rPr dirty="0"/>
              <a:t> </a:t>
            </a:r>
            <a:r>
              <a:rPr dirty="0" err="1"/>
              <a:t>сообщений</a:t>
            </a:r>
            <a:r>
              <a:rPr dirty="0"/>
              <a:t>. </a:t>
            </a:r>
            <a:r>
              <a:rPr dirty="0" err="1"/>
              <a:t>Перезапуск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иметь</a:t>
            </a:r>
            <a:r>
              <a:rPr dirty="0"/>
              <a:t> </a:t>
            </a:r>
            <a:r>
              <a:rPr dirty="0" err="1"/>
              <a:t>явную</a:t>
            </a:r>
            <a:r>
              <a:rPr dirty="0"/>
              <a:t> </a:t>
            </a:r>
            <a:r>
              <a:rPr dirty="0" err="1"/>
              <a:t>семантику</a:t>
            </a:r>
            <a:r>
              <a:rPr dirty="0"/>
              <a:t>: </a:t>
            </a:r>
            <a:r>
              <a:rPr dirty="0" err="1"/>
              <a:t>вернуть</a:t>
            </a:r>
            <a:r>
              <a:rPr dirty="0"/>
              <a:t> </a:t>
            </a:r>
            <a:r>
              <a:rPr dirty="0" err="1"/>
              <a:t>начальное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, </a:t>
            </a:r>
            <a:r>
              <a:rPr dirty="0" err="1"/>
              <a:t>восстановить</a:t>
            </a:r>
            <a:r>
              <a:rPr dirty="0"/>
              <a:t> </a:t>
            </a:r>
            <a:r>
              <a:rPr dirty="0" err="1"/>
              <a:t>снимок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повторить</a:t>
            </a:r>
            <a:r>
              <a:rPr dirty="0"/>
              <a:t> </a:t>
            </a:r>
            <a:r>
              <a:rPr dirty="0" err="1"/>
              <a:t>журнал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Разные</a:t>
            </a:r>
            <a:r>
              <a:rPr dirty="0"/>
              <a:t> </a:t>
            </a:r>
            <a:r>
              <a:rPr dirty="0" err="1"/>
              <a:t>решения</a:t>
            </a:r>
            <a:r>
              <a:rPr dirty="0"/>
              <a:t> </a:t>
            </a:r>
            <a:r>
              <a:rPr dirty="0" err="1"/>
              <a:t>дают</a:t>
            </a:r>
            <a:r>
              <a:rPr dirty="0"/>
              <a:t> </a:t>
            </a:r>
            <a:r>
              <a:rPr dirty="0" err="1"/>
              <a:t>разную</a:t>
            </a:r>
            <a:r>
              <a:rPr dirty="0"/>
              <a:t> </a:t>
            </a:r>
            <a:r>
              <a:rPr dirty="0" err="1"/>
              <a:t>сохранность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 Это </a:t>
            </a:r>
            <a:r>
              <a:rPr dirty="0" err="1"/>
              <a:t>свойство</a:t>
            </a:r>
            <a:r>
              <a:rPr dirty="0"/>
              <a:t> </a:t>
            </a:r>
            <a:r>
              <a:rPr dirty="0" err="1"/>
              <a:t>архитектуры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обсуждать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прятать</a:t>
            </a:r>
            <a:r>
              <a:rPr dirty="0"/>
              <a:t> </a:t>
            </a:r>
            <a:r>
              <a:rPr dirty="0" err="1"/>
              <a:t>под</a:t>
            </a:r>
            <a:r>
              <a:rPr dirty="0"/>
              <a:t> </a:t>
            </a:r>
            <a:r>
              <a:rPr dirty="0" err="1"/>
              <a:t>словом</a:t>
            </a:r>
            <a:r>
              <a:rPr dirty="0"/>
              <a:t> «</a:t>
            </a:r>
            <a:r>
              <a:rPr dirty="0" err="1"/>
              <a:t>стабильность</a:t>
            </a:r>
            <a:r>
              <a:rPr dirty="0"/>
              <a:t>»."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Осталось</a:t>
            </a:r>
            <a:r>
              <a:rPr dirty="0"/>
              <a:t> </a:t>
            </a:r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запись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правил</a:t>
            </a:r>
            <a:r>
              <a:rPr dirty="0"/>
              <a:t> </a:t>
            </a:r>
            <a:r>
              <a:rPr dirty="0" err="1"/>
              <a:t>удобной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агента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  <a:p>
            <a:r>
              <a:rPr dirty="0"/>
              <a:t>https://</a:t>
            </a:r>
            <a:r>
              <a:rPr dirty="0" err="1"/>
              <a:t>www.erlang.org</a:t>
            </a:r>
            <a:r>
              <a:rPr dirty="0"/>
              <a:t>/doc/system/</a:t>
            </a:r>
            <a:r>
              <a:rPr dirty="0" err="1"/>
              <a:t>sup_princ.html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собрали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спецификацию</a:t>
            </a:r>
            <a:r>
              <a:rPr dirty="0"/>
              <a:t>, </a:t>
            </a:r>
            <a:r>
              <a:rPr dirty="0" err="1"/>
              <a:t>свойства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хочется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люди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агент</a:t>
            </a:r>
            <a:r>
              <a:rPr dirty="0"/>
              <a:t> </a:t>
            </a:r>
            <a:r>
              <a:rPr dirty="0" err="1"/>
              <a:t>могли</a:t>
            </a:r>
            <a:r>
              <a:rPr dirty="0"/>
              <a:t> </a:t>
            </a:r>
            <a:r>
              <a:rPr dirty="0" err="1"/>
              <a:t>записывать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постоянного</a:t>
            </a:r>
            <a:r>
              <a:rPr dirty="0"/>
              <a:t> </a:t>
            </a:r>
            <a:r>
              <a:rPr dirty="0" err="1"/>
              <a:t>перевода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объяснением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отдельным</a:t>
            </a:r>
            <a:r>
              <a:rPr dirty="0"/>
              <a:t> </a:t>
            </a:r>
            <a:r>
              <a:rPr dirty="0" err="1"/>
              <a:t>программным</a:t>
            </a:r>
            <a:r>
              <a:rPr dirty="0"/>
              <a:t> </a:t>
            </a:r>
            <a:r>
              <a:rPr dirty="0" err="1"/>
              <a:t>текстом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свободный</a:t>
            </a:r>
            <a:r>
              <a:rPr dirty="0"/>
              <a:t> </a:t>
            </a:r>
            <a:r>
              <a:rPr dirty="0" err="1"/>
              <a:t>естественный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снова</a:t>
            </a:r>
            <a:r>
              <a:rPr dirty="0"/>
              <a:t> </a:t>
            </a:r>
            <a:r>
              <a:rPr dirty="0" err="1"/>
              <a:t>вернёт</a:t>
            </a:r>
            <a:r>
              <a:rPr dirty="0"/>
              <a:t> </a:t>
            </a:r>
            <a:r>
              <a:rPr dirty="0" err="1"/>
              <a:t>двусмысленность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начала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 </a:t>
            </a:r>
            <a:r>
              <a:rPr dirty="0" err="1"/>
              <a:t>Нужна</a:t>
            </a:r>
            <a:r>
              <a:rPr dirty="0"/>
              <a:t> </a:t>
            </a:r>
            <a:r>
              <a:rPr dirty="0" err="1"/>
              <a:t>определённая</a:t>
            </a:r>
            <a:r>
              <a:rPr dirty="0"/>
              <a:t> </a:t>
            </a:r>
            <a:r>
              <a:rPr dirty="0" err="1"/>
              <a:t>грамматика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несколькими</a:t>
            </a:r>
            <a:r>
              <a:rPr dirty="0"/>
              <a:t> </a:t>
            </a:r>
            <a:r>
              <a:rPr dirty="0" err="1"/>
              <a:t>словарями</a:t>
            </a:r>
            <a:r>
              <a:rPr dirty="0"/>
              <a:t> </a:t>
            </a:r>
            <a:r>
              <a:rPr dirty="0" err="1"/>
              <a:t>записи</a:t>
            </a:r>
            <a:r>
              <a:rPr dirty="0"/>
              <a:t>.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конструкция</a:t>
            </a:r>
            <a:r>
              <a:rPr dirty="0"/>
              <a:t> </a:t>
            </a:r>
            <a:r>
              <a:rPr dirty="0" err="1"/>
              <a:t>должна</a:t>
            </a:r>
            <a:r>
              <a:rPr dirty="0"/>
              <a:t> </a:t>
            </a:r>
            <a:r>
              <a:rPr dirty="0" err="1"/>
              <a:t>означать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независимо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выбранной</a:t>
            </a:r>
            <a:r>
              <a:rPr dirty="0"/>
              <a:t> </a:t>
            </a:r>
            <a:r>
              <a:rPr dirty="0" err="1"/>
              <a:t>поверхности</a:t>
            </a:r>
            <a:r>
              <a:rPr dirty="0"/>
              <a:t>.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словарей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описывать</a:t>
            </a:r>
            <a:r>
              <a:rPr dirty="0"/>
              <a:t> </a:t>
            </a:r>
            <a:r>
              <a:rPr dirty="0" err="1"/>
              <a:t>одну</a:t>
            </a:r>
            <a:r>
              <a:rPr dirty="0"/>
              <a:t> </a:t>
            </a:r>
            <a:r>
              <a:rPr dirty="0" err="1"/>
              <a:t>конструкцию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071»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собрали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, </a:t>
            </a:r>
            <a:r>
              <a:rPr dirty="0" err="1"/>
              <a:t>спецификацию</a:t>
            </a:r>
            <a:r>
              <a:rPr dirty="0"/>
              <a:t>, </a:t>
            </a:r>
            <a:r>
              <a:rPr dirty="0" err="1"/>
              <a:t>свойства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хочется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люди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агент</a:t>
            </a:r>
            <a:r>
              <a:rPr dirty="0"/>
              <a:t> </a:t>
            </a:r>
            <a:r>
              <a:rPr dirty="0" err="1"/>
              <a:t>могли</a:t>
            </a:r>
            <a:r>
              <a:rPr dirty="0"/>
              <a:t> </a:t>
            </a:r>
            <a:r>
              <a:rPr dirty="0" err="1"/>
              <a:t>записывать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постоянного</a:t>
            </a:r>
            <a:r>
              <a:rPr dirty="0"/>
              <a:t> </a:t>
            </a:r>
            <a:r>
              <a:rPr dirty="0" err="1"/>
              <a:t>перевода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объяснением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отдельным</a:t>
            </a:r>
            <a:r>
              <a:rPr dirty="0"/>
              <a:t> </a:t>
            </a:r>
            <a:r>
              <a:rPr dirty="0" err="1"/>
              <a:t>программным</a:t>
            </a:r>
            <a:r>
              <a:rPr dirty="0"/>
              <a:t> </a:t>
            </a:r>
            <a:r>
              <a:rPr dirty="0" err="1"/>
              <a:t>текстом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свободный</a:t>
            </a:r>
            <a:r>
              <a:rPr dirty="0"/>
              <a:t> </a:t>
            </a:r>
            <a:r>
              <a:rPr dirty="0" err="1"/>
              <a:t>естественный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снова</a:t>
            </a:r>
            <a:r>
              <a:rPr dirty="0"/>
              <a:t> </a:t>
            </a:r>
            <a:r>
              <a:rPr dirty="0" err="1"/>
              <a:t>вернёт</a:t>
            </a:r>
            <a:r>
              <a:rPr dirty="0"/>
              <a:t> </a:t>
            </a:r>
            <a:r>
              <a:rPr dirty="0" err="1"/>
              <a:t>двусмысленность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начала</a:t>
            </a:r>
            <a:r>
              <a:rPr dirty="0"/>
              <a:t> </a:t>
            </a:r>
            <a:r>
              <a:rPr dirty="0" err="1"/>
              <a:t>доклада</a:t>
            </a:r>
            <a:r>
              <a:rPr dirty="0"/>
              <a:t>. </a:t>
            </a:r>
            <a:r>
              <a:rPr dirty="0" err="1"/>
              <a:t>Нужна</a:t>
            </a:r>
            <a:r>
              <a:rPr dirty="0"/>
              <a:t> </a:t>
            </a:r>
            <a:r>
              <a:rPr dirty="0" err="1"/>
              <a:t>определённая</a:t>
            </a:r>
            <a:r>
              <a:rPr dirty="0"/>
              <a:t> </a:t>
            </a:r>
            <a:r>
              <a:rPr dirty="0" err="1"/>
              <a:t>грамматика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несколькими</a:t>
            </a:r>
            <a:r>
              <a:rPr dirty="0"/>
              <a:t> </a:t>
            </a:r>
            <a:r>
              <a:rPr dirty="0" err="1"/>
              <a:t>словарями</a:t>
            </a:r>
            <a:r>
              <a:rPr dirty="0"/>
              <a:t> </a:t>
            </a:r>
            <a:r>
              <a:rPr dirty="0" err="1"/>
              <a:t>записи</a:t>
            </a:r>
            <a:r>
              <a:rPr dirty="0"/>
              <a:t>.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конструкция</a:t>
            </a:r>
            <a:r>
              <a:rPr dirty="0"/>
              <a:t> </a:t>
            </a:r>
            <a:r>
              <a:rPr dirty="0" err="1"/>
              <a:t>должна</a:t>
            </a:r>
            <a:r>
              <a:rPr dirty="0"/>
              <a:t> </a:t>
            </a:r>
            <a:r>
              <a:rPr dirty="0" err="1"/>
              <a:t>означать</a:t>
            </a:r>
            <a:r>
              <a:rPr dirty="0"/>
              <a:t> </a:t>
            </a:r>
            <a:r>
              <a:rPr dirty="0" err="1"/>
              <a:t>одно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независимо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выбранной</a:t>
            </a:r>
            <a:r>
              <a:rPr dirty="0"/>
              <a:t> </a:t>
            </a:r>
            <a:r>
              <a:rPr dirty="0" err="1"/>
              <a:t>поверхности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словарей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описывать</a:t>
            </a:r>
            <a:r>
              <a:rPr dirty="0"/>
              <a:t> </a:t>
            </a:r>
            <a:r>
              <a:rPr dirty="0" err="1"/>
              <a:t>одну</a:t>
            </a:r>
            <a:r>
              <a:rPr dirty="0"/>
              <a:t> </a:t>
            </a:r>
            <a:r>
              <a:rPr dirty="0" err="1"/>
              <a:t>конструкцию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условного</a:t>
            </a:r>
            <a:r>
              <a:rPr dirty="0"/>
              <a:t> </a:t>
            </a:r>
            <a:r>
              <a:rPr dirty="0" err="1"/>
              <a:t>оператора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открыть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написаний</a:t>
            </a:r>
            <a:r>
              <a:rPr dirty="0"/>
              <a:t>. Это </a:t>
            </a:r>
            <a:r>
              <a:rPr dirty="0" err="1"/>
              <a:t>русское</a:t>
            </a:r>
            <a:r>
              <a:rPr dirty="0"/>
              <a:t>, </a:t>
            </a:r>
            <a:r>
              <a:rPr dirty="0" err="1"/>
              <a:t>английское</a:t>
            </a:r>
            <a:r>
              <a:rPr dirty="0"/>
              <a:t>, </a:t>
            </a:r>
            <a:r>
              <a:rPr dirty="0" err="1"/>
              <a:t>эсперанто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китайское</a:t>
            </a:r>
            <a:r>
              <a:rPr dirty="0"/>
              <a:t> </a:t>
            </a:r>
            <a:r>
              <a:rPr dirty="0" err="1"/>
              <a:t>слово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одним</a:t>
            </a:r>
            <a:r>
              <a:rPr dirty="0"/>
              <a:t> </a:t>
            </a:r>
            <a:r>
              <a:rPr dirty="0" err="1"/>
              <a:t>внутренним</a:t>
            </a:r>
            <a:r>
              <a:rPr dirty="0"/>
              <a:t> </a:t>
            </a:r>
            <a:r>
              <a:rPr dirty="0" err="1"/>
              <a:t>значением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 </a:t>
            </a:r>
            <a:r>
              <a:rPr dirty="0" err="1"/>
              <a:t>нейросетевого</a:t>
            </a:r>
            <a:r>
              <a:rPr dirty="0"/>
              <a:t> </a:t>
            </a:r>
            <a:r>
              <a:rPr dirty="0" err="1"/>
              <a:t>перевода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. </a:t>
            </a:r>
            <a:r>
              <a:rPr dirty="0" err="1"/>
              <a:t>Слова</a:t>
            </a:r>
            <a:r>
              <a:rPr dirty="0"/>
              <a:t> </a:t>
            </a:r>
            <a:r>
              <a:rPr dirty="0" err="1"/>
              <a:t>распознаёт</a:t>
            </a:r>
            <a:r>
              <a:rPr dirty="0"/>
              <a:t> </a:t>
            </a:r>
            <a:r>
              <a:rPr dirty="0" err="1"/>
              <a:t>лексер</a:t>
            </a:r>
            <a:r>
              <a:rPr dirty="0"/>
              <a:t>.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следует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элемент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существует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поверхностях</a:t>
            </a:r>
            <a:r>
              <a:rPr dirty="0"/>
              <a:t>: </a:t>
            </a:r>
            <a:r>
              <a:rPr dirty="0" err="1"/>
              <a:t>словарь</a:t>
            </a:r>
            <a:r>
              <a:rPr dirty="0"/>
              <a:t>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явные</a:t>
            </a:r>
            <a:r>
              <a:rPr dirty="0"/>
              <a:t> </a:t>
            </a:r>
            <a:r>
              <a:rPr dirty="0" err="1"/>
              <a:t>пробелы</a:t>
            </a:r>
            <a:r>
              <a:rPr dirty="0"/>
              <a:t>, </a:t>
            </a:r>
            <a:r>
              <a:rPr dirty="0" err="1"/>
              <a:t>особенно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доказательствах</a:t>
            </a:r>
            <a:r>
              <a:rPr dirty="0"/>
              <a:t>. </a:t>
            </a:r>
            <a:r>
              <a:rPr dirty="0" err="1"/>
              <a:t>Имена</a:t>
            </a:r>
            <a:r>
              <a:rPr dirty="0"/>
              <a:t> </a:t>
            </a:r>
            <a:r>
              <a:rPr dirty="0" err="1"/>
              <a:t>пользовательских</a:t>
            </a:r>
            <a:r>
              <a:rPr dirty="0"/>
              <a:t> </a:t>
            </a:r>
            <a:r>
              <a:rPr dirty="0" err="1"/>
              <a:t>функций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переводятся</a:t>
            </a:r>
            <a:r>
              <a:rPr dirty="0"/>
              <a:t>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собранного</a:t>
            </a:r>
            <a:r>
              <a:rPr dirty="0"/>
              <a:t> </a:t>
            </a:r>
            <a:r>
              <a:rPr dirty="0" err="1"/>
              <a:t>набора</a:t>
            </a:r>
            <a:r>
              <a:rPr dirty="0"/>
              <a:t> </a:t>
            </a:r>
            <a:r>
              <a:rPr dirty="0" err="1"/>
              <a:t>требований</a:t>
            </a:r>
            <a:r>
              <a:rPr dirty="0"/>
              <a:t> </a:t>
            </a:r>
            <a:r>
              <a:rPr dirty="0" err="1"/>
              <a:t>появляется</a:t>
            </a:r>
            <a:r>
              <a:rPr dirty="0"/>
              <a:t> </a:t>
            </a:r>
            <a:r>
              <a:rPr dirty="0" err="1"/>
              <a:t>конкретная</a:t>
            </a:r>
            <a:r>
              <a:rPr dirty="0"/>
              <a:t> </a:t>
            </a:r>
            <a:r>
              <a:rPr dirty="0" err="1"/>
              <a:t>реализация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072»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условного</a:t>
            </a:r>
            <a:r>
              <a:rPr dirty="0"/>
              <a:t> </a:t>
            </a:r>
            <a:r>
              <a:rPr dirty="0" err="1"/>
              <a:t>оператора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открыть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написаний</a:t>
            </a:r>
            <a:r>
              <a:rPr dirty="0"/>
              <a:t>. Это </a:t>
            </a:r>
            <a:r>
              <a:rPr dirty="0" err="1"/>
              <a:t>русское</a:t>
            </a:r>
            <a:r>
              <a:rPr dirty="0"/>
              <a:t>, </a:t>
            </a:r>
            <a:r>
              <a:rPr dirty="0" err="1"/>
              <a:t>английское</a:t>
            </a:r>
            <a:r>
              <a:rPr dirty="0"/>
              <a:t>, </a:t>
            </a:r>
            <a:r>
              <a:rPr dirty="0" err="1"/>
              <a:t>эсперанто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китайское</a:t>
            </a:r>
            <a:r>
              <a:rPr dirty="0"/>
              <a:t> </a:t>
            </a:r>
            <a:r>
              <a:rPr dirty="0" err="1"/>
              <a:t>слово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одним</a:t>
            </a:r>
            <a:r>
              <a:rPr dirty="0"/>
              <a:t> </a:t>
            </a:r>
            <a:r>
              <a:rPr dirty="0" err="1"/>
              <a:t>внутренним</a:t>
            </a:r>
            <a:r>
              <a:rPr dirty="0"/>
              <a:t> </a:t>
            </a:r>
            <a:r>
              <a:rPr dirty="0" err="1"/>
              <a:t>значением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 </a:t>
            </a:r>
            <a:r>
              <a:rPr dirty="0" err="1"/>
              <a:t>нейросетевого</a:t>
            </a:r>
            <a:r>
              <a:rPr dirty="0"/>
              <a:t> </a:t>
            </a:r>
            <a:r>
              <a:rPr dirty="0" err="1"/>
              <a:t>перевода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. </a:t>
            </a:r>
            <a:r>
              <a:rPr dirty="0" err="1"/>
              <a:t>Слова</a:t>
            </a:r>
            <a:r>
              <a:rPr dirty="0"/>
              <a:t> </a:t>
            </a:r>
            <a:r>
              <a:rPr dirty="0" err="1"/>
              <a:t>распознаёт</a:t>
            </a:r>
            <a:r>
              <a:rPr dirty="0"/>
              <a:t> </a:t>
            </a:r>
            <a:r>
              <a:rPr dirty="0" err="1"/>
              <a:t>лексер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следует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элемент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существует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четырёх</a:t>
            </a:r>
            <a:r>
              <a:rPr dirty="0"/>
              <a:t> </a:t>
            </a:r>
            <a:r>
              <a:rPr dirty="0" err="1"/>
              <a:t>поверхностях</a:t>
            </a:r>
            <a:r>
              <a:rPr dirty="0"/>
              <a:t>: </a:t>
            </a:r>
            <a:r>
              <a:rPr dirty="0" err="1"/>
              <a:t>словарь</a:t>
            </a:r>
            <a:r>
              <a:rPr dirty="0"/>
              <a:t>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явные</a:t>
            </a:r>
            <a:r>
              <a:rPr dirty="0"/>
              <a:t> </a:t>
            </a:r>
            <a:r>
              <a:rPr dirty="0" err="1"/>
              <a:t>пробелы</a:t>
            </a:r>
            <a:r>
              <a:rPr dirty="0"/>
              <a:t>, </a:t>
            </a:r>
            <a:r>
              <a:rPr dirty="0" err="1"/>
              <a:t>особенно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доказательствах</a:t>
            </a:r>
            <a:r>
              <a:rPr dirty="0"/>
              <a:t>. </a:t>
            </a:r>
            <a:r>
              <a:rPr dirty="0" err="1"/>
              <a:t>Имена</a:t>
            </a:r>
            <a:r>
              <a:rPr dirty="0"/>
              <a:t> </a:t>
            </a:r>
            <a:r>
              <a:rPr dirty="0" err="1"/>
              <a:t>пользовательских</a:t>
            </a:r>
            <a:r>
              <a:rPr dirty="0"/>
              <a:t> </a:t>
            </a:r>
            <a:r>
              <a:rPr dirty="0" err="1"/>
              <a:t>функций</a:t>
            </a:r>
            <a:r>
              <a:rPr dirty="0"/>
              <a:t> </a:t>
            </a:r>
            <a:r>
              <a:rPr dirty="0" err="1"/>
              <a:t>автоматически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переводятся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собранного</a:t>
            </a:r>
            <a:r>
              <a:rPr dirty="0"/>
              <a:t> </a:t>
            </a:r>
            <a:r>
              <a:rPr dirty="0" err="1"/>
              <a:t>набора</a:t>
            </a:r>
            <a:r>
              <a:rPr dirty="0"/>
              <a:t> </a:t>
            </a:r>
            <a:r>
              <a:rPr dirty="0" err="1"/>
              <a:t>требований</a:t>
            </a:r>
            <a:r>
              <a:rPr dirty="0"/>
              <a:t> </a:t>
            </a:r>
            <a:r>
              <a:rPr dirty="0" err="1"/>
              <a:t>появляется</a:t>
            </a:r>
            <a:r>
              <a:rPr dirty="0"/>
              <a:t> </a:t>
            </a:r>
            <a:r>
              <a:rPr dirty="0" err="1"/>
              <a:t>конкретная</a:t>
            </a:r>
            <a:r>
              <a:rPr dirty="0"/>
              <a:t> </a:t>
            </a:r>
            <a:r>
              <a:rPr dirty="0" err="1"/>
              <a:t>реализация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/blob/main/docs/</a:t>
            </a:r>
            <a:r>
              <a:rPr dirty="0" err="1"/>
              <a:t>glossary.md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назвать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Flang </a:t>
            </a:r>
            <a:r>
              <a:rPr dirty="0" err="1"/>
              <a:t>объединяет</a:t>
            </a:r>
            <a:r>
              <a:rPr dirty="0"/>
              <a:t> </a:t>
            </a:r>
            <a:r>
              <a:rPr dirty="0" err="1"/>
              <a:t>тотальные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, </a:t>
            </a:r>
            <a:r>
              <a:rPr dirty="0" err="1"/>
              <a:t>примеры</a:t>
            </a:r>
            <a:r>
              <a:rPr dirty="0"/>
              <a:t> </a:t>
            </a:r>
            <a:r>
              <a:rPr dirty="0" err="1"/>
              <a:t>внутри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, </a:t>
            </a:r>
            <a:r>
              <a:rPr dirty="0" err="1"/>
              <a:t>проверяемые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,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поверхностей</a:t>
            </a:r>
            <a:r>
              <a:rPr dirty="0"/>
              <a:t> </a:t>
            </a:r>
            <a:r>
              <a:rPr dirty="0" err="1"/>
              <a:t>записи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процессов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надзором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печатает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языки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привычную</a:t>
            </a:r>
            <a:r>
              <a:rPr dirty="0"/>
              <a:t> </a:t>
            </a:r>
            <a:r>
              <a:rPr dirty="0" err="1"/>
              <a:t>оболочку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</a:t>
            </a:r>
            <a:r>
              <a:rPr dirty="0" err="1"/>
              <a:t>Каждая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частей</a:t>
            </a:r>
            <a:r>
              <a:rPr dirty="0"/>
              <a:t> </a:t>
            </a:r>
            <a:r>
              <a:rPr dirty="0" err="1"/>
              <a:t>закрывает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встретился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наших</a:t>
            </a:r>
            <a:r>
              <a:rPr dirty="0"/>
              <a:t> </a:t>
            </a:r>
            <a:r>
              <a:rPr dirty="0" err="1"/>
              <a:t>примерах</a:t>
            </a:r>
            <a:r>
              <a:rPr dirty="0"/>
              <a:t>. </a:t>
            </a:r>
            <a:r>
              <a:rPr dirty="0" err="1"/>
              <a:t>Дальше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 </a:t>
            </a:r>
            <a:r>
              <a:rPr dirty="0" err="1"/>
              <a:t>короткие</a:t>
            </a:r>
            <a:r>
              <a:rPr dirty="0"/>
              <a:t> </a:t>
            </a:r>
            <a:r>
              <a:rPr dirty="0" err="1"/>
              <a:t>реально</a:t>
            </a:r>
            <a:r>
              <a:rPr dirty="0"/>
              <a:t> </a:t>
            </a:r>
            <a:r>
              <a:rPr dirty="0" err="1"/>
              <a:t>выполненные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обозначу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</a:t>
            </a:r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знакомого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073»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назвать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"Flang </a:t>
            </a:r>
            <a:r>
              <a:rPr dirty="0" err="1"/>
              <a:t>объединяет</a:t>
            </a:r>
            <a:r>
              <a:rPr dirty="0"/>
              <a:t> </a:t>
            </a:r>
            <a:r>
              <a:rPr dirty="0" err="1"/>
              <a:t>тотальные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, </a:t>
            </a:r>
            <a:r>
              <a:rPr dirty="0" err="1"/>
              <a:t>примеры</a:t>
            </a:r>
            <a:r>
              <a:rPr dirty="0"/>
              <a:t> </a:t>
            </a:r>
            <a:r>
              <a:rPr dirty="0" err="1"/>
              <a:t>внутри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, </a:t>
            </a:r>
            <a:r>
              <a:rPr dirty="0" err="1"/>
              <a:t>проверяемые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, </a:t>
            </a:r>
            <a:r>
              <a:rPr dirty="0" err="1"/>
              <a:t>несколько</a:t>
            </a:r>
            <a:r>
              <a:rPr dirty="0"/>
              <a:t> </a:t>
            </a:r>
            <a:r>
              <a:rPr dirty="0" err="1"/>
              <a:t>поверхностей</a:t>
            </a:r>
            <a:r>
              <a:rPr dirty="0"/>
              <a:t> </a:t>
            </a:r>
            <a:r>
              <a:rPr dirty="0" err="1"/>
              <a:t>записи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процессов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надзором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печатает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целевые</a:t>
            </a:r>
            <a:r>
              <a:rPr dirty="0"/>
              <a:t> </a:t>
            </a:r>
            <a:r>
              <a:rPr dirty="0" err="1"/>
              <a:t>языки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привычную</a:t>
            </a:r>
            <a:r>
              <a:rPr dirty="0"/>
              <a:t> </a:t>
            </a:r>
            <a:r>
              <a:rPr dirty="0" err="1"/>
              <a:t>оболочку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</a:t>
            </a:r>
            <a:r>
              <a:rPr dirty="0" err="1"/>
              <a:t>Каждая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частей</a:t>
            </a:r>
            <a:r>
              <a:rPr dirty="0"/>
              <a:t> </a:t>
            </a:r>
            <a:r>
              <a:rPr dirty="0" err="1"/>
              <a:t>закрывает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встретился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наших</a:t>
            </a:r>
            <a:r>
              <a:rPr dirty="0"/>
              <a:t> </a:t>
            </a:r>
            <a:r>
              <a:rPr dirty="0" err="1"/>
              <a:t>примерах</a:t>
            </a:r>
            <a:r>
              <a:rPr dirty="0"/>
              <a:t>. </a:t>
            </a:r>
            <a:r>
              <a:rPr dirty="0" err="1"/>
              <a:t>Дальше</a:t>
            </a:r>
            <a:r>
              <a:rPr dirty="0"/>
              <a:t> </a:t>
            </a:r>
            <a:r>
              <a:rPr dirty="0" err="1"/>
              <a:t>покажу</a:t>
            </a:r>
            <a:r>
              <a:rPr dirty="0"/>
              <a:t> </a:t>
            </a:r>
            <a:r>
              <a:rPr dirty="0" err="1"/>
              <a:t>короткие</a:t>
            </a:r>
            <a:r>
              <a:rPr dirty="0"/>
              <a:t> </a:t>
            </a:r>
            <a:r>
              <a:rPr dirty="0" err="1"/>
              <a:t>реально</a:t>
            </a:r>
            <a:r>
              <a:rPr dirty="0"/>
              <a:t> </a:t>
            </a:r>
            <a:r>
              <a:rPr dirty="0" err="1"/>
              <a:t>выполненные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обозначу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Начнём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знакомого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доступа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обоих</a:t>
            </a:r>
            <a:r>
              <a:rPr dirty="0"/>
              <a:t> </a:t>
            </a:r>
            <a:r>
              <a:rPr dirty="0" err="1"/>
              <a:t>файлах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одинаковое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сравнить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поверхность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переименование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. </a:t>
            </a: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английский</a:t>
            </a:r>
            <a:r>
              <a:rPr dirty="0"/>
              <a:t> </a:t>
            </a:r>
            <a:r>
              <a:rPr dirty="0" err="1"/>
              <a:t>варианты</a:t>
            </a:r>
            <a:r>
              <a:rPr dirty="0"/>
              <a:t> </a:t>
            </a:r>
            <a:r>
              <a:rPr dirty="0" err="1"/>
              <a:t>вычисляют</a:t>
            </a:r>
            <a:r>
              <a:rPr dirty="0"/>
              <a:t> </a:t>
            </a:r>
            <a:r>
              <a:rPr dirty="0" err="1"/>
              <a:t>удвоение</a:t>
            </a:r>
            <a:r>
              <a:rPr dirty="0"/>
              <a:t>.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сравниваю</a:t>
            </a:r>
            <a:r>
              <a:rPr dirty="0"/>
              <a:t> </a:t>
            </a:r>
            <a:r>
              <a:rPr dirty="0" err="1"/>
              <a:t>нормализованные</a:t>
            </a:r>
            <a:r>
              <a:rPr dirty="0"/>
              <a:t> </a:t>
            </a:r>
            <a:r>
              <a:rPr dirty="0" err="1"/>
              <a:t>деревья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координат</a:t>
            </a:r>
            <a:r>
              <a:rPr dirty="0"/>
              <a:t> </a:t>
            </a:r>
            <a:r>
              <a:rPr dirty="0" err="1"/>
              <a:t>исходника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запуск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одинаковом</a:t>
            </a:r>
            <a:r>
              <a:rPr dirty="0"/>
              <a:t> </a:t>
            </a:r>
            <a:r>
              <a:rPr dirty="0" err="1"/>
              <a:t>входе</a:t>
            </a:r>
            <a:r>
              <a:rPr dirty="0"/>
              <a:t>. Это </a:t>
            </a:r>
            <a:r>
              <a:rPr dirty="0" err="1"/>
              <a:t>узкое</a:t>
            </a:r>
            <a:r>
              <a:rPr dirty="0"/>
              <a:t> </a:t>
            </a:r>
            <a:r>
              <a:rPr dirty="0" err="1"/>
              <a:t>воспроизводимое</a:t>
            </a:r>
            <a:r>
              <a:rPr dirty="0"/>
              <a:t> </a:t>
            </a:r>
            <a:r>
              <a:rPr dirty="0" err="1"/>
              <a:t>свидетельство</a:t>
            </a:r>
            <a:r>
              <a:rPr dirty="0"/>
              <a:t> </a:t>
            </a:r>
            <a:r>
              <a:rPr dirty="0" err="1"/>
              <a:t>общей</a:t>
            </a:r>
            <a:r>
              <a:rPr dirty="0"/>
              <a:t> </a:t>
            </a:r>
            <a:r>
              <a:rPr dirty="0" err="1"/>
              <a:t>семантики</a:t>
            </a:r>
            <a:r>
              <a:rPr dirty="0"/>
              <a:t> </a:t>
            </a:r>
            <a:r>
              <a:rPr dirty="0" err="1"/>
              <a:t>примера</a:t>
            </a:r>
            <a:r>
              <a:rPr dirty="0"/>
              <a:t>. </a:t>
            </a:r>
            <a:r>
              <a:rPr dirty="0" err="1"/>
              <a:t>Оно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измерением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LLM </a:t>
            </a:r>
            <a:r>
              <a:rPr dirty="0" err="1"/>
              <a:t>лучше</a:t>
            </a:r>
            <a:r>
              <a:rPr dirty="0"/>
              <a:t> </a:t>
            </a:r>
            <a:r>
              <a:rPr dirty="0" err="1"/>
              <a:t>пишет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поверхностей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утверждения</a:t>
            </a:r>
            <a:r>
              <a:rPr dirty="0"/>
              <a:t> </a:t>
            </a:r>
            <a:r>
              <a:rPr dirty="0" err="1"/>
              <a:t>понадобился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отдельный</a:t>
            </a:r>
            <a:r>
              <a:rPr dirty="0"/>
              <a:t> eval.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функциям</a:t>
            </a:r>
            <a:r>
              <a:rPr dirty="0"/>
              <a:t> </a:t>
            </a:r>
            <a:r>
              <a:rPr dirty="0" err="1"/>
              <a:t>добавим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обсуждённую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процессов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079»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обоих</a:t>
            </a:r>
            <a:r>
              <a:rPr dirty="0"/>
              <a:t> </a:t>
            </a:r>
            <a:r>
              <a:rPr dirty="0" err="1"/>
              <a:t>файлах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одинаковое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сравнить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поверхность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переименование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. </a:t>
            </a: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английский</a:t>
            </a:r>
            <a:r>
              <a:rPr dirty="0"/>
              <a:t> </a:t>
            </a:r>
            <a:r>
              <a:rPr dirty="0" err="1"/>
              <a:t>варианты</a:t>
            </a:r>
            <a:r>
              <a:rPr dirty="0"/>
              <a:t> </a:t>
            </a:r>
            <a:r>
              <a:rPr dirty="0" err="1"/>
              <a:t>вычисляют</a:t>
            </a:r>
            <a:r>
              <a:rPr dirty="0"/>
              <a:t> </a:t>
            </a:r>
            <a:r>
              <a:rPr dirty="0" err="1"/>
              <a:t>удвоение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проверке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сравниваю</a:t>
            </a:r>
            <a:r>
              <a:rPr dirty="0"/>
              <a:t> </a:t>
            </a:r>
            <a:r>
              <a:rPr dirty="0" err="1"/>
              <a:t>нормализованные</a:t>
            </a:r>
            <a:r>
              <a:rPr dirty="0"/>
              <a:t> </a:t>
            </a:r>
            <a:r>
              <a:rPr dirty="0" err="1"/>
              <a:t>деревья</a:t>
            </a:r>
            <a:r>
              <a:rPr dirty="0"/>
              <a:t>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координат</a:t>
            </a:r>
            <a:r>
              <a:rPr dirty="0"/>
              <a:t> </a:t>
            </a:r>
            <a:r>
              <a:rPr dirty="0" err="1"/>
              <a:t>исходника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запуск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одинаковом</a:t>
            </a:r>
            <a:r>
              <a:rPr dirty="0"/>
              <a:t> </a:t>
            </a:r>
            <a:r>
              <a:rPr dirty="0" err="1"/>
              <a:t>входе</a:t>
            </a:r>
            <a:r>
              <a:rPr dirty="0"/>
              <a:t>. Это </a:t>
            </a:r>
            <a:r>
              <a:rPr dirty="0" err="1"/>
              <a:t>узкое</a:t>
            </a:r>
            <a:r>
              <a:rPr dirty="0"/>
              <a:t> </a:t>
            </a:r>
            <a:r>
              <a:rPr dirty="0" err="1"/>
              <a:t>воспроизводимое</a:t>
            </a:r>
            <a:r>
              <a:rPr dirty="0"/>
              <a:t> </a:t>
            </a:r>
            <a:r>
              <a:rPr dirty="0" err="1"/>
              <a:t>свидетельство</a:t>
            </a:r>
            <a:r>
              <a:rPr dirty="0"/>
              <a:t> </a:t>
            </a:r>
            <a:r>
              <a:rPr dirty="0" err="1"/>
              <a:t>общей</a:t>
            </a:r>
            <a:r>
              <a:rPr dirty="0"/>
              <a:t> </a:t>
            </a:r>
            <a:r>
              <a:rPr dirty="0" err="1"/>
              <a:t>семантики</a:t>
            </a:r>
            <a:r>
              <a:rPr dirty="0"/>
              <a:t> </a:t>
            </a:r>
            <a:r>
              <a:rPr dirty="0" err="1"/>
              <a:t>примера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Оно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измерением</a:t>
            </a:r>
            <a:r>
              <a:rPr dirty="0"/>
              <a:t> </a:t>
            </a:r>
            <a:r>
              <a:rPr dirty="0" err="1"/>
              <a:t>того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LLM </a:t>
            </a:r>
            <a:r>
              <a:rPr dirty="0" err="1"/>
              <a:t>лучше</a:t>
            </a:r>
            <a:r>
              <a:rPr dirty="0"/>
              <a:t> </a:t>
            </a:r>
            <a:r>
              <a:rPr dirty="0" err="1"/>
              <a:t>пишет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поверхностей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утверждения</a:t>
            </a:r>
            <a:r>
              <a:rPr dirty="0"/>
              <a:t> </a:t>
            </a:r>
            <a:r>
              <a:rPr dirty="0" err="1"/>
              <a:t>понадобился</a:t>
            </a:r>
            <a:r>
              <a:rPr dirty="0"/>
              <a:t> </a:t>
            </a:r>
            <a:r>
              <a:rPr dirty="0" err="1"/>
              <a:t>бы</a:t>
            </a:r>
            <a:r>
              <a:rPr dirty="0"/>
              <a:t> </a:t>
            </a:r>
            <a:r>
              <a:rPr dirty="0" err="1"/>
              <a:t>отдельный</a:t>
            </a:r>
            <a:r>
              <a:rPr dirty="0"/>
              <a:t> eval."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функциям</a:t>
            </a:r>
            <a:r>
              <a:rPr dirty="0"/>
              <a:t> </a:t>
            </a:r>
            <a:r>
              <a:rPr dirty="0" err="1"/>
              <a:t>добавим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обсуждённую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процессов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Это </a:t>
            </a:r>
            <a:r>
              <a:rPr dirty="0" err="1"/>
              <a:t>исполняемый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 Flang,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свободный</a:t>
            </a:r>
            <a:r>
              <a:rPr dirty="0"/>
              <a:t> </a:t>
            </a: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текст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компактности</a:t>
            </a:r>
            <a:r>
              <a:rPr dirty="0"/>
              <a:t> </a:t>
            </a:r>
            <a:r>
              <a:rPr dirty="0" err="1"/>
              <a:t>параметры</a:t>
            </a:r>
            <a:r>
              <a:rPr dirty="0"/>
              <a:t> </a:t>
            </a:r>
            <a:r>
              <a:rPr dirty="0" err="1"/>
              <a:t>названы</a:t>
            </a:r>
            <a:r>
              <a:rPr dirty="0"/>
              <a:t> o </a:t>
            </a:r>
            <a:r>
              <a:rPr dirty="0" err="1"/>
              <a:t>и</a:t>
            </a:r>
            <a:r>
              <a:rPr dirty="0"/>
              <a:t> b: </a:t>
            </a:r>
            <a:r>
              <a:rPr dirty="0" err="1"/>
              <a:t>владелец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блокировка</a:t>
            </a:r>
            <a:r>
              <a:rPr dirty="0"/>
              <a:t>. </a:t>
            </a:r>
            <a:r>
              <a:rPr dirty="0" err="1"/>
              <a:t>Постусловие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 </a:t>
            </a:r>
            <a:r>
              <a:rPr dirty="0" err="1"/>
              <a:t>связывает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правилом</a:t>
            </a:r>
            <a:r>
              <a:rPr dirty="0"/>
              <a:t>, </a:t>
            </a:r>
            <a:r>
              <a:rPr dirty="0" err="1"/>
              <a:t>тело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выражение</a:t>
            </a:r>
            <a:r>
              <a:rPr dirty="0"/>
              <a:t>.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помечена</a:t>
            </a:r>
            <a:r>
              <a:rPr dirty="0"/>
              <a:t> </a:t>
            </a:r>
            <a:r>
              <a:rPr dirty="0" err="1"/>
              <a:t>тотальной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полном</a:t>
            </a:r>
            <a:r>
              <a:rPr dirty="0"/>
              <a:t> </a:t>
            </a:r>
            <a:r>
              <a:rPr dirty="0" err="1"/>
              <a:t>файле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модуль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.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момента</a:t>
            </a:r>
            <a:r>
              <a:rPr dirty="0"/>
              <a:t> </a:t>
            </a:r>
            <a:r>
              <a:rPr dirty="0" err="1"/>
              <a:t>критерий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спрятан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переписке</a:t>
            </a:r>
            <a:r>
              <a:rPr dirty="0"/>
              <a:t>: </a:t>
            </a:r>
            <a:r>
              <a:rPr dirty="0" err="1"/>
              <a:t>компилятор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программой</a:t>
            </a:r>
            <a:r>
              <a:rPr dirty="0"/>
              <a:t>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адресован</a:t>
            </a:r>
            <a:r>
              <a:rPr dirty="0"/>
              <a:t> </a:t>
            </a:r>
            <a:r>
              <a:rPr dirty="0" err="1"/>
              <a:t>компилятору</a:t>
            </a:r>
            <a:r>
              <a:rPr dirty="0"/>
              <a:t>: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доказано</a:t>
            </a:r>
            <a:r>
              <a:rPr dirty="0"/>
              <a:t>?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074»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"Это </a:t>
            </a:r>
            <a:r>
              <a:rPr dirty="0" err="1"/>
              <a:t>исполняемый</a:t>
            </a:r>
            <a:r>
              <a:rPr dirty="0"/>
              <a:t> </a:t>
            </a:r>
            <a:r>
              <a:rPr dirty="0" err="1"/>
              <a:t>фрагмент</a:t>
            </a:r>
            <a:r>
              <a:rPr dirty="0"/>
              <a:t> Flang,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свободный</a:t>
            </a:r>
            <a:r>
              <a:rPr dirty="0"/>
              <a:t> </a:t>
            </a:r>
            <a:r>
              <a:rPr dirty="0" err="1"/>
              <a:t>русский</a:t>
            </a:r>
            <a:r>
              <a:rPr dirty="0"/>
              <a:t> </a:t>
            </a:r>
            <a:r>
              <a:rPr dirty="0" err="1"/>
              <a:t>текст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компактности</a:t>
            </a:r>
            <a:r>
              <a:rPr dirty="0"/>
              <a:t> </a:t>
            </a:r>
            <a:r>
              <a:rPr dirty="0" err="1"/>
              <a:t>параметры</a:t>
            </a:r>
            <a:r>
              <a:rPr dirty="0"/>
              <a:t> </a:t>
            </a:r>
            <a:r>
              <a:rPr dirty="0" err="1"/>
              <a:t>названы</a:t>
            </a:r>
            <a:r>
              <a:rPr dirty="0"/>
              <a:t> o </a:t>
            </a:r>
            <a:r>
              <a:rPr dirty="0" err="1"/>
              <a:t>и</a:t>
            </a:r>
            <a:r>
              <a:rPr dirty="0"/>
              <a:t> b: </a:t>
            </a:r>
            <a:r>
              <a:rPr dirty="0" err="1"/>
              <a:t>владелец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блокировка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Постусловие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 </a:t>
            </a:r>
            <a:r>
              <a:rPr dirty="0" err="1"/>
              <a:t>связывает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правилом</a:t>
            </a:r>
            <a:r>
              <a:rPr dirty="0"/>
              <a:t>, </a:t>
            </a:r>
            <a:r>
              <a:rPr dirty="0" err="1"/>
              <a:t>тело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выражение</a:t>
            </a:r>
            <a:r>
              <a:rPr dirty="0"/>
              <a:t>.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помечена</a:t>
            </a:r>
            <a:r>
              <a:rPr dirty="0"/>
              <a:t> </a:t>
            </a:r>
            <a:r>
              <a:rPr dirty="0" err="1"/>
              <a:t>тотальной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полном</a:t>
            </a:r>
            <a:r>
              <a:rPr dirty="0"/>
              <a:t> </a:t>
            </a:r>
            <a:r>
              <a:rPr dirty="0" err="1"/>
              <a:t>файле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модуль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.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момента</a:t>
            </a:r>
            <a:r>
              <a:rPr dirty="0"/>
              <a:t> </a:t>
            </a:r>
            <a:r>
              <a:rPr dirty="0" err="1"/>
              <a:t>критерий</a:t>
            </a:r>
            <a:r>
              <a:rPr dirty="0"/>
              <a:t> </a:t>
            </a:r>
            <a:r>
              <a:rPr dirty="0" err="1"/>
              <a:t>приёмки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спрятан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переписке</a:t>
            </a:r>
            <a:r>
              <a:rPr dirty="0"/>
              <a:t>: </a:t>
            </a:r>
            <a:r>
              <a:rPr dirty="0" err="1"/>
              <a:t>компилятор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вместе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программой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адресован</a:t>
            </a:r>
            <a:r>
              <a:rPr dirty="0"/>
              <a:t> </a:t>
            </a:r>
            <a:r>
              <a:rPr dirty="0" err="1"/>
              <a:t>компилятору</a:t>
            </a:r>
            <a:r>
              <a:rPr dirty="0"/>
              <a:t>: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доказано</a:t>
            </a:r>
            <a:r>
              <a:rPr dirty="0"/>
              <a:t>?"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маленького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вернула</a:t>
            </a:r>
            <a:r>
              <a:rPr dirty="0"/>
              <a:t> proved. </a:t>
            </a:r>
            <a:r>
              <a:rPr dirty="0" err="1"/>
              <a:t>Основание</a:t>
            </a:r>
            <a:r>
              <a:rPr dirty="0"/>
              <a:t> </a:t>
            </a:r>
            <a:r>
              <a:rPr dirty="0" err="1"/>
              <a:t>простое</a:t>
            </a:r>
            <a:r>
              <a:rPr dirty="0"/>
              <a:t>: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совпадает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телом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раскрытия</a:t>
            </a:r>
            <a:r>
              <a:rPr dirty="0"/>
              <a:t> </a:t>
            </a:r>
            <a:r>
              <a:rPr dirty="0" err="1"/>
              <a:t>выражения</a:t>
            </a:r>
            <a:r>
              <a:rPr dirty="0"/>
              <a:t>. Это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доказанное</a:t>
            </a:r>
            <a:r>
              <a:rPr dirty="0"/>
              <a:t> </a:t>
            </a:r>
            <a:r>
              <a:rPr dirty="0" err="1"/>
              <a:t>постусловие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, </a:t>
            </a:r>
            <a:r>
              <a:rPr dirty="0" err="1"/>
              <a:t>компилятора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сервиса</a:t>
            </a:r>
            <a:r>
              <a:rPr dirty="0"/>
              <a:t>. </a:t>
            </a:r>
            <a:r>
              <a:rPr dirty="0" err="1"/>
              <a:t>Тотальность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проста</a:t>
            </a:r>
            <a:r>
              <a:rPr dirty="0"/>
              <a:t>: </a:t>
            </a:r>
            <a:r>
              <a:rPr dirty="0" err="1"/>
              <a:t>рекурсии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 </a:t>
            </a:r>
            <a:r>
              <a:rPr dirty="0" err="1"/>
              <a:t>Булев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намеренно</a:t>
            </a:r>
            <a:r>
              <a:rPr dirty="0"/>
              <a:t> </a:t>
            </a:r>
            <a:r>
              <a:rPr dirty="0" err="1"/>
              <a:t>маленький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глазами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подтвердил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следующем</a:t>
            </a:r>
            <a:r>
              <a:rPr dirty="0"/>
              <a:t> </a:t>
            </a:r>
            <a:r>
              <a:rPr dirty="0" err="1"/>
              <a:t>шаге</a:t>
            </a:r>
            <a:r>
              <a:rPr dirty="0"/>
              <a:t> </a:t>
            </a:r>
            <a:r>
              <a:rPr dirty="0" err="1"/>
              <a:t>внесём</a:t>
            </a:r>
            <a:r>
              <a:rPr dirty="0"/>
              <a:t>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,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которой</a:t>
            </a:r>
            <a:r>
              <a:rPr dirty="0"/>
              <a:t> </a:t>
            </a:r>
            <a:r>
              <a:rPr dirty="0" err="1"/>
              <a:t>начинался</a:t>
            </a:r>
            <a:r>
              <a:rPr dirty="0"/>
              <a:t> </a:t>
            </a:r>
            <a:r>
              <a:rPr dirty="0" err="1"/>
              <a:t>доклад</a:t>
            </a:r>
            <a:r>
              <a:rPr dirty="0"/>
              <a:t>. 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исходная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действительно</a:t>
            </a:r>
            <a:r>
              <a:rPr dirty="0"/>
              <a:t> </a:t>
            </a:r>
            <a:r>
              <a:rPr dirty="0" err="1"/>
              <a:t>ломает</a:t>
            </a:r>
            <a:r>
              <a:rPr dirty="0"/>
              <a:t> </a:t>
            </a:r>
            <a:r>
              <a:rPr dirty="0" err="1"/>
              <a:t>эту</a:t>
            </a:r>
            <a:r>
              <a:rPr dirty="0"/>
              <a:t> </a:t>
            </a:r>
            <a:r>
              <a:rPr dirty="0" err="1"/>
              <a:t>приёмку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075»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маленького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проверка</a:t>
            </a:r>
            <a:r>
              <a:rPr dirty="0"/>
              <a:t> </a:t>
            </a:r>
            <a:r>
              <a:rPr dirty="0" err="1"/>
              <a:t>вернула</a:t>
            </a:r>
            <a:r>
              <a:rPr dirty="0"/>
              <a:t> proved. </a:t>
            </a:r>
            <a:r>
              <a:rPr dirty="0" err="1"/>
              <a:t>Основание</a:t>
            </a:r>
            <a:r>
              <a:rPr dirty="0"/>
              <a:t> </a:t>
            </a:r>
            <a:r>
              <a:rPr dirty="0" err="1"/>
              <a:t>простое</a:t>
            </a:r>
            <a:r>
              <a:rPr dirty="0"/>
              <a:t>: </a:t>
            </a:r>
            <a:r>
              <a:rPr dirty="0" err="1"/>
              <a:t>цель</a:t>
            </a:r>
            <a:r>
              <a:rPr dirty="0"/>
              <a:t> </a:t>
            </a:r>
            <a:r>
              <a:rPr dirty="0" err="1"/>
              <a:t>совпадает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телом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раскрытия</a:t>
            </a:r>
            <a:r>
              <a:rPr dirty="0"/>
              <a:t> </a:t>
            </a:r>
            <a:r>
              <a:rPr dirty="0" err="1"/>
              <a:t>выражения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"Это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доказанное</a:t>
            </a:r>
            <a:r>
              <a:rPr dirty="0"/>
              <a:t> </a:t>
            </a:r>
            <a:r>
              <a:rPr dirty="0" err="1"/>
              <a:t>постусловие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языка</a:t>
            </a:r>
            <a:r>
              <a:rPr dirty="0"/>
              <a:t>, </a:t>
            </a:r>
            <a:r>
              <a:rPr dirty="0" err="1"/>
              <a:t>компилятора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сервиса</a:t>
            </a:r>
            <a:r>
              <a:rPr dirty="0"/>
              <a:t>. </a:t>
            </a:r>
            <a:r>
              <a:rPr dirty="0" err="1"/>
              <a:t>Тотальность</a:t>
            </a:r>
            <a:r>
              <a:rPr dirty="0"/>
              <a:t>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проста</a:t>
            </a:r>
            <a:r>
              <a:rPr dirty="0"/>
              <a:t>: </a:t>
            </a:r>
            <a:r>
              <a:rPr dirty="0" err="1"/>
              <a:t>рекурсии</a:t>
            </a:r>
            <a:r>
              <a:rPr dirty="0"/>
              <a:t> </a:t>
            </a:r>
            <a:r>
              <a:rPr dirty="0" err="1"/>
              <a:t>нет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Булев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намеренно</a:t>
            </a:r>
            <a:r>
              <a:rPr dirty="0"/>
              <a:t> </a:t>
            </a:r>
            <a:r>
              <a:rPr dirty="0" err="1"/>
              <a:t>маленький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глазами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именно</a:t>
            </a:r>
            <a:r>
              <a:rPr dirty="0"/>
              <a:t> </a:t>
            </a:r>
            <a:r>
              <a:rPr dirty="0" err="1"/>
              <a:t>подтвердил</a:t>
            </a:r>
            <a:r>
              <a:rPr dirty="0"/>
              <a:t> </a:t>
            </a:r>
            <a:r>
              <a:rPr dirty="0" err="1"/>
              <a:t>инструмент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следующем</a:t>
            </a:r>
            <a:r>
              <a:rPr dirty="0"/>
              <a:t> </a:t>
            </a:r>
            <a:r>
              <a:rPr dirty="0" err="1"/>
              <a:t>шаге</a:t>
            </a:r>
            <a:r>
              <a:rPr dirty="0"/>
              <a:t> </a:t>
            </a:r>
            <a:r>
              <a:rPr dirty="0" err="1"/>
              <a:t>внесём</a:t>
            </a:r>
            <a:r>
              <a:rPr dirty="0"/>
              <a:t>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ошибку</a:t>
            </a:r>
            <a:r>
              <a:rPr dirty="0"/>
              <a:t>,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которой</a:t>
            </a:r>
            <a:r>
              <a:rPr dirty="0"/>
              <a:t> </a:t>
            </a:r>
            <a:r>
              <a:rPr dirty="0" err="1"/>
              <a:t>начинался</a:t>
            </a:r>
            <a:r>
              <a:rPr dirty="0"/>
              <a:t> </a:t>
            </a:r>
            <a:r>
              <a:rPr dirty="0" err="1"/>
              <a:t>доклад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Проверим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исходная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</a:t>
            </a:r>
            <a:r>
              <a:rPr dirty="0" err="1"/>
              <a:t>действительно</a:t>
            </a:r>
            <a:r>
              <a:rPr dirty="0"/>
              <a:t> </a:t>
            </a:r>
            <a:r>
              <a:rPr dirty="0" err="1"/>
              <a:t>ломает</a:t>
            </a:r>
            <a:r>
              <a:rPr dirty="0"/>
              <a:t> </a:t>
            </a:r>
            <a:r>
              <a:rPr dirty="0" err="1"/>
              <a:t>эту</a:t>
            </a:r>
            <a:r>
              <a:rPr dirty="0"/>
              <a:t> </a:t>
            </a:r>
            <a:r>
              <a:rPr dirty="0" err="1"/>
              <a:t>приёмку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demos/</a:t>
            </a:r>
            <a:r>
              <a:rPr dirty="0" err="1"/>
              <a:t>access.flang</a:t>
            </a:r>
            <a:endParaRPr dirty="0"/>
          </a:p>
          <a:p>
            <a:r>
              <a:rPr dirty="0"/>
              <a:t>demos/</a:t>
            </a:r>
            <a:r>
              <a:rPr dirty="0" err="1"/>
              <a:t>flang-results.json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отрицательный</a:t>
            </a:r>
            <a:r>
              <a:rPr dirty="0"/>
              <a:t> </a:t>
            </a:r>
            <a:r>
              <a:rPr dirty="0" err="1"/>
              <a:t>контроль</a:t>
            </a:r>
            <a:r>
              <a:rPr dirty="0"/>
              <a:t> </a:t>
            </a:r>
            <a:r>
              <a:rPr dirty="0" err="1"/>
              <a:t>самой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. Если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удваивает</a:t>
            </a:r>
            <a:r>
              <a:rPr dirty="0"/>
              <a:t> </a:t>
            </a:r>
            <a:r>
              <a:rPr dirty="0" err="1"/>
              <a:t>произвольное</a:t>
            </a:r>
            <a:r>
              <a:rPr dirty="0"/>
              <a:t> </a:t>
            </a:r>
            <a:r>
              <a:rPr dirty="0" err="1"/>
              <a:t>число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обещает</a:t>
            </a:r>
            <a:r>
              <a:rPr dirty="0"/>
              <a:t> </a:t>
            </a:r>
            <a:r>
              <a:rPr dirty="0" err="1"/>
              <a:t>чётность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, </a:t>
            </a:r>
            <a:r>
              <a:rPr dirty="0" err="1"/>
              <a:t>вход</a:t>
            </a:r>
            <a:r>
              <a:rPr dirty="0"/>
              <a:t> 0.5 </a:t>
            </a:r>
            <a:r>
              <a:rPr dirty="0" err="1"/>
              <a:t>даёт</a:t>
            </a:r>
            <a:r>
              <a:rPr dirty="0"/>
              <a:t> </a:t>
            </a:r>
            <a:r>
              <a:rPr dirty="0" err="1"/>
              <a:t>контрпример</a:t>
            </a:r>
            <a:r>
              <a:rPr dirty="0"/>
              <a:t>: </a:t>
            </a:r>
            <a:r>
              <a:rPr dirty="0" err="1"/>
              <a:t>дважды</a:t>
            </a:r>
            <a:r>
              <a:rPr dirty="0"/>
              <a:t> </a:t>
            </a:r>
            <a:r>
              <a:rPr dirty="0" err="1"/>
              <a:t>половина</a:t>
            </a:r>
            <a:r>
              <a:rPr dirty="0"/>
              <a:t> </a:t>
            </a:r>
            <a:r>
              <a:rPr dirty="0" err="1"/>
              <a:t>равна</a:t>
            </a:r>
            <a:r>
              <a:rPr dirty="0"/>
              <a:t> </a:t>
            </a:r>
            <a:r>
              <a:rPr dirty="0" err="1"/>
              <a:t>единице</a:t>
            </a:r>
            <a:r>
              <a:rPr dirty="0"/>
              <a:t>. </a:t>
            </a:r>
            <a:r>
              <a:rPr dirty="0" err="1"/>
              <a:t>Установленный</a:t>
            </a:r>
            <a:r>
              <a:rPr dirty="0"/>
              <a:t> Flang 0.7.15 </a:t>
            </a:r>
            <a:r>
              <a:rPr dirty="0" err="1"/>
              <a:t>вернул</a:t>
            </a:r>
            <a:r>
              <a:rPr dirty="0"/>
              <a:t> exit 3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отметил</a:t>
            </a:r>
            <a:r>
              <a:rPr dirty="0"/>
              <a:t> </a:t>
            </a:r>
            <a:r>
              <a:rPr dirty="0" err="1"/>
              <a:t>свойство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declared,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proved.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приёмке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сохраняю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</a:t>
            </a:r>
            <a:r>
              <a:rPr dirty="0" err="1"/>
              <a:t>возврата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ведомости</a:t>
            </a:r>
            <a:r>
              <a:rPr dirty="0"/>
              <a:t>.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смена</a:t>
            </a:r>
            <a:r>
              <a:rPr dirty="0"/>
              <a:t> </a:t>
            </a:r>
            <a:r>
              <a:rPr dirty="0" err="1"/>
              <a:t>компилятора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превращает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слова</a:t>
            </a:r>
            <a:r>
              <a:rPr dirty="0"/>
              <a:t> «</a:t>
            </a:r>
            <a:r>
              <a:rPr dirty="0" err="1"/>
              <a:t>проверено</a:t>
            </a:r>
            <a:r>
              <a:rPr dirty="0"/>
              <a:t>»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неявную</a:t>
            </a:r>
            <a:r>
              <a:rPr dirty="0"/>
              <a:t> </a:t>
            </a:r>
            <a:r>
              <a:rPr dirty="0" err="1"/>
              <a:t>договорённость</a:t>
            </a:r>
            <a:r>
              <a:rPr dirty="0"/>
              <a:t>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CI </a:t>
            </a:r>
            <a:r>
              <a:rPr dirty="0" err="1"/>
              <a:t>проверяется</a:t>
            </a:r>
            <a:r>
              <a:rPr dirty="0"/>
              <a:t> </a:t>
            </a:r>
            <a:r>
              <a:rPr dirty="0" err="1"/>
              <a:t>конкретное</a:t>
            </a:r>
            <a:r>
              <a:rPr dirty="0"/>
              <a:t> </a:t>
            </a:r>
            <a:r>
              <a:rPr dirty="0" err="1"/>
              <a:t>обязательство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Приёмка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, </a:t>
            </a:r>
            <a:r>
              <a:rPr dirty="0" err="1"/>
              <a:t>имя</a:t>
            </a:r>
            <a:r>
              <a:rPr dirty="0"/>
              <a:t> </a:t>
            </a:r>
            <a:r>
              <a:rPr dirty="0" err="1"/>
              <a:t>свойства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конкретный</a:t>
            </a:r>
            <a:r>
              <a:rPr dirty="0"/>
              <a:t> verdict. Если </a:t>
            </a:r>
            <a:r>
              <a:rPr dirty="0" err="1"/>
              <a:t>обязательство</a:t>
            </a:r>
            <a:r>
              <a:rPr dirty="0"/>
              <a:t> </a:t>
            </a:r>
            <a:r>
              <a:rPr dirty="0" err="1"/>
              <a:t>пропало</a:t>
            </a:r>
            <a:r>
              <a:rPr dirty="0"/>
              <a:t>, </a:t>
            </a:r>
            <a:r>
              <a:rPr dirty="0" err="1"/>
              <a:t>переименовалось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осталось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declared, </a:t>
            </a:r>
            <a:r>
              <a:rPr dirty="0" err="1"/>
              <a:t>этот</a:t>
            </a:r>
            <a:r>
              <a:rPr dirty="0"/>
              <a:t> gate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пропускает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. Для </a:t>
            </a:r>
            <a:r>
              <a:rPr dirty="0" err="1"/>
              <a:t>реального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нужны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допустимых</a:t>
            </a:r>
            <a:r>
              <a:rPr dirty="0"/>
              <a:t> </a:t>
            </a:r>
            <a:r>
              <a:rPr dirty="0" err="1"/>
              <a:t>предположениях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доверенных</a:t>
            </a:r>
            <a:r>
              <a:rPr dirty="0"/>
              <a:t> </a:t>
            </a:r>
            <a:r>
              <a:rPr dirty="0" err="1"/>
              <a:t>границах</a:t>
            </a:r>
            <a:r>
              <a:rPr dirty="0"/>
              <a:t>. </a:t>
            </a:r>
            <a:r>
              <a:rPr dirty="0" err="1"/>
              <a:t>Один</a:t>
            </a:r>
            <a:r>
              <a:rPr dirty="0"/>
              <a:t> exit code </a:t>
            </a:r>
            <a:r>
              <a:rPr dirty="0" err="1"/>
              <a:t>слишком</a:t>
            </a:r>
            <a:r>
              <a:rPr dirty="0"/>
              <a:t> </a:t>
            </a:r>
            <a:r>
              <a:rPr dirty="0" err="1"/>
              <a:t>груб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такого</a:t>
            </a:r>
            <a:r>
              <a:rPr dirty="0"/>
              <a:t> </a:t>
            </a:r>
            <a:r>
              <a:rPr dirty="0" err="1"/>
              <a:t>контракта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применили</a:t>
            </a:r>
            <a:r>
              <a:rPr dirty="0"/>
              <a:t> </a:t>
            </a:r>
            <a:r>
              <a:rPr dirty="0" err="1"/>
              <a:t>ту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дисциплину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своему</a:t>
            </a:r>
            <a:r>
              <a:rPr dirty="0"/>
              <a:t> </a:t>
            </a:r>
            <a:r>
              <a:rPr dirty="0" err="1"/>
              <a:t>компилятору</a:t>
            </a:r>
            <a:r>
              <a:rPr dirty="0"/>
              <a:t>, </a:t>
            </a:r>
            <a:r>
              <a:rPr dirty="0" err="1"/>
              <a:t>которую</a:t>
            </a:r>
            <a:r>
              <a:rPr dirty="0"/>
              <a:t> </a:t>
            </a:r>
            <a:r>
              <a:rPr dirty="0" err="1"/>
              <a:t>раньше</a:t>
            </a:r>
            <a:r>
              <a:rPr dirty="0"/>
              <a:t> </a:t>
            </a:r>
            <a:r>
              <a:rPr dirty="0" err="1"/>
              <a:t>применяли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ответу</a:t>
            </a:r>
            <a:r>
              <a:rPr dirty="0"/>
              <a:t> LLM.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расчёт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записать</a:t>
            </a:r>
            <a:r>
              <a:rPr dirty="0"/>
              <a:t> </a:t>
            </a:r>
            <a:r>
              <a:rPr dirty="0" err="1"/>
              <a:t>разными</a:t>
            </a:r>
            <a:r>
              <a:rPr dirty="0"/>
              <a:t> </a:t>
            </a:r>
            <a:r>
              <a:rPr dirty="0" err="1"/>
              <a:t>поверхностями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переносим</a:t>
            </a:r>
            <a:r>
              <a:rPr dirty="0"/>
              <a:t> </a:t>
            </a:r>
            <a:r>
              <a:rPr dirty="0" err="1"/>
              <a:t>идею</a:t>
            </a:r>
            <a:r>
              <a:rPr dirty="0"/>
              <a:t> OTP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описания</a:t>
            </a:r>
            <a:r>
              <a:rPr dirty="0"/>
              <a:t>. </a:t>
            </a:r>
            <a:r>
              <a:rPr dirty="0" err="1"/>
              <a:t>Счётчик</a:t>
            </a:r>
            <a:r>
              <a:rPr dirty="0"/>
              <a:t>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, </a:t>
            </a: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сообщения</a:t>
            </a:r>
            <a:r>
              <a:rPr dirty="0"/>
              <a:t>, </a:t>
            </a:r>
            <a:r>
              <a:rPr dirty="0" err="1"/>
              <a:t>начальное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тотальный</a:t>
            </a:r>
            <a:r>
              <a:rPr dirty="0"/>
              <a:t> </a:t>
            </a:r>
            <a:r>
              <a:rPr dirty="0" err="1"/>
              <a:t>обработчик</a:t>
            </a:r>
            <a:r>
              <a:rPr dirty="0"/>
              <a:t>. </a:t>
            </a:r>
            <a:r>
              <a:rPr dirty="0" err="1"/>
              <a:t>Надзор</a:t>
            </a:r>
            <a:r>
              <a:rPr dirty="0"/>
              <a:t> </a:t>
            </a:r>
            <a:r>
              <a:rPr dirty="0" err="1"/>
              <a:t>задаёт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отказе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полном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предел</a:t>
            </a:r>
            <a:r>
              <a:rPr dirty="0"/>
              <a:t> </a:t>
            </a:r>
            <a:r>
              <a:rPr dirty="0" err="1"/>
              <a:t>повторных</a:t>
            </a:r>
            <a:r>
              <a:rPr dirty="0"/>
              <a:t> </a:t>
            </a:r>
            <a:r>
              <a:rPr dirty="0" err="1"/>
              <a:t>отказов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семенем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JavaScript </a:t>
            </a:r>
            <a:r>
              <a:rPr dirty="0" err="1"/>
              <a:t>печатается</a:t>
            </a:r>
            <a:r>
              <a:rPr dirty="0"/>
              <a:t> </a:t>
            </a:r>
            <a:r>
              <a:rPr dirty="0" err="1"/>
              <a:t>планировщик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воспроизводимым</a:t>
            </a:r>
            <a:r>
              <a:rPr dirty="0"/>
              <a:t> </a:t>
            </a:r>
            <a:r>
              <a:rPr dirty="0" err="1"/>
              <a:t>чередованием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одном</a:t>
            </a:r>
            <a:r>
              <a:rPr dirty="0"/>
              <a:t> </a:t>
            </a:r>
            <a:r>
              <a:rPr dirty="0" err="1"/>
              <a:t>потоке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BEAM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параллельное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нескольких</a:t>
            </a:r>
            <a:r>
              <a:rPr dirty="0"/>
              <a:t> </a:t>
            </a:r>
            <a:r>
              <a:rPr dirty="0" err="1"/>
              <a:t>ядрах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наблюдать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восстановление</a:t>
            </a:r>
            <a:r>
              <a:rPr dirty="0"/>
              <a:t>. </a:t>
            </a:r>
            <a:r>
              <a:rPr dirty="0" err="1"/>
              <a:t>Выполним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намеренным</a:t>
            </a:r>
            <a:r>
              <a:rPr dirty="0"/>
              <a:t> </a:t>
            </a:r>
            <a:r>
              <a:rPr dirty="0" err="1"/>
              <a:t>отказом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080»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переносим</a:t>
            </a:r>
            <a:r>
              <a:rPr dirty="0"/>
              <a:t> </a:t>
            </a:r>
            <a:r>
              <a:rPr dirty="0" err="1"/>
              <a:t>идею</a:t>
            </a:r>
            <a:r>
              <a:rPr dirty="0"/>
              <a:t> OTP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тот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язык</a:t>
            </a:r>
            <a:r>
              <a:rPr dirty="0"/>
              <a:t> </a:t>
            </a:r>
            <a:r>
              <a:rPr dirty="0" err="1"/>
              <a:t>описания</a:t>
            </a:r>
            <a:r>
              <a:rPr dirty="0"/>
              <a:t>. </a:t>
            </a:r>
            <a:r>
              <a:rPr dirty="0" err="1"/>
              <a:t>Счётчик</a:t>
            </a:r>
            <a:r>
              <a:rPr dirty="0"/>
              <a:t>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, </a:t>
            </a:r>
            <a:r>
              <a:rPr dirty="0" err="1"/>
              <a:t>тип</a:t>
            </a:r>
            <a:r>
              <a:rPr dirty="0"/>
              <a:t> </a:t>
            </a:r>
            <a:r>
              <a:rPr dirty="0" err="1"/>
              <a:t>сообщения</a:t>
            </a:r>
            <a:r>
              <a:rPr dirty="0"/>
              <a:t>, </a:t>
            </a:r>
            <a:r>
              <a:rPr dirty="0" err="1"/>
              <a:t>начальное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тотальный</a:t>
            </a:r>
            <a:r>
              <a:rPr dirty="0"/>
              <a:t> </a:t>
            </a:r>
            <a:r>
              <a:rPr dirty="0" err="1"/>
              <a:t>обработчик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Надзор</a:t>
            </a:r>
            <a:r>
              <a:rPr dirty="0"/>
              <a:t> </a:t>
            </a:r>
            <a:r>
              <a:rPr dirty="0" err="1"/>
              <a:t>задаёт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отказе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полном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предел</a:t>
            </a:r>
            <a:r>
              <a:rPr dirty="0"/>
              <a:t> </a:t>
            </a:r>
            <a:r>
              <a:rPr dirty="0" err="1"/>
              <a:t>повторных</a:t>
            </a:r>
            <a:r>
              <a:rPr dirty="0"/>
              <a:t> </a:t>
            </a:r>
            <a:r>
              <a:rPr dirty="0" err="1"/>
              <a:t>отказов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семенем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Для</a:t>
            </a:r>
            <a:r>
              <a:rPr dirty="0"/>
              <a:t> JavaScript </a:t>
            </a:r>
            <a:r>
              <a:rPr dirty="0" err="1"/>
              <a:t>печатается</a:t>
            </a:r>
            <a:r>
              <a:rPr dirty="0"/>
              <a:t> </a:t>
            </a:r>
            <a:r>
              <a:rPr dirty="0" err="1"/>
              <a:t>планировщик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воспроизводимым</a:t>
            </a:r>
            <a:r>
              <a:rPr dirty="0"/>
              <a:t> </a:t>
            </a:r>
            <a:r>
              <a:rPr dirty="0" err="1"/>
              <a:t>чередованием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одном</a:t>
            </a:r>
            <a:r>
              <a:rPr dirty="0"/>
              <a:t> </a:t>
            </a:r>
            <a:r>
              <a:rPr dirty="0" err="1"/>
              <a:t>потоке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BEAM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параллельное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нескольких</a:t>
            </a:r>
            <a:r>
              <a:rPr dirty="0"/>
              <a:t> </a:t>
            </a:r>
            <a:r>
              <a:rPr dirty="0" err="1"/>
              <a:t>ядрах</a:t>
            </a:r>
            <a:r>
              <a:rPr dirty="0"/>
              <a:t>.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наблюдать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восстановление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Выполним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намеренным</a:t>
            </a:r>
            <a:r>
              <a:rPr dirty="0"/>
              <a:t> </a:t>
            </a:r>
            <a:r>
              <a:rPr dirty="0" err="1"/>
              <a:t>отказом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flang</a:t>
            </a:r>
            <a:r>
              <a:rPr dirty="0"/>
              <a:t>/conc/</a:t>
            </a:r>
            <a:r>
              <a:rPr dirty="0" err="1"/>
              <a:t>SPEC.md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печатаем</a:t>
            </a:r>
            <a:r>
              <a:rPr dirty="0"/>
              <a:t> </a:t>
            </a:r>
            <a:r>
              <a:rPr dirty="0" err="1"/>
              <a:t>наше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JavaScript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вызываем</a:t>
            </a:r>
            <a:r>
              <a:rPr dirty="0"/>
              <a:t> </a:t>
            </a:r>
            <a:r>
              <a:rPr dirty="0" err="1"/>
              <a:t>экспорт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обычного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 Это </a:t>
            </a:r>
            <a:r>
              <a:rPr dirty="0" err="1"/>
              <a:t>самостоятельный</a:t>
            </a:r>
            <a:r>
              <a:rPr dirty="0"/>
              <a:t> Flang-</a:t>
            </a:r>
            <a:r>
              <a:rPr dirty="0" err="1"/>
              <a:t>модуль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произвольного</a:t>
            </a:r>
            <a:r>
              <a:rPr dirty="0"/>
              <a:t> TypeScript.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печати</a:t>
            </a:r>
            <a:r>
              <a:rPr dirty="0"/>
              <a:t> </a:t>
            </a:r>
            <a:r>
              <a:rPr dirty="0" err="1"/>
              <a:t>проверяем</a:t>
            </a:r>
            <a:r>
              <a:rPr dirty="0"/>
              <a:t> </a:t>
            </a:r>
            <a:r>
              <a:rPr dirty="0" err="1"/>
              <a:t>соответствие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выбранном</a:t>
            </a:r>
            <a:r>
              <a:rPr dirty="0"/>
              <a:t> </a:t>
            </a:r>
            <a:r>
              <a:rPr dirty="0" err="1"/>
              <a:t>наборе</a:t>
            </a:r>
            <a:r>
              <a:rPr dirty="0"/>
              <a:t> </a:t>
            </a:r>
            <a:r>
              <a:rPr dirty="0" err="1"/>
              <a:t>входов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границу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installed CLI emit </a:t>
            </a:r>
            <a:r>
              <a:rPr dirty="0" err="1"/>
              <a:t>и</a:t>
            </a:r>
            <a:r>
              <a:rPr dirty="0"/>
              <a:t> test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отдельными</a:t>
            </a:r>
            <a:r>
              <a:rPr dirty="0"/>
              <a:t> </a:t>
            </a:r>
            <a:r>
              <a:rPr dirty="0" err="1"/>
              <a:t>действиями</a:t>
            </a:r>
            <a:r>
              <a:rPr dirty="0"/>
              <a:t>: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создания</a:t>
            </a:r>
            <a:r>
              <a:rPr dirty="0"/>
              <a:t> </a:t>
            </a:r>
            <a:r>
              <a:rPr dirty="0" err="1"/>
              <a:t>файла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встроенные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 </a:t>
            </a:r>
            <a:r>
              <a:rPr dirty="0" err="1"/>
              <a:t>были</a:t>
            </a:r>
            <a:r>
              <a:rPr dirty="0"/>
              <a:t> </a:t>
            </a:r>
            <a:r>
              <a:rPr dirty="0" err="1"/>
              <a:t>исполнены</a:t>
            </a:r>
            <a:r>
              <a:rPr dirty="0"/>
              <a:t>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сохраняются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артефактом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проекте</a:t>
            </a:r>
            <a:r>
              <a:rPr dirty="0"/>
              <a:t> React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обычным</a:t>
            </a:r>
            <a:r>
              <a:rPr dirty="0"/>
              <a:t> </a:t>
            </a:r>
            <a:r>
              <a:rPr dirty="0" err="1"/>
              <a:t>модулем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интерфейсом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082»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печатаем</a:t>
            </a:r>
            <a:r>
              <a:rPr dirty="0"/>
              <a:t> </a:t>
            </a:r>
            <a:r>
              <a:rPr dirty="0" err="1"/>
              <a:t>наше</a:t>
            </a:r>
            <a:r>
              <a:rPr dirty="0"/>
              <a:t> </a:t>
            </a:r>
            <a:r>
              <a:rPr dirty="0" err="1"/>
              <a:t>правило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JavaScript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вызываем</a:t>
            </a:r>
            <a:r>
              <a:rPr dirty="0"/>
              <a:t> </a:t>
            </a:r>
            <a:r>
              <a:rPr dirty="0" err="1"/>
              <a:t>экспорт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обычного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"Это </a:t>
            </a:r>
            <a:r>
              <a:rPr dirty="0" err="1"/>
              <a:t>самостоятельный</a:t>
            </a:r>
            <a:r>
              <a:rPr dirty="0"/>
              <a:t> Flang-</a:t>
            </a:r>
            <a:r>
              <a:rPr dirty="0" err="1"/>
              <a:t>модуль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 </a:t>
            </a:r>
            <a:r>
              <a:rPr dirty="0" err="1"/>
              <a:t>произвольного</a:t>
            </a:r>
            <a:r>
              <a:rPr dirty="0"/>
              <a:t> TypeScript."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печати</a:t>
            </a:r>
            <a:r>
              <a:rPr dirty="0"/>
              <a:t> </a:t>
            </a:r>
            <a:r>
              <a:rPr dirty="0" err="1"/>
              <a:t>проверяем</a:t>
            </a:r>
            <a:r>
              <a:rPr dirty="0"/>
              <a:t> </a:t>
            </a:r>
            <a:r>
              <a:rPr dirty="0" err="1"/>
              <a:t>соответствие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выбранном</a:t>
            </a:r>
            <a:r>
              <a:rPr dirty="0"/>
              <a:t> </a:t>
            </a:r>
            <a:r>
              <a:rPr dirty="0" err="1"/>
              <a:t>наборе</a:t>
            </a:r>
            <a:r>
              <a:rPr dirty="0"/>
              <a:t> </a:t>
            </a:r>
            <a:r>
              <a:rPr dirty="0" err="1"/>
              <a:t>входов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границу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installed CLI emit </a:t>
            </a:r>
            <a:r>
              <a:rPr dirty="0" err="1"/>
              <a:t>и</a:t>
            </a:r>
            <a:r>
              <a:rPr dirty="0"/>
              <a:t> test </a:t>
            </a:r>
            <a:r>
              <a:rPr dirty="0" err="1"/>
              <a:t>являются</a:t>
            </a:r>
            <a:r>
              <a:rPr dirty="0"/>
              <a:t> </a:t>
            </a:r>
            <a:r>
              <a:rPr dirty="0" err="1"/>
              <a:t>отдельными</a:t>
            </a:r>
            <a:r>
              <a:rPr dirty="0"/>
              <a:t> </a:t>
            </a:r>
            <a:r>
              <a:rPr dirty="0" err="1"/>
              <a:t>действиями</a:t>
            </a:r>
            <a:r>
              <a:rPr dirty="0"/>
              <a:t>: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факт</a:t>
            </a:r>
            <a:r>
              <a:rPr dirty="0"/>
              <a:t> </a:t>
            </a:r>
            <a:r>
              <a:rPr dirty="0" err="1"/>
              <a:t>создания</a:t>
            </a:r>
            <a:r>
              <a:rPr dirty="0"/>
              <a:t> </a:t>
            </a:r>
            <a:r>
              <a:rPr dirty="0" err="1"/>
              <a:t>файла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означает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встроенные</a:t>
            </a:r>
            <a:r>
              <a:rPr dirty="0"/>
              <a:t> </a:t>
            </a:r>
            <a:r>
              <a:rPr dirty="0" err="1"/>
              <a:t>примеры</a:t>
            </a:r>
            <a:r>
              <a:rPr dirty="0"/>
              <a:t> </a:t>
            </a:r>
            <a:r>
              <a:rPr dirty="0" err="1"/>
              <a:t>были</a:t>
            </a:r>
            <a:r>
              <a:rPr dirty="0"/>
              <a:t> </a:t>
            </a:r>
            <a:r>
              <a:rPr dirty="0" err="1"/>
              <a:t>исполнены</a:t>
            </a:r>
            <a:r>
              <a:rPr dirty="0"/>
              <a:t>. </a:t>
            </a:r>
            <a:r>
              <a:rPr dirty="0" err="1"/>
              <a:t>Поэтому</a:t>
            </a:r>
            <a:r>
              <a:rPr dirty="0"/>
              <a:t> </a:t>
            </a:r>
            <a:r>
              <a:rPr dirty="0" err="1"/>
              <a:t>команды</a:t>
            </a:r>
            <a:r>
              <a:rPr dirty="0"/>
              <a:t> </a:t>
            </a:r>
            <a:r>
              <a:rPr dirty="0" err="1"/>
              <a:t>проверки</a:t>
            </a:r>
            <a:r>
              <a:rPr dirty="0"/>
              <a:t> </a:t>
            </a:r>
            <a:r>
              <a:rPr dirty="0" err="1"/>
              <a:t>сохраняются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артефактом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проекте</a:t>
            </a:r>
            <a:r>
              <a:rPr dirty="0"/>
              <a:t> React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становится</a:t>
            </a:r>
            <a:r>
              <a:rPr dirty="0"/>
              <a:t> </a:t>
            </a:r>
            <a:r>
              <a:rPr dirty="0" err="1"/>
              <a:t>обычным</a:t>
            </a:r>
            <a:r>
              <a:rPr dirty="0"/>
              <a:t> </a:t>
            </a:r>
            <a:r>
              <a:rPr dirty="0" err="1"/>
              <a:t>модулем</a:t>
            </a:r>
            <a:r>
              <a:rPr dirty="0"/>
              <a:t> </a:t>
            </a:r>
            <a:r>
              <a:rPr dirty="0" err="1"/>
              <a:t>рядом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интерфейсом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открытом</a:t>
            </a:r>
            <a:r>
              <a:rPr dirty="0"/>
              <a:t> react-invoice </a:t>
            </a:r>
            <a:r>
              <a:rPr dirty="0" err="1"/>
              <a:t>доменное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корзины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значением</a:t>
            </a:r>
            <a:r>
              <a:rPr dirty="0"/>
              <a:t>.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новую</a:t>
            </a:r>
            <a:r>
              <a:rPr dirty="0"/>
              <a:t> </a:t>
            </a:r>
            <a:r>
              <a:rPr dirty="0" err="1"/>
              <a:t>корзину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отображает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передаёт</a:t>
            </a:r>
            <a:r>
              <a:rPr dirty="0"/>
              <a:t> </a:t>
            </a:r>
            <a:r>
              <a:rPr dirty="0" err="1"/>
              <a:t>события</a:t>
            </a:r>
            <a:r>
              <a:rPr dirty="0"/>
              <a:t>. </a:t>
            </a:r>
            <a:r>
              <a:rPr dirty="0" err="1"/>
              <a:t>Взятые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репозитория</a:t>
            </a:r>
            <a:r>
              <a:rPr dirty="0"/>
              <a:t> </a:t>
            </a:r>
            <a:r>
              <a:rPr dirty="0" err="1"/>
              <a:t>корзина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прошли</a:t>
            </a:r>
            <a:r>
              <a:rPr dirty="0"/>
              <a:t> </a:t>
            </a:r>
            <a:r>
              <a:rPr dirty="0" err="1"/>
              <a:t>тридцать</a:t>
            </a:r>
            <a:r>
              <a:rPr dirty="0"/>
              <a:t> </a:t>
            </a:r>
            <a:r>
              <a:rPr dirty="0" err="1"/>
              <a:t>одну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отдельном</a:t>
            </a:r>
            <a:r>
              <a:rPr dirty="0"/>
              <a:t> JS-</a:t>
            </a:r>
            <a:r>
              <a:rPr dirty="0" err="1"/>
              <a:t>вызове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 </a:t>
            </a:r>
            <a:r>
              <a:rPr dirty="0" err="1"/>
              <a:t>дали</a:t>
            </a:r>
            <a:r>
              <a:rPr dirty="0"/>
              <a:t> </a:t>
            </a:r>
            <a:r>
              <a:rPr dirty="0" err="1"/>
              <a:t>сумму</a:t>
            </a:r>
            <a:r>
              <a:rPr dirty="0"/>
              <a:t> </a:t>
            </a:r>
            <a:r>
              <a:rPr dirty="0" err="1"/>
              <a:t>шестьсот</a:t>
            </a:r>
            <a:r>
              <a:rPr dirty="0"/>
              <a:t> </a:t>
            </a:r>
            <a:r>
              <a:rPr dirty="0" err="1"/>
              <a:t>семнадцать</a:t>
            </a:r>
            <a:r>
              <a:rPr dirty="0"/>
              <a:t> </a:t>
            </a:r>
            <a:r>
              <a:rPr dirty="0" err="1"/>
              <a:t>тысяч</a:t>
            </a:r>
            <a:r>
              <a:rPr dirty="0"/>
              <a:t> </a:t>
            </a:r>
            <a:r>
              <a:rPr dirty="0" err="1"/>
              <a:t>копеек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пять</a:t>
            </a:r>
            <a:r>
              <a:rPr dirty="0"/>
              <a:t> </a:t>
            </a:r>
            <a:r>
              <a:rPr dirty="0" err="1"/>
              <a:t>процентов</a:t>
            </a:r>
            <a:r>
              <a:rPr dirty="0"/>
              <a:t> </a:t>
            </a:r>
            <a:r>
              <a:rPr dirty="0" err="1"/>
              <a:t>скидки</a:t>
            </a:r>
            <a:r>
              <a:rPr dirty="0"/>
              <a:t>.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работающий</a:t>
            </a:r>
            <a:r>
              <a:rPr dirty="0"/>
              <a:t>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встроить</a:t>
            </a:r>
            <a:r>
              <a:rPr dirty="0"/>
              <a:t> </a:t>
            </a:r>
            <a:r>
              <a:rPr dirty="0" err="1"/>
              <a:t>проверяемое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привычный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проверили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сгенерированный</a:t>
            </a:r>
            <a:r>
              <a:rPr dirty="0"/>
              <a:t> </a:t>
            </a:r>
            <a:r>
              <a:rPr dirty="0" err="1"/>
              <a:t>вызов</a:t>
            </a:r>
            <a:r>
              <a:rPr dirty="0"/>
              <a:t>. </a:t>
            </a:r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браузерный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React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объявляется</a:t>
            </a:r>
            <a:r>
              <a:rPr dirty="0"/>
              <a:t> </a:t>
            </a:r>
            <a:r>
              <a:rPr dirty="0" err="1"/>
              <a:t>проверенным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денежные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 </a:t>
            </a:r>
            <a:r>
              <a:rPr dirty="0" err="1"/>
              <a:t>требуют</a:t>
            </a:r>
            <a:r>
              <a:rPr dirty="0"/>
              <a:t> </a:t>
            </a:r>
            <a:r>
              <a:rPr dirty="0" err="1"/>
              <a:t>ограничений</a:t>
            </a:r>
            <a:r>
              <a:rPr dirty="0"/>
              <a:t> </a:t>
            </a:r>
            <a:r>
              <a:rPr dirty="0" err="1"/>
              <a:t>числового</a:t>
            </a:r>
            <a:r>
              <a:rPr dirty="0"/>
              <a:t> </a:t>
            </a:r>
            <a:r>
              <a:rPr dirty="0" err="1"/>
              <a:t>домена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компоненте</a:t>
            </a:r>
            <a:r>
              <a:rPr dirty="0"/>
              <a:t> </a:t>
            </a:r>
            <a:r>
              <a:rPr dirty="0" err="1"/>
              <a:t>останется</a:t>
            </a:r>
            <a:r>
              <a:rPr dirty="0"/>
              <a:t> </a:t>
            </a:r>
            <a:r>
              <a:rPr dirty="0" err="1"/>
              <a:t>вызов</a:t>
            </a:r>
            <a:r>
              <a:rPr dirty="0"/>
              <a:t> </a:t>
            </a:r>
            <a:r>
              <a:rPr dirty="0" err="1"/>
              <a:t>расчёта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отображение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083»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открытом</a:t>
            </a:r>
            <a:r>
              <a:rPr dirty="0"/>
              <a:t> react-invoice </a:t>
            </a:r>
            <a:r>
              <a:rPr dirty="0" err="1"/>
              <a:t>доменное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корзины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значением</a:t>
            </a:r>
            <a:r>
              <a:rPr dirty="0"/>
              <a:t>. </a:t>
            </a:r>
            <a:r>
              <a:rPr dirty="0" err="1"/>
              <a:t>Функция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новую</a:t>
            </a:r>
            <a:r>
              <a:rPr dirty="0"/>
              <a:t> </a:t>
            </a:r>
            <a:r>
              <a:rPr dirty="0" err="1"/>
              <a:t>корзину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 </a:t>
            </a:r>
            <a:r>
              <a:rPr dirty="0" err="1"/>
              <a:t>отображает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передаёт</a:t>
            </a:r>
            <a:r>
              <a:rPr dirty="0"/>
              <a:t> </a:t>
            </a:r>
            <a:r>
              <a:rPr dirty="0" err="1"/>
              <a:t>события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Взятые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репозитория</a:t>
            </a:r>
            <a:r>
              <a:rPr dirty="0"/>
              <a:t> </a:t>
            </a:r>
            <a:r>
              <a:rPr dirty="0" err="1"/>
              <a:t>корзина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прошли</a:t>
            </a:r>
            <a:r>
              <a:rPr dirty="0"/>
              <a:t> </a:t>
            </a:r>
            <a:r>
              <a:rPr dirty="0" err="1"/>
              <a:t>тридцать</a:t>
            </a:r>
            <a:r>
              <a:rPr dirty="0"/>
              <a:t> </a:t>
            </a:r>
            <a:r>
              <a:rPr dirty="0" err="1"/>
              <a:t>одну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отдельном</a:t>
            </a:r>
            <a:r>
              <a:rPr dirty="0"/>
              <a:t> JS-</a:t>
            </a:r>
            <a:r>
              <a:rPr dirty="0" err="1"/>
              <a:t>вызове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 </a:t>
            </a:r>
            <a:r>
              <a:rPr dirty="0" err="1"/>
              <a:t>дали</a:t>
            </a:r>
            <a:r>
              <a:rPr dirty="0"/>
              <a:t> </a:t>
            </a:r>
            <a:r>
              <a:rPr dirty="0" err="1"/>
              <a:t>сумму</a:t>
            </a:r>
            <a:r>
              <a:rPr dirty="0"/>
              <a:t> </a:t>
            </a:r>
            <a:r>
              <a:rPr dirty="0" err="1"/>
              <a:t>шестьсот</a:t>
            </a:r>
            <a:r>
              <a:rPr dirty="0"/>
              <a:t> </a:t>
            </a:r>
            <a:r>
              <a:rPr dirty="0" err="1"/>
              <a:t>семнадцать</a:t>
            </a:r>
            <a:r>
              <a:rPr dirty="0"/>
              <a:t> </a:t>
            </a:r>
            <a:r>
              <a:rPr dirty="0" err="1"/>
              <a:t>тысяч</a:t>
            </a:r>
            <a:r>
              <a:rPr dirty="0"/>
              <a:t> </a:t>
            </a:r>
            <a:r>
              <a:rPr dirty="0" err="1"/>
              <a:t>копеек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пять</a:t>
            </a:r>
            <a:r>
              <a:rPr dirty="0"/>
              <a:t> </a:t>
            </a:r>
            <a:r>
              <a:rPr dirty="0" err="1"/>
              <a:t>процентов</a:t>
            </a:r>
            <a:r>
              <a:rPr dirty="0"/>
              <a:t> </a:t>
            </a:r>
            <a:r>
              <a:rPr dirty="0" err="1"/>
              <a:t>скидки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работающий</a:t>
            </a:r>
            <a:r>
              <a:rPr dirty="0"/>
              <a:t>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встроить</a:t>
            </a:r>
            <a:r>
              <a:rPr dirty="0"/>
              <a:t> </a:t>
            </a:r>
            <a:r>
              <a:rPr dirty="0" err="1"/>
              <a:t>проверяемое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привычный</a:t>
            </a:r>
            <a:r>
              <a:rPr dirty="0"/>
              <a:t> </a:t>
            </a:r>
            <a:r>
              <a:rPr dirty="0" err="1"/>
              <a:t>интерфейс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проверили</a:t>
            </a:r>
            <a:r>
              <a:rPr dirty="0"/>
              <a:t>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сгенерированный</a:t>
            </a:r>
            <a:r>
              <a:rPr dirty="0"/>
              <a:t> </a:t>
            </a:r>
            <a:r>
              <a:rPr dirty="0" err="1"/>
              <a:t>вызов</a:t>
            </a:r>
            <a:r>
              <a:rPr dirty="0"/>
              <a:t>. </a:t>
            </a:r>
            <a:r>
              <a:rPr dirty="0" err="1"/>
              <a:t>Полный</a:t>
            </a:r>
            <a:r>
              <a:rPr dirty="0"/>
              <a:t> </a:t>
            </a:r>
            <a:r>
              <a:rPr dirty="0" err="1"/>
              <a:t>браузерный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 React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объявляется</a:t>
            </a:r>
            <a:r>
              <a:rPr dirty="0"/>
              <a:t> </a:t>
            </a:r>
            <a:r>
              <a:rPr dirty="0" err="1"/>
              <a:t>проверенным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денежные</a:t>
            </a:r>
            <a:r>
              <a:rPr dirty="0"/>
              <a:t> </a:t>
            </a:r>
            <a:r>
              <a:rPr dirty="0" err="1"/>
              <a:t>значения</a:t>
            </a:r>
            <a:r>
              <a:rPr dirty="0"/>
              <a:t> </a:t>
            </a:r>
            <a:r>
              <a:rPr dirty="0" err="1"/>
              <a:t>требуют</a:t>
            </a:r>
            <a:r>
              <a:rPr dirty="0"/>
              <a:t> </a:t>
            </a:r>
            <a:r>
              <a:rPr dirty="0" err="1"/>
              <a:t>ограничений</a:t>
            </a:r>
            <a:r>
              <a:rPr dirty="0"/>
              <a:t> </a:t>
            </a:r>
            <a:r>
              <a:rPr dirty="0" err="1"/>
              <a:t>числового</a:t>
            </a:r>
            <a:r>
              <a:rPr dirty="0"/>
              <a:t> </a:t>
            </a:r>
            <a:r>
              <a:rPr dirty="0" err="1"/>
              <a:t>домена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компоненте</a:t>
            </a:r>
            <a:r>
              <a:rPr dirty="0"/>
              <a:t> </a:t>
            </a:r>
            <a:r>
              <a:rPr dirty="0" err="1"/>
              <a:t>останется</a:t>
            </a:r>
            <a:r>
              <a:rPr dirty="0"/>
              <a:t> </a:t>
            </a:r>
            <a:r>
              <a:rPr dirty="0" err="1"/>
              <a:t>вызов</a:t>
            </a:r>
            <a:r>
              <a:rPr dirty="0"/>
              <a:t> </a:t>
            </a:r>
            <a:r>
              <a:rPr dirty="0" err="1"/>
              <a:t>расчёта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отображение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/blob/08220eaac37b47d216ee1377b7f17a925c4e4b19/examples/frameworks/react-invoice/</a:t>
            </a:r>
            <a:r>
              <a:rPr dirty="0" err="1"/>
              <a:t>README.md</a:t>
            </a:r>
            <a:endParaRPr dirty="0"/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/blob/08220eaac37b47d216ee1377b7f17a925c4e4b19/examples/frameworks/react-invoice/core/</a:t>
            </a:r>
            <a:r>
              <a:rPr dirty="0" err="1"/>
              <a:t>cart.flang</a:t>
            </a:r>
            <a:endParaRPr dirty="0"/>
          </a:p>
          <a:p>
            <a:r>
              <a:rPr dirty="0"/>
              <a:t>demos/react-invoice/</a:t>
            </a:r>
            <a:r>
              <a:rPr dirty="0" err="1"/>
              <a:t>results.json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React-</a:t>
            </a:r>
            <a:r>
              <a:rPr dirty="0" err="1"/>
              <a:t>компонент</a:t>
            </a:r>
            <a:r>
              <a:rPr dirty="0"/>
              <a:t> </a:t>
            </a:r>
            <a:r>
              <a:rPr dirty="0" err="1"/>
              <a:t>поверх</a:t>
            </a:r>
            <a:r>
              <a:rPr dirty="0"/>
              <a:t> </a:t>
            </a:r>
            <a:r>
              <a:rPr dirty="0" err="1"/>
              <a:t>сгенерированных</a:t>
            </a:r>
            <a:r>
              <a:rPr dirty="0"/>
              <a:t> </a:t>
            </a:r>
            <a:r>
              <a:rPr dirty="0" err="1"/>
              <a:t>функций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корзину</a:t>
            </a:r>
            <a:r>
              <a:rPr dirty="0"/>
              <a:t>, </a:t>
            </a:r>
            <a:r>
              <a:rPr dirty="0" err="1"/>
              <a:t>вычисляет</a:t>
            </a:r>
            <a:r>
              <a:rPr dirty="0"/>
              <a:t> </a:t>
            </a:r>
            <a:r>
              <a:rPr dirty="0" err="1"/>
              <a:t>сумму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отображает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 </a:t>
            </a:r>
            <a:r>
              <a:rPr dirty="0" err="1"/>
              <a:t>дают</a:t>
            </a:r>
            <a:r>
              <a:rPr dirty="0"/>
              <a:t> 617000 </a:t>
            </a:r>
            <a:r>
              <a:rPr dirty="0" err="1"/>
              <a:t>копеек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скидки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586150 </a:t>
            </a:r>
            <a:r>
              <a:rPr dirty="0" err="1"/>
              <a:t>после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useEffect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пересчитывает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записывает</a:t>
            </a:r>
            <a:r>
              <a:rPr dirty="0"/>
              <a:t> due </a:t>
            </a:r>
            <a:r>
              <a:rPr dirty="0" err="1"/>
              <a:t>в</a:t>
            </a:r>
            <a:r>
              <a:rPr dirty="0"/>
              <a:t> state: </a:t>
            </a:r>
            <a:r>
              <a:rPr dirty="0" err="1"/>
              <a:t>сумма</a:t>
            </a:r>
            <a:r>
              <a:rPr dirty="0"/>
              <a:t> </a:t>
            </a:r>
            <a:r>
              <a:rPr dirty="0" err="1"/>
              <a:t>выводится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текущих</a:t>
            </a:r>
            <a:r>
              <a:rPr dirty="0"/>
              <a:t> props. Это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чистый</a:t>
            </a:r>
            <a:r>
              <a:rPr dirty="0"/>
              <a:t> </a:t>
            </a:r>
            <a:r>
              <a:rPr dirty="0" err="1"/>
              <a:t>расчёт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render. React-</a:t>
            </a:r>
            <a:r>
              <a:rPr dirty="0" err="1"/>
              <a:t>разработчик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вынести</a:t>
            </a:r>
            <a:r>
              <a:rPr dirty="0"/>
              <a:t> </a:t>
            </a:r>
            <a:r>
              <a:rPr dirty="0" err="1"/>
              <a:t>бизнес-правило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, </a:t>
            </a:r>
            <a:r>
              <a:rPr dirty="0" err="1"/>
              <a:t>оставив</a:t>
            </a:r>
            <a:r>
              <a:rPr dirty="0"/>
              <a:t> </a:t>
            </a:r>
            <a:r>
              <a:rPr dirty="0" err="1"/>
              <a:t>отображение</a:t>
            </a:r>
            <a:r>
              <a:rPr dirty="0"/>
              <a:t> </a:t>
            </a:r>
            <a:r>
              <a:rPr dirty="0" err="1"/>
              <a:t>простым</a:t>
            </a:r>
            <a:r>
              <a:rPr dirty="0"/>
              <a:t>. Этот </a:t>
            </a:r>
            <a:r>
              <a:rPr dirty="0" err="1"/>
              <a:t>компонент</a:t>
            </a:r>
            <a:r>
              <a:rPr dirty="0"/>
              <a:t> — </a:t>
            </a:r>
            <a:r>
              <a:rPr dirty="0" err="1"/>
              <a:t>учебная</a:t>
            </a:r>
            <a:r>
              <a:rPr dirty="0"/>
              <a:t> </a:t>
            </a:r>
            <a:r>
              <a:rPr dirty="0" err="1"/>
              <a:t>интеграция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серверную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 </a:t>
            </a:r>
            <a:r>
              <a:rPr dirty="0" err="1"/>
              <a:t>доверенной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 </a:t>
            </a:r>
            <a:r>
              <a:rPr dirty="0" err="1"/>
              <a:t>браузера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оплаты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границе</a:t>
            </a:r>
            <a:r>
              <a:rPr dirty="0"/>
              <a:t> </a:t>
            </a:r>
            <a:r>
              <a:rPr dirty="0" err="1"/>
              <a:t>снова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единицы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084»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минимальный</a:t>
            </a:r>
            <a:r>
              <a:rPr dirty="0"/>
              <a:t> React-</a:t>
            </a:r>
            <a:r>
              <a:rPr dirty="0" err="1"/>
              <a:t>компонент</a:t>
            </a:r>
            <a:r>
              <a:rPr dirty="0"/>
              <a:t> </a:t>
            </a:r>
            <a:r>
              <a:rPr dirty="0" err="1"/>
              <a:t>поверх</a:t>
            </a:r>
            <a:r>
              <a:rPr dirty="0"/>
              <a:t> </a:t>
            </a:r>
            <a:r>
              <a:rPr dirty="0" err="1"/>
              <a:t>сгенерированных</a:t>
            </a:r>
            <a:r>
              <a:rPr dirty="0"/>
              <a:t> </a:t>
            </a:r>
            <a:r>
              <a:rPr dirty="0" err="1"/>
              <a:t>функций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получает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корзину</a:t>
            </a:r>
            <a:r>
              <a:rPr dirty="0"/>
              <a:t>, </a:t>
            </a:r>
            <a:r>
              <a:rPr dirty="0" err="1"/>
              <a:t>вычисляет</a:t>
            </a:r>
            <a:r>
              <a:rPr dirty="0"/>
              <a:t> </a:t>
            </a:r>
            <a:r>
              <a:rPr dirty="0" err="1"/>
              <a:t>сумму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отображает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примере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 </a:t>
            </a:r>
            <a:r>
              <a:rPr dirty="0" err="1"/>
              <a:t>дают</a:t>
            </a:r>
            <a:r>
              <a:rPr dirty="0"/>
              <a:t> 617000 </a:t>
            </a:r>
            <a:r>
              <a:rPr dirty="0" err="1"/>
              <a:t>копеек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скидки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586150 </a:t>
            </a:r>
            <a:r>
              <a:rPr dirty="0" err="1"/>
              <a:t>после</a:t>
            </a:r>
            <a:r>
              <a:rPr dirty="0"/>
              <a:t>.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нужен</a:t>
            </a:r>
            <a:r>
              <a:rPr dirty="0"/>
              <a:t> </a:t>
            </a:r>
            <a:r>
              <a:rPr dirty="0" err="1"/>
              <a:t>useEffect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пересчитывает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записывает</a:t>
            </a:r>
            <a:r>
              <a:rPr dirty="0"/>
              <a:t> due </a:t>
            </a:r>
            <a:r>
              <a:rPr dirty="0" err="1"/>
              <a:t>в</a:t>
            </a:r>
            <a:r>
              <a:rPr dirty="0"/>
              <a:t> state: </a:t>
            </a:r>
            <a:r>
              <a:rPr dirty="0" err="1"/>
              <a:t>сумма</a:t>
            </a:r>
            <a:r>
              <a:rPr dirty="0"/>
              <a:t> </a:t>
            </a:r>
            <a:r>
              <a:rPr dirty="0" err="1"/>
              <a:t>выводится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текущих</a:t>
            </a:r>
            <a:r>
              <a:rPr dirty="0"/>
              <a:t> props."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"Это </a:t>
            </a:r>
            <a:r>
              <a:rPr dirty="0" err="1"/>
              <a:t>обычный</a:t>
            </a:r>
            <a:r>
              <a:rPr dirty="0"/>
              <a:t> </a:t>
            </a:r>
            <a:r>
              <a:rPr dirty="0" err="1"/>
              <a:t>чистый</a:t>
            </a:r>
            <a:r>
              <a:rPr dirty="0"/>
              <a:t> </a:t>
            </a:r>
            <a:r>
              <a:rPr dirty="0" err="1"/>
              <a:t>расчёт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время</a:t>
            </a:r>
            <a:r>
              <a:rPr dirty="0"/>
              <a:t> render. React-</a:t>
            </a:r>
            <a:r>
              <a:rPr dirty="0" err="1"/>
              <a:t>разработчик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вынести</a:t>
            </a:r>
            <a:r>
              <a:rPr dirty="0"/>
              <a:t> </a:t>
            </a:r>
            <a:r>
              <a:rPr dirty="0" err="1"/>
              <a:t>бизнес-правило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компонента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, </a:t>
            </a:r>
            <a:r>
              <a:rPr dirty="0" err="1"/>
              <a:t>оставив</a:t>
            </a:r>
            <a:r>
              <a:rPr dirty="0"/>
              <a:t> </a:t>
            </a:r>
            <a:r>
              <a:rPr dirty="0" err="1"/>
              <a:t>отображение</a:t>
            </a:r>
            <a:r>
              <a:rPr dirty="0"/>
              <a:t> </a:t>
            </a:r>
            <a:r>
              <a:rPr dirty="0" err="1"/>
              <a:t>простым</a:t>
            </a:r>
            <a:r>
              <a:rPr dirty="0"/>
              <a:t>. Этот </a:t>
            </a:r>
            <a:r>
              <a:rPr dirty="0" err="1"/>
              <a:t>компонент</a:t>
            </a:r>
            <a:r>
              <a:rPr dirty="0"/>
              <a:t> — </a:t>
            </a:r>
            <a:r>
              <a:rPr dirty="0" err="1"/>
              <a:t>учебная</a:t>
            </a:r>
            <a:r>
              <a:rPr dirty="0"/>
              <a:t> </a:t>
            </a:r>
            <a:r>
              <a:rPr dirty="0" err="1"/>
              <a:t>интеграция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серверную</a:t>
            </a:r>
            <a:r>
              <a:rPr dirty="0"/>
              <a:t> </a:t>
            </a:r>
            <a:r>
              <a:rPr dirty="0" err="1"/>
              <a:t>цену</a:t>
            </a:r>
            <a:r>
              <a:rPr dirty="0"/>
              <a:t> </a:t>
            </a:r>
            <a:r>
              <a:rPr dirty="0" err="1"/>
              <a:t>доверенной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доказывает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 </a:t>
            </a:r>
            <a:r>
              <a:rPr dirty="0" err="1"/>
              <a:t>браузера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оплаты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границе</a:t>
            </a:r>
            <a:r>
              <a:rPr dirty="0"/>
              <a:t> </a:t>
            </a:r>
            <a:r>
              <a:rPr dirty="0" err="1"/>
              <a:t>снова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проверить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единицы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react.dev</a:t>
            </a:r>
            <a:r>
              <a:rPr dirty="0"/>
              <a:t>/learn/you-might-not-need-an-effect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/blob/08220eaac37b47d216ee1377b7f17a925c4e4b19/</a:t>
            </a:r>
            <a:r>
              <a:rPr dirty="0" err="1"/>
              <a:t>DESCRIPTION.md</a:t>
            </a:r>
            <a:endParaRPr dirty="0"/>
          </a:p>
          <a:p>
            <a:r>
              <a:rPr dirty="0"/>
              <a:t>../demos/react-invoice/</a:t>
            </a:r>
            <a:r>
              <a:rPr dirty="0" err="1"/>
              <a:t>run.mjs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корзине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: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чайника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кружки</a:t>
            </a:r>
            <a:r>
              <a:rPr dirty="0"/>
              <a:t>.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считает</a:t>
            </a:r>
            <a:r>
              <a:rPr dirty="0"/>
              <a:t> </a:t>
            </a:r>
            <a:r>
              <a:rPr dirty="0" err="1"/>
              <a:t>сумму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копейках</a:t>
            </a:r>
            <a:r>
              <a:rPr dirty="0"/>
              <a:t>, </a:t>
            </a:r>
            <a:r>
              <a:rPr dirty="0" err="1"/>
              <a:t>выбирает</a:t>
            </a:r>
            <a:r>
              <a:rPr dirty="0"/>
              <a:t> </a:t>
            </a:r>
            <a:r>
              <a:rPr dirty="0" err="1"/>
              <a:t>скидку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итог</a:t>
            </a:r>
            <a:r>
              <a:rPr dirty="0"/>
              <a:t>. React </a:t>
            </a:r>
            <a:r>
              <a:rPr dirty="0" err="1"/>
              <a:t>хранит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был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репозитории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проверил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рендер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адаптер</a:t>
            </a:r>
            <a:r>
              <a:rPr dirty="0"/>
              <a:t> </a:t>
            </a:r>
            <a:r>
              <a:rPr dirty="0" err="1"/>
              <a:t>передаст</a:t>
            </a:r>
            <a:r>
              <a:rPr dirty="0"/>
              <a:t> </a:t>
            </a:r>
            <a:r>
              <a:rPr dirty="0" err="1"/>
              <a:t>рубли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копеек</a:t>
            </a:r>
            <a:r>
              <a:rPr dirty="0"/>
              <a:t>, </a:t>
            </a:r>
            <a:r>
              <a:rPr dirty="0" err="1"/>
              <a:t>тип</a:t>
            </a:r>
            <a:r>
              <a:rPr dirty="0"/>
              <a:t> number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заметит</a:t>
            </a:r>
            <a:r>
              <a:rPr dirty="0"/>
              <a:t>. </a:t>
            </a:r>
            <a:r>
              <a:rPr dirty="0" err="1"/>
              <a:t>Доказанное</a:t>
            </a:r>
            <a:r>
              <a:rPr dirty="0"/>
              <a:t> </a:t>
            </a:r>
            <a:r>
              <a:rPr dirty="0" err="1"/>
              <a:t>свойство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заменяет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входа</a:t>
            </a:r>
            <a:r>
              <a:rPr dirty="0"/>
              <a:t>, </a:t>
            </a:r>
            <a:r>
              <a:rPr dirty="0" err="1"/>
              <a:t>границ</a:t>
            </a:r>
            <a:r>
              <a:rPr dirty="0"/>
              <a:t> </a:t>
            </a:r>
            <a:r>
              <a:rPr dirty="0" err="1"/>
              <a:t>числового</a:t>
            </a:r>
            <a:r>
              <a:rPr dirty="0"/>
              <a:t> </a:t>
            </a:r>
            <a:r>
              <a:rPr dirty="0" err="1"/>
              <a:t>диапазона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единиц</a:t>
            </a:r>
            <a:r>
              <a:rPr dirty="0"/>
              <a:t> </a:t>
            </a:r>
            <a:r>
              <a:rPr dirty="0" err="1"/>
              <a:t>измерения</a:t>
            </a:r>
            <a:r>
              <a:rPr dirty="0"/>
              <a:t>.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архитектура</a:t>
            </a:r>
            <a:r>
              <a:rPr dirty="0"/>
              <a:t> </a:t>
            </a:r>
            <a:r>
              <a:rPr dirty="0" err="1"/>
              <a:t>работает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оболочкой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085»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корзине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: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чайника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кружки</a:t>
            </a:r>
            <a:r>
              <a:rPr dirty="0"/>
              <a:t>. </a:t>
            </a:r>
            <a:r>
              <a:rPr dirty="0" err="1"/>
              <a:t>Ядро</a:t>
            </a:r>
            <a:r>
              <a:rPr dirty="0"/>
              <a:t> </a:t>
            </a:r>
            <a:r>
              <a:rPr dirty="0" err="1"/>
              <a:t>считает</a:t>
            </a:r>
            <a:r>
              <a:rPr dirty="0"/>
              <a:t> </a:t>
            </a:r>
            <a:r>
              <a:rPr dirty="0" err="1"/>
              <a:t>сумму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копейках</a:t>
            </a:r>
            <a:r>
              <a:rPr dirty="0"/>
              <a:t>, </a:t>
            </a:r>
            <a:r>
              <a:rPr dirty="0" err="1"/>
              <a:t>выбирает</a:t>
            </a:r>
            <a:r>
              <a:rPr dirty="0"/>
              <a:t> </a:t>
            </a:r>
            <a:r>
              <a:rPr dirty="0" err="1"/>
              <a:t>скидку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возвращает</a:t>
            </a:r>
            <a:r>
              <a:rPr dirty="0"/>
              <a:t> </a:t>
            </a:r>
            <a:r>
              <a:rPr dirty="0" err="1"/>
              <a:t>итог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"React </a:t>
            </a:r>
            <a:r>
              <a:rPr dirty="0" err="1"/>
              <a:t>хранит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интерфейса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пример</a:t>
            </a:r>
            <a:r>
              <a:rPr dirty="0"/>
              <a:t> </a:t>
            </a:r>
            <a:r>
              <a:rPr dirty="0" err="1"/>
              <a:t>уже</a:t>
            </a:r>
            <a:r>
              <a:rPr dirty="0"/>
              <a:t> </a:t>
            </a:r>
            <a:r>
              <a:rPr dirty="0" err="1"/>
              <a:t>был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репозитории</a:t>
            </a:r>
            <a:r>
              <a:rPr dirty="0"/>
              <a:t>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 </a:t>
            </a:r>
            <a:r>
              <a:rPr dirty="0" err="1"/>
              <a:t>проверил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 </a:t>
            </a:r>
            <a:r>
              <a:rPr dirty="0" err="1"/>
              <a:t>ядра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рендер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адаптер</a:t>
            </a:r>
            <a:r>
              <a:rPr dirty="0"/>
              <a:t> </a:t>
            </a:r>
            <a:r>
              <a:rPr dirty="0" err="1"/>
              <a:t>передаст</a:t>
            </a:r>
            <a:r>
              <a:rPr dirty="0"/>
              <a:t> </a:t>
            </a:r>
            <a:r>
              <a:rPr dirty="0" err="1"/>
              <a:t>рубли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копеек</a:t>
            </a:r>
            <a:r>
              <a:rPr dirty="0"/>
              <a:t>, </a:t>
            </a:r>
            <a:r>
              <a:rPr dirty="0" err="1"/>
              <a:t>тип</a:t>
            </a:r>
            <a:r>
              <a:rPr dirty="0"/>
              <a:t> number </a:t>
            </a:r>
            <a:r>
              <a:rPr dirty="0" err="1"/>
              <a:t>сам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заметит</a:t>
            </a:r>
            <a:r>
              <a:rPr dirty="0"/>
              <a:t>. </a:t>
            </a:r>
            <a:r>
              <a:rPr dirty="0" err="1"/>
              <a:t>Доказанное</a:t>
            </a:r>
            <a:r>
              <a:rPr dirty="0"/>
              <a:t> </a:t>
            </a:r>
            <a:r>
              <a:rPr dirty="0" err="1"/>
              <a:t>свойство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заменяет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входа</a:t>
            </a:r>
            <a:r>
              <a:rPr dirty="0"/>
              <a:t>, </a:t>
            </a:r>
            <a:r>
              <a:rPr dirty="0" err="1"/>
              <a:t>границ</a:t>
            </a:r>
            <a:r>
              <a:rPr dirty="0"/>
              <a:t> </a:t>
            </a:r>
            <a:r>
              <a:rPr dirty="0" err="1"/>
              <a:t>числового</a:t>
            </a:r>
            <a:r>
              <a:rPr dirty="0"/>
              <a:t> </a:t>
            </a:r>
            <a:r>
              <a:rPr dirty="0" err="1"/>
              <a:t>диапазона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единиц</a:t>
            </a:r>
            <a:r>
              <a:rPr dirty="0"/>
              <a:t> </a:t>
            </a:r>
            <a:r>
              <a:rPr dirty="0" err="1"/>
              <a:t>измерения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архитектура</a:t>
            </a:r>
            <a:r>
              <a:rPr dirty="0"/>
              <a:t> </a:t>
            </a:r>
            <a:r>
              <a:rPr dirty="0" err="1"/>
              <a:t>работает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другой</a:t>
            </a:r>
            <a:r>
              <a:rPr dirty="0"/>
              <a:t> </a:t>
            </a:r>
            <a:r>
              <a:rPr dirty="0" err="1"/>
              <a:t>оболочкой</a:t>
            </a:r>
            <a:r>
              <a:rPr dirty="0"/>
              <a:t> </a:t>
            </a:r>
            <a:r>
              <a:rPr dirty="0" err="1"/>
              <a:t>приложения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/blob/main/</a:t>
            </a:r>
            <a:r>
              <a:rPr dirty="0" err="1"/>
              <a:t>DESCRIPTION.md</a:t>
            </a:r>
            <a:endParaRPr dirty="0"/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/tree/main/examples/frameworks/react-invoice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Digitdisk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разделение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другом</a:t>
            </a:r>
            <a:r>
              <a:rPr dirty="0"/>
              <a:t> </a:t>
            </a:r>
            <a:r>
              <a:rPr dirty="0" err="1"/>
              <a:t>стеке</a:t>
            </a:r>
            <a:r>
              <a:rPr dirty="0"/>
              <a:t>: Flang </a:t>
            </a:r>
            <a:r>
              <a:rPr dirty="0" err="1"/>
              <a:t>принимает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, Go </a:t>
            </a:r>
            <a:r>
              <a:rPr dirty="0" err="1"/>
              <a:t>обходит</a:t>
            </a:r>
            <a:r>
              <a:rPr dirty="0"/>
              <a:t> </a:t>
            </a:r>
            <a:r>
              <a:rPr dirty="0" err="1"/>
              <a:t>файловую</a:t>
            </a:r>
            <a:r>
              <a:rPr dirty="0"/>
              <a:t> </a:t>
            </a:r>
            <a:r>
              <a:rPr dirty="0" err="1"/>
              <a:t>систему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выполняет</a:t>
            </a:r>
            <a:r>
              <a:rPr dirty="0"/>
              <a:t> </a:t>
            </a:r>
            <a:r>
              <a:rPr dirty="0" err="1"/>
              <a:t>эффекты</a:t>
            </a:r>
            <a:r>
              <a:rPr dirty="0"/>
              <a:t>. </a:t>
            </a:r>
            <a:r>
              <a:rPr dirty="0" err="1"/>
              <a:t>Польза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количестве</a:t>
            </a:r>
            <a:r>
              <a:rPr dirty="0"/>
              <a:t> </a:t>
            </a:r>
            <a:r>
              <a:rPr dirty="0" err="1"/>
              <a:t>сгенерированных</a:t>
            </a:r>
            <a:r>
              <a:rPr dirty="0"/>
              <a:t> </a:t>
            </a:r>
            <a:r>
              <a:rPr dirty="0" err="1"/>
              <a:t>языков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одном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 </a:t>
            </a:r>
            <a:r>
              <a:rPr dirty="0" err="1"/>
              <a:t>описанном</a:t>
            </a:r>
            <a:r>
              <a:rPr dirty="0"/>
              <a:t> </a:t>
            </a:r>
            <a:r>
              <a:rPr dirty="0" err="1"/>
              <a:t>правиле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границе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действием</a:t>
            </a:r>
            <a:r>
              <a:rPr dirty="0"/>
              <a:t>.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свойство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лишь</a:t>
            </a:r>
            <a:r>
              <a:rPr dirty="0"/>
              <a:t> </a:t>
            </a:r>
            <a:r>
              <a:rPr dirty="0" err="1"/>
              <a:t>наличие</a:t>
            </a:r>
            <a:r>
              <a:rPr dirty="0"/>
              <a:t> </a:t>
            </a:r>
            <a:r>
              <a:rPr dirty="0" err="1"/>
              <a:t>слова</a:t>
            </a:r>
            <a:r>
              <a:rPr dirty="0"/>
              <a:t> Cache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строке</a:t>
            </a:r>
            <a:r>
              <a:rPr dirty="0"/>
              <a:t>, </a:t>
            </a:r>
            <a:r>
              <a:rPr dirty="0" err="1"/>
              <a:t>оно</a:t>
            </a:r>
            <a:r>
              <a:rPr dirty="0"/>
              <a:t> </a:t>
            </a:r>
            <a:r>
              <a:rPr dirty="0" err="1"/>
              <a:t>слишком</a:t>
            </a:r>
            <a:r>
              <a:rPr dirty="0"/>
              <a:t> </a:t>
            </a:r>
            <a:r>
              <a:rPr dirty="0" err="1"/>
              <a:t>слабое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безопасного</a:t>
            </a:r>
            <a:r>
              <a:rPr dirty="0"/>
              <a:t> </a:t>
            </a:r>
            <a:r>
              <a:rPr dirty="0" err="1"/>
              <a:t>удаления</a:t>
            </a:r>
            <a:r>
              <a:rPr dirty="0"/>
              <a:t> </a:t>
            </a:r>
            <a:r>
              <a:rPr dirty="0" err="1"/>
              <a:t>пути</a:t>
            </a:r>
            <a:r>
              <a:rPr dirty="0"/>
              <a:t>.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формулировать</a:t>
            </a:r>
            <a:r>
              <a:rPr dirty="0"/>
              <a:t> </a:t>
            </a:r>
            <a:r>
              <a:rPr dirty="0" err="1"/>
              <a:t>границу</a:t>
            </a:r>
            <a:r>
              <a:rPr dirty="0"/>
              <a:t> </a:t>
            </a:r>
            <a:r>
              <a:rPr dirty="0" err="1"/>
              <a:t>доверенного</a:t>
            </a:r>
            <a:r>
              <a:rPr dirty="0"/>
              <a:t> </a:t>
            </a:r>
            <a:r>
              <a:rPr dirty="0" err="1"/>
              <a:t>каталога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нормализацию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демонстрации</a:t>
            </a:r>
            <a:r>
              <a:rPr dirty="0"/>
              <a:t> </a:t>
            </a:r>
            <a:r>
              <a:rPr dirty="0" err="1"/>
              <a:t>никакое</a:t>
            </a:r>
            <a:r>
              <a:rPr dirty="0"/>
              <a:t> </a:t>
            </a:r>
            <a:r>
              <a:rPr dirty="0" err="1"/>
              <a:t>удаление</a:t>
            </a:r>
            <a:r>
              <a:rPr dirty="0"/>
              <a:t> </a:t>
            </a:r>
            <a:r>
              <a:rPr dirty="0" err="1"/>
              <a:t>файлов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выполняется</a:t>
            </a:r>
            <a:r>
              <a:rPr dirty="0"/>
              <a:t>. </a:t>
            </a:r>
            <a:r>
              <a:rPr dirty="0" err="1"/>
              <a:t>Соберём</a:t>
            </a:r>
            <a:r>
              <a:rPr dirty="0"/>
              <a:t> </a:t>
            </a:r>
            <a:r>
              <a:rPr dirty="0" err="1"/>
              <a:t>наблюдаемый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оставшиеся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086»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Digitdisk</a:t>
            </a:r>
            <a:r>
              <a:rPr dirty="0"/>
              <a:t> </a:t>
            </a:r>
            <a:r>
              <a:rPr dirty="0" err="1"/>
              <a:t>видно</a:t>
            </a:r>
            <a:r>
              <a:rPr dirty="0"/>
              <a:t>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разделение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другом</a:t>
            </a:r>
            <a:r>
              <a:rPr dirty="0"/>
              <a:t> </a:t>
            </a:r>
            <a:r>
              <a:rPr dirty="0" err="1"/>
              <a:t>стеке</a:t>
            </a:r>
            <a:r>
              <a:rPr dirty="0"/>
              <a:t>: Flang </a:t>
            </a:r>
            <a:r>
              <a:rPr dirty="0" err="1"/>
              <a:t>принимает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, Go </a:t>
            </a:r>
            <a:r>
              <a:rPr dirty="0" err="1"/>
              <a:t>обходит</a:t>
            </a:r>
            <a:r>
              <a:rPr dirty="0"/>
              <a:t> </a:t>
            </a:r>
            <a:r>
              <a:rPr dirty="0" err="1"/>
              <a:t>файловую</a:t>
            </a:r>
            <a:r>
              <a:rPr dirty="0"/>
              <a:t> </a:t>
            </a:r>
            <a:r>
              <a:rPr dirty="0" err="1"/>
              <a:t>систему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выполняет</a:t>
            </a:r>
            <a:r>
              <a:rPr dirty="0"/>
              <a:t> </a:t>
            </a:r>
            <a:r>
              <a:rPr dirty="0" err="1"/>
              <a:t>эффекты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Польза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количестве</a:t>
            </a:r>
            <a:r>
              <a:rPr dirty="0"/>
              <a:t> </a:t>
            </a:r>
            <a:r>
              <a:rPr dirty="0" err="1"/>
              <a:t>сгенерированных</a:t>
            </a:r>
            <a:r>
              <a:rPr dirty="0"/>
              <a:t> </a:t>
            </a:r>
            <a:r>
              <a:rPr dirty="0" err="1"/>
              <a:t>языков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одном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 </a:t>
            </a:r>
            <a:r>
              <a:rPr dirty="0" err="1"/>
              <a:t>описанном</a:t>
            </a:r>
            <a:r>
              <a:rPr dirty="0"/>
              <a:t> </a:t>
            </a:r>
            <a:r>
              <a:rPr dirty="0" err="1"/>
              <a:t>правиле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границе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действием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свойство</a:t>
            </a:r>
            <a:r>
              <a:rPr dirty="0"/>
              <a:t>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лишь</a:t>
            </a:r>
            <a:r>
              <a:rPr dirty="0"/>
              <a:t> </a:t>
            </a:r>
            <a:r>
              <a:rPr dirty="0" err="1"/>
              <a:t>наличие</a:t>
            </a:r>
            <a:r>
              <a:rPr dirty="0"/>
              <a:t> </a:t>
            </a:r>
            <a:r>
              <a:rPr dirty="0" err="1"/>
              <a:t>слова</a:t>
            </a:r>
            <a:r>
              <a:rPr dirty="0"/>
              <a:t> Cache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строке</a:t>
            </a:r>
            <a:r>
              <a:rPr dirty="0"/>
              <a:t>, </a:t>
            </a:r>
            <a:r>
              <a:rPr dirty="0" err="1"/>
              <a:t>оно</a:t>
            </a:r>
            <a:r>
              <a:rPr dirty="0"/>
              <a:t> </a:t>
            </a:r>
            <a:r>
              <a:rPr dirty="0" err="1"/>
              <a:t>слишком</a:t>
            </a:r>
            <a:r>
              <a:rPr dirty="0"/>
              <a:t> </a:t>
            </a:r>
            <a:r>
              <a:rPr dirty="0" err="1"/>
              <a:t>слабое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безопасного</a:t>
            </a:r>
            <a:r>
              <a:rPr dirty="0"/>
              <a:t> </a:t>
            </a:r>
            <a:r>
              <a:rPr dirty="0" err="1"/>
              <a:t>удаления</a:t>
            </a:r>
            <a:r>
              <a:rPr dirty="0"/>
              <a:t> </a:t>
            </a:r>
            <a:r>
              <a:rPr dirty="0" err="1"/>
              <a:t>пути</a:t>
            </a:r>
            <a:r>
              <a:rPr dirty="0"/>
              <a:t>.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формулировать</a:t>
            </a:r>
            <a:r>
              <a:rPr dirty="0"/>
              <a:t> </a:t>
            </a:r>
            <a:r>
              <a:rPr dirty="0" err="1"/>
              <a:t>границу</a:t>
            </a:r>
            <a:r>
              <a:rPr dirty="0"/>
              <a:t> </a:t>
            </a:r>
            <a:r>
              <a:rPr dirty="0" err="1"/>
              <a:t>доверенного</a:t>
            </a:r>
            <a:r>
              <a:rPr dirty="0"/>
              <a:t> </a:t>
            </a:r>
            <a:r>
              <a:rPr dirty="0" err="1"/>
              <a:t>каталога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нормализацию</a:t>
            </a:r>
            <a:r>
              <a:rPr dirty="0"/>
              <a:t> </a:t>
            </a:r>
            <a:r>
              <a:rPr dirty="0" err="1"/>
              <a:t>отдельно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демонстрации</a:t>
            </a:r>
            <a:r>
              <a:rPr dirty="0"/>
              <a:t> </a:t>
            </a:r>
            <a:r>
              <a:rPr dirty="0" err="1"/>
              <a:t>никакое</a:t>
            </a:r>
            <a:r>
              <a:rPr dirty="0"/>
              <a:t> </a:t>
            </a:r>
            <a:r>
              <a:rPr dirty="0" err="1"/>
              <a:t>удаление</a:t>
            </a:r>
            <a:r>
              <a:rPr dirty="0"/>
              <a:t> </a:t>
            </a:r>
            <a:r>
              <a:rPr dirty="0" err="1"/>
              <a:t>файлов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выполняется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Соберём</a:t>
            </a:r>
            <a:r>
              <a:rPr dirty="0"/>
              <a:t> </a:t>
            </a:r>
            <a:r>
              <a:rPr dirty="0" err="1"/>
              <a:t>наблюдаемый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оставшиеся</a:t>
            </a:r>
            <a:r>
              <a:rPr dirty="0"/>
              <a:t> </a:t>
            </a:r>
            <a:r>
              <a:rPr dirty="0" err="1"/>
              <a:t>границы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digitdisk</a:t>
            </a:r>
            <a:r>
              <a:rPr dirty="0"/>
              <a:t>/blob/45592824a145024a3eeb54b58d69080c56e5bf05/</a:t>
            </a:r>
            <a:r>
              <a:rPr dirty="0" err="1"/>
              <a:t>README.md</a:t>
            </a:r>
            <a:endParaRPr dirty="0"/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digitdisk</a:t>
            </a:r>
            <a:r>
              <a:rPr dirty="0"/>
              <a:t>/blob/45592824a145024a3eeb54b58d69080c56e5bf05/core/disk-</a:t>
            </a:r>
            <a:r>
              <a:rPr dirty="0" err="1"/>
              <a:t>inventory.flang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71185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59805-655C-94E7-2044-22C46B574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167717-ADF8-AB67-4740-72F000DAB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3F0686-1BE7-1776-B84A-B506DC638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Сначала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говорить</a:t>
            </a:r>
            <a:r>
              <a:rPr dirty="0"/>
              <a:t>: </a:t>
            </a:r>
            <a:r>
              <a:rPr dirty="0" err="1"/>
              <a:t>договоримся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результате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дадим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 </a:t>
            </a:r>
            <a:r>
              <a:rPr dirty="0" err="1"/>
              <a:t>нужный</a:t>
            </a:r>
            <a:r>
              <a:rPr dirty="0"/>
              <a:t> </a:t>
            </a:r>
            <a:r>
              <a:rPr dirty="0" err="1"/>
              <a:t>контекст</a:t>
            </a:r>
            <a:r>
              <a:rPr dirty="0"/>
              <a:t>. Затем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слушать</a:t>
            </a:r>
            <a:r>
              <a:rPr dirty="0"/>
              <a:t>: </a:t>
            </a:r>
            <a:r>
              <a:rPr dirty="0" err="1"/>
              <a:t>получим</a:t>
            </a:r>
            <a:r>
              <a:rPr dirty="0"/>
              <a:t> </a:t>
            </a:r>
            <a:r>
              <a:rPr dirty="0" err="1"/>
              <a:t>наблюдение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самоотчёта</a:t>
            </a:r>
            <a:r>
              <a:rPr dirty="0"/>
              <a:t>. </a:t>
            </a:r>
            <a:r>
              <a:rPr dirty="0" err="1"/>
              <a:t>Наконец</a:t>
            </a:r>
            <a:r>
              <a:rPr dirty="0"/>
              <a:t> </a:t>
            </a:r>
            <a:r>
              <a:rPr dirty="0" err="1"/>
              <a:t>научимся</a:t>
            </a:r>
            <a:r>
              <a:rPr dirty="0"/>
              <a:t> </a:t>
            </a:r>
            <a:r>
              <a:rPr dirty="0" err="1"/>
              <a:t>считать</a:t>
            </a:r>
            <a:r>
              <a:rPr dirty="0"/>
              <a:t>: </a:t>
            </a:r>
            <a:r>
              <a:rPr dirty="0" err="1"/>
              <a:t>запишем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запуска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отказы</a:t>
            </a:r>
            <a:r>
              <a:rPr dirty="0"/>
              <a:t> </a:t>
            </a:r>
            <a:r>
              <a:rPr dirty="0" err="1"/>
              <a:t>обрабатывать</a:t>
            </a:r>
            <a:r>
              <a:rPr dirty="0"/>
              <a:t> </a:t>
            </a:r>
            <a:r>
              <a:rPr dirty="0" err="1"/>
              <a:t>явно</a:t>
            </a:r>
            <a:r>
              <a:rPr dirty="0"/>
              <a:t>.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конце</a:t>
            </a:r>
            <a:r>
              <a:rPr dirty="0"/>
              <a:t> </a:t>
            </a:r>
            <a:r>
              <a:rPr dirty="0" err="1"/>
              <a:t>коротко</a:t>
            </a:r>
            <a:r>
              <a:rPr dirty="0"/>
              <a:t> </a:t>
            </a:r>
            <a:r>
              <a:rPr dirty="0" err="1"/>
              <a:t>вернусь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эксперименту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. Это </a:t>
            </a:r>
            <a:r>
              <a:rPr dirty="0" err="1"/>
              <a:t>одна</a:t>
            </a:r>
            <a:r>
              <a:rPr dirty="0"/>
              <a:t> </a:t>
            </a:r>
            <a:r>
              <a:rPr dirty="0" err="1"/>
              <a:t>история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стабильности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каталог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. </a:t>
            </a:r>
            <a:r>
              <a:rPr dirty="0" err="1"/>
              <a:t>Первая</a:t>
            </a:r>
            <a:r>
              <a:rPr dirty="0"/>
              <a:t> </a:t>
            </a:r>
            <a:r>
              <a:rPr dirty="0" err="1"/>
              <a:t>точка</a:t>
            </a:r>
            <a:r>
              <a:rPr dirty="0"/>
              <a:t> </a:t>
            </a:r>
            <a:r>
              <a:rPr dirty="0" err="1"/>
              <a:t>нестабильности</a:t>
            </a:r>
            <a:r>
              <a:rPr dirty="0"/>
              <a:t> </a:t>
            </a:r>
            <a:r>
              <a:rPr dirty="0" err="1"/>
              <a:t>находится</a:t>
            </a:r>
            <a:r>
              <a:rPr dirty="0"/>
              <a:t> </a:t>
            </a:r>
            <a:r>
              <a:rPr dirty="0" err="1"/>
              <a:t>ещё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кода</a:t>
            </a:r>
            <a:r>
              <a:rPr dirty="0"/>
              <a:t>: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нашем</a:t>
            </a:r>
            <a:r>
              <a:rPr dirty="0"/>
              <a:t> </a:t>
            </a:r>
            <a:r>
              <a:rPr dirty="0" err="1"/>
              <a:t>сообщении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208C4-D23A-22AF-0515-0E36BED55D9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838080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Представим</a:t>
            </a:r>
            <a:r>
              <a:rPr dirty="0"/>
              <a:t> </a:t>
            </a:r>
            <a:r>
              <a:rPr dirty="0" err="1"/>
              <a:t>систему</a:t>
            </a:r>
            <a:r>
              <a:rPr dirty="0"/>
              <a:t>, </a:t>
            </a:r>
            <a:r>
              <a:rPr dirty="0" err="1"/>
              <a:t>которая</a:t>
            </a:r>
            <a:r>
              <a:rPr dirty="0"/>
              <a:t> </a:t>
            </a:r>
            <a:r>
              <a:rPr dirty="0" err="1"/>
              <a:t>порождает</a:t>
            </a:r>
            <a:r>
              <a:rPr dirty="0"/>
              <a:t> </a:t>
            </a:r>
            <a:r>
              <a:rPr dirty="0" err="1"/>
              <a:t>варианты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,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, </a:t>
            </a:r>
            <a:r>
              <a:rPr dirty="0" err="1"/>
              <a:t>выполняет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оставляет</a:t>
            </a:r>
            <a:r>
              <a:rPr dirty="0"/>
              <a:t> </a:t>
            </a:r>
            <a:r>
              <a:rPr dirty="0" err="1"/>
              <a:t>варианты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лучшим</a:t>
            </a:r>
            <a:r>
              <a:rPr dirty="0"/>
              <a:t> </a:t>
            </a:r>
            <a:r>
              <a:rPr dirty="0" err="1"/>
              <a:t>результатом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заданном</a:t>
            </a:r>
            <a:r>
              <a:rPr dirty="0"/>
              <a:t> </a:t>
            </a:r>
            <a:r>
              <a:rPr dirty="0" err="1"/>
              <a:t>бюджете</a:t>
            </a:r>
            <a:r>
              <a:rPr dirty="0"/>
              <a:t>. </a:t>
            </a:r>
            <a:r>
              <a:rPr dirty="0" err="1"/>
              <a:t>Генетический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предлагает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, Flang </a:t>
            </a:r>
            <a:r>
              <a:rPr dirty="0" err="1"/>
              <a:t>отсеивает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нарушений</a:t>
            </a:r>
            <a:r>
              <a:rPr dirty="0"/>
              <a:t> </a:t>
            </a:r>
            <a:r>
              <a:rPr dirty="0" err="1"/>
              <a:t>контракта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Ouroboros </a:t>
            </a:r>
            <a:r>
              <a:rPr dirty="0" err="1"/>
              <a:t>приносит</a:t>
            </a:r>
            <a:r>
              <a:rPr dirty="0"/>
              <a:t> </a:t>
            </a:r>
            <a:r>
              <a:rPr dirty="0" err="1"/>
              <a:t>наблюдения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следующей</a:t>
            </a:r>
            <a:r>
              <a:rPr dirty="0"/>
              <a:t> </a:t>
            </a:r>
            <a:r>
              <a:rPr dirty="0" err="1"/>
              <a:t>итерации</a:t>
            </a:r>
            <a:r>
              <a:rPr dirty="0"/>
              <a:t>. </a:t>
            </a:r>
            <a:r>
              <a:rPr dirty="0" err="1"/>
              <a:t>Получается</a:t>
            </a:r>
            <a:r>
              <a:rPr dirty="0"/>
              <a:t> </a:t>
            </a:r>
            <a:r>
              <a:rPr dirty="0" err="1"/>
              <a:t>проверяемая</a:t>
            </a:r>
            <a:r>
              <a:rPr dirty="0"/>
              <a:t> </a:t>
            </a:r>
            <a:r>
              <a:rPr dirty="0" err="1"/>
              <a:t>исследовательская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автоматическом</a:t>
            </a:r>
            <a:r>
              <a:rPr dirty="0"/>
              <a:t> </a:t>
            </a:r>
            <a:r>
              <a:rPr dirty="0" err="1"/>
              <a:t>поиске</a:t>
            </a:r>
            <a:r>
              <a:rPr dirty="0"/>
              <a:t> </a:t>
            </a:r>
            <a:r>
              <a:rPr dirty="0" err="1"/>
              <a:t>решений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заявление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созданном</a:t>
            </a:r>
            <a:r>
              <a:rPr dirty="0"/>
              <a:t> AGI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реализованный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benchmark. </a:t>
            </a:r>
            <a:r>
              <a:rPr dirty="0" err="1"/>
              <a:t>Ограничение</a:t>
            </a:r>
            <a:r>
              <a:rPr dirty="0"/>
              <a:t> </a:t>
            </a:r>
            <a:r>
              <a:rPr dirty="0" err="1"/>
              <a:t>жизни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порождает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интеллект</a:t>
            </a:r>
            <a:r>
              <a:rPr dirty="0"/>
              <a:t>.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механизмов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собрать</a:t>
            </a:r>
            <a:r>
              <a:rPr dirty="0"/>
              <a:t> </a:t>
            </a:r>
            <a:r>
              <a:rPr dirty="0" err="1"/>
              <a:t>ограниченный</a:t>
            </a:r>
            <a:r>
              <a:rPr dirty="0"/>
              <a:t> </a:t>
            </a:r>
            <a:r>
              <a:rPr dirty="0" err="1"/>
              <a:t>эксперимент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кандидатов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088»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Представим</a:t>
            </a:r>
            <a:r>
              <a:rPr dirty="0"/>
              <a:t> </a:t>
            </a:r>
            <a:r>
              <a:rPr dirty="0" err="1"/>
              <a:t>систему</a:t>
            </a:r>
            <a:r>
              <a:rPr dirty="0"/>
              <a:t>, </a:t>
            </a:r>
            <a:r>
              <a:rPr dirty="0" err="1"/>
              <a:t>которая</a:t>
            </a:r>
            <a:r>
              <a:rPr dirty="0"/>
              <a:t> </a:t>
            </a:r>
            <a:r>
              <a:rPr dirty="0" err="1"/>
              <a:t>порождает</a:t>
            </a:r>
            <a:r>
              <a:rPr dirty="0"/>
              <a:t> </a:t>
            </a:r>
            <a:r>
              <a:rPr dirty="0" err="1"/>
              <a:t>варианты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, </a:t>
            </a:r>
            <a:r>
              <a:rPr dirty="0" err="1"/>
              <a:t>проверяет</a:t>
            </a:r>
            <a:r>
              <a:rPr dirty="0"/>
              <a:t> </a:t>
            </a:r>
            <a:r>
              <a:rPr dirty="0" err="1"/>
              <a:t>ограничения</a:t>
            </a:r>
            <a:r>
              <a:rPr dirty="0"/>
              <a:t>, </a:t>
            </a:r>
            <a:r>
              <a:rPr dirty="0" err="1"/>
              <a:t>выполняет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оставляет</a:t>
            </a:r>
            <a:r>
              <a:rPr dirty="0"/>
              <a:t> </a:t>
            </a:r>
            <a:r>
              <a:rPr dirty="0" err="1"/>
              <a:t>варианты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лучшим</a:t>
            </a:r>
            <a:r>
              <a:rPr dirty="0"/>
              <a:t> </a:t>
            </a:r>
            <a:r>
              <a:rPr dirty="0" err="1"/>
              <a:t>результатом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заданном</a:t>
            </a:r>
            <a:r>
              <a:rPr dirty="0"/>
              <a:t> </a:t>
            </a:r>
            <a:r>
              <a:rPr dirty="0" err="1"/>
              <a:t>бюджете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Генетический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предлагает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, Flang </a:t>
            </a:r>
            <a:r>
              <a:rPr dirty="0" err="1"/>
              <a:t>отсеивает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</a:t>
            </a:r>
            <a:r>
              <a:rPr dirty="0" err="1"/>
              <a:t>нарушений</a:t>
            </a:r>
            <a:r>
              <a:rPr dirty="0"/>
              <a:t> </a:t>
            </a:r>
            <a:r>
              <a:rPr dirty="0" err="1"/>
              <a:t>контракта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Ouroboros </a:t>
            </a:r>
            <a:r>
              <a:rPr dirty="0" err="1"/>
              <a:t>приносит</a:t>
            </a:r>
            <a:r>
              <a:rPr dirty="0"/>
              <a:t> </a:t>
            </a:r>
            <a:r>
              <a:rPr dirty="0" err="1"/>
              <a:t>наблюдения</a:t>
            </a:r>
            <a:r>
              <a:rPr dirty="0"/>
              <a:t> </a:t>
            </a:r>
            <a:r>
              <a:rPr dirty="0" err="1"/>
              <a:t>исполнения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следующей</a:t>
            </a:r>
            <a:r>
              <a:rPr dirty="0"/>
              <a:t> </a:t>
            </a:r>
            <a:r>
              <a:rPr dirty="0" err="1"/>
              <a:t>итерации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Получается</a:t>
            </a:r>
            <a:r>
              <a:rPr dirty="0"/>
              <a:t> </a:t>
            </a:r>
            <a:r>
              <a:rPr dirty="0" err="1"/>
              <a:t>проверяемая</a:t>
            </a:r>
            <a:r>
              <a:rPr dirty="0"/>
              <a:t> </a:t>
            </a:r>
            <a:r>
              <a:rPr dirty="0" err="1"/>
              <a:t>исследовательская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автоматическом</a:t>
            </a:r>
            <a:r>
              <a:rPr dirty="0"/>
              <a:t> </a:t>
            </a:r>
            <a:r>
              <a:rPr dirty="0" err="1"/>
              <a:t>поиске</a:t>
            </a:r>
            <a:r>
              <a:rPr dirty="0"/>
              <a:t> </a:t>
            </a:r>
            <a:r>
              <a:rPr dirty="0" err="1"/>
              <a:t>решений</a:t>
            </a:r>
            <a:r>
              <a:rPr dirty="0"/>
              <a:t>. Это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заявление</a:t>
            </a:r>
            <a:r>
              <a:rPr dirty="0"/>
              <a:t> </a:t>
            </a:r>
            <a:r>
              <a:rPr dirty="0" err="1"/>
              <a:t>о</a:t>
            </a:r>
            <a:r>
              <a:rPr dirty="0"/>
              <a:t> </a:t>
            </a:r>
            <a:r>
              <a:rPr dirty="0" err="1"/>
              <a:t>созданном</a:t>
            </a:r>
            <a:r>
              <a:rPr dirty="0"/>
              <a:t> AGI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реализованный</a:t>
            </a:r>
            <a:r>
              <a:rPr dirty="0"/>
              <a:t> </a:t>
            </a:r>
            <a:r>
              <a:rPr dirty="0" err="1"/>
              <a:t>здесь</a:t>
            </a:r>
            <a:r>
              <a:rPr dirty="0"/>
              <a:t> benchmark. </a:t>
            </a:r>
            <a:r>
              <a:rPr dirty="0" err="1"/>
              <a:t>Ограничение</a:t>
            </a:r>
            <a:r>
              <a:rPr dirty="0"/>
              <a:t> </a:t>
            </a:r>
            <a:r>
              <a:rPr dirty="0" err="1"/>
              <a:t>жизни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само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себе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порождает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интеллект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механизмов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собрать</a:t>
            </a:r>
            <a:r>
              <a:rPr dirty="0"/>
              <a:t> </a:t>
            </a:r>
            <a:r>
              <a:rPr dirty="0" err="1"/>
              <a:t>ограниченный</a:t>
            </a:r>
            <a:r>
              <a:rPr dirty="0"/>
              <a:t> </a:t>
            </a:r>
            <a:r>
              <a:rPr dirty="0" err="1"/>
              <a:t>эксперимент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поиском</a:t>
            </a:r>
            <a:r>
              <a:rPr dirty="0"/>
              <a:t> </a:t>
            </a:r>
            <a:r>
              <a:rPr dirty="0" err="1"/>
              <a:t>кандидатов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</a:t>
            </a:r>
            <a:r>
              <a:rPr dirty="0" err="1"/>
              <a:t>flang</a:t>
            </a:r>
            <a:r>
              <a:rPr dirty="0"/>
              <a:t>/blob/08220eaac37b47d216ee1377b7f17a925c4e4b19/</a:t>
            </a:r>
            <a:r>
              <a:rPr dirty="0" err="1"/>
              <a:t>DESCRIPTION.md</a:t>
            </a:r>
            <a:endParaRPr dirty="0"/>
          </a:p>
          <a:p>
            <a:r>
              <a:rPr dirty="0"/>
              <a:t>https://</a:t>
            </a:r>
            <a:r>
              <a:rPr dirty="0" err="1"/>
              <a:t>github.com</a:t>
            </a:r>
            <a:r>
              <a:rPr dirty="0"/>
              <a:t>/</a:t>
            </a:r>
            <a:r>
              <a:rPr dirty="0" err="1"/>
              <a:t>digitable</a:t>
            </a:r>
            <a:r>
              <a:rPr dirty="0"/>
              <a:t>-lol/ouroboros/blob/555958a43651a05334675f5bc8415efad74cfefb/</a:t>
            </a:r>
            <a:r>
              <a:rPr dirty="0" err="1"/>
              <a:t>README.md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короткая</a:t>
            </a:r>
            <a:r>
              <a:rPr dirty="0"/>
              <a:t> </a:t>
            </a:r>
            <a:r>
              <a:rPr dirty="0" err="1"/>
              <a:t>исследовательская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. </a:t>
            </a:r>
            <a:r>
              <a:rPr dirty="0" err="1"/>
              <a:t>Генетический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предлагает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,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ограничивают</a:t>
            </a:r>
            <a:r>
              <a:rPr dirty="0"/>
              <a:t> </a:t>
            </a:r>
            <a:r>
              <a:rPr dirty="0" err="1"/>
              <a:t>допустимое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, trace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, </a:t>
            </a:r>
            <a:r>
              <a:rPr dirty="0" err="1"/>
              <a:t>отбор</a:t>
            </a:r>
            <a:r>
              <a:rPr dirty="0"/>
              <a:t> </a:t>
            </a:r>
            <a:r>
              <a:rPr dirty="0" err="1"/>
              <a:t>оставляет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Попытка</a:t>
            </a:r>
            <a:r>
              <a:rPr dirty="0"/>
              <a:t> </a:t>
            </a:r>
            <a:r>
              <a:rPr dirty="0" err="1"/>
              <a:t>ограничена</a:t>
            </a:r>
            <a:r>
              <a:rPr dirty="0"/>
              <a:t> </a:t>
            </a:r>
            <a:r>
              <a:rPr dirty="0" err="1"/>
              <a:t>бюджетом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TTL. </a:t>
            </a:r>
            <a:r>
              <a:rPr dirty="0" err="1"/>
              <a:t>Проверенный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следующих</a:t>
            </a:r>
            <a:r>
              <a:rPr dirty="0"/>
              <a:t> </a:t>
            </a:r>
            <a:r>
              <a:rPr dirty="0" err="1"/>
              <a:t>попыток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отдельном</a:t>
            </a:r>
            <a:r>
              <a:rPr dirty="0"/>
              <a:t> RAG. RISC-V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возможная</a:t>
            </a:r>
            <a:r>
              <a:rPr dirty="0"/>
              <a:t> </a:t>
            </a:r>
            <a:r>
              <a:rPr dirty="0" err="1"/>
              <a:t>вычислительная</a:t>
            </a:r>
            <a:r>
              <a:rPr dirty="0"/>
              <a:t> </a:t>
            </a:r>
            <a:r>
              <a:rPr dirty="0" err="1"/>
              <a:t>платформа</a:t>
            </a:r>
            <a:r>
              <a:rPr dirty="0"/>
              <a:t> </a:t>
            </a:r>
            <a:r>
              <a:rPr dirty="0" err="1"/>
              <a:t>эксперимента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необходимое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метода</a:t>
            </a:r>
            <a:r>
              <a:rPr dirty="0"/>
              <a:t>.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основной</a:t>
            </a:r>
            <a:r>
              <a:rPr dirty="0"/>
              <a:t> </a:t>
            </a:r>
            <a:r>
              <a:rPr dirty="0" err="1"/>
              <a:t>историей</a:t>
            </a:r>
            <a:r>
              <a:rPr dirty="0"/>
              <a:t> </a:t>
            </a:r>
            <a:r>
              <a:rPr dirty="0" err="1"/>
              <a:t>прямая</a:t>
            </a:r>
            <a:r>
              <a:rPr dirty="0"/>
              <a:t>: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поиске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внешнюю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самооценки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.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эксперимент</a:t>
            </a:r>
            <a:r>
              <a:rPr dirty="0"/>
              <a:t> </a:t>
            </a:r>
            <a:r>
              <a:rPr dirty="0" err="1"/>
              <a:t>имел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,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назовём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провала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089»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короткая</a:t>
            </a:r>
            <a:r>
              <a:rPr dirty="0"/>
              <a:t> </a:t>
            </a:r>
            <a:r>
              <a:rPr dirty="0" err="1"/>
              <a:t>исследовательская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. </a:t>
            </a:r>
            <a:r>
              <a:rPr dirty="0" err="1"/>
              <a:t>Генетический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предлагает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,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ограничивают</a:t>
            </a:r>
            <a:r>
              <a:rPr dirty="0"/>
              <a:t> </a:t>
            </a:r>
            <a:r>
              <a:rPr dirty="0" err="1"/>
              <a:t>допустимое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, trace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, </a:t>
            </a:r>
            <a:r>
              <a:rPr dirty="0" err="1"/>
              <a:t>отбор</a:t>
            </a:r>
            <a:r>
              <a:rPr dirty="0"/>
              <a:t> </a:t>
            </a:r>
            <a:r>
              <a:rPr dirty="0" err="1"/>
              <a:t>оставляет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Попытка</a:t>
            </a:r>
            <a:r>
              <a:rPr dirty="0"/>
              <a:t> </a:t>
            </a:r>
            <a:r>
              <a:rPr dirty="0" err="1"/>
              <a:t>ограничена</a:t>
            </a:r>
            <a:r>
              <a:rPr dirty="0"/>
              <a:t> </a:t>
            </a:r>
            <a:r>
              <a:rPr dirty="0" err="1"/>
              <a:t>бюджетом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TTL. </a:t>
            </a:r>
            <a:r>
              <a:rPr dirty="0" err="1"/>
              <a:t>Проверенный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следующих</a:t>
            </a:r>
            <a:r>
              <a:rPr dirty="0"/>
              <a:t> </a:t>
            </a:r>
            <a:r>
              <a:rPr dirty="0" err="1"/>
              <a:t>попыток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отдельном</a:t>
            </a:r>
            <a:r>
              <a:rPr dirty="0"/>
              <a:t> RAG."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"RISC-V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возможная</a:t>
            </a:r>
            <a:r>
              <a:rPr dirty="0"/>
              <a:t> </a:t>
            </a:r>
            <a:r>
              <a:rPr dirty="0" err="1"/>
              <a:t>вычислительная</a:t>
            </a:r>
            <a:r>
              <a:rPr dirty="0"/>
              <a:t> </a:t>
            </a:r>
            <a:r>
              <a:rPr dirty="0" err="1"/>
              <a:t>платформа</a:t>
            </a:r>
            <a:r>
              <a:rPr dirty="0"/>
              <a:t> </a:t>
            </a:r>
            <a:r>
              <a:rPr dirty="0" err="1"/>
              <a:t>эксперимента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необходимое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метода</a:t>
            </a:r>
            <a:r>
              <a:rPr dirty="0"/>
              <a:t>.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основной</a:t>
            </a:r>
            <a:r>
              <a:rPr dirty="0"/>
              <a:t> </a:t>
            </a:r>
            <a:r>
              <a:rPr dirty="0" err="1"/>
              <a:t>историей</a:t>
            </a:r>
            <a:r>
              <a:rPr dirty="0"/>
              <a:t> </a:t>
            </a:r>
            <a:r>
              <a:rPr dirty="0" err="1"/>
              <a:t>прямая</a:t>
            </a:r>
            <a:r>
              <a:rPr dirty="0"/>
              <a:t>: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поиске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внешнюю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самооценки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эксперимент</a:t>
            </a:r>
            <a:r>
              <a:rPr dirty="0"/>
              <a:t> </a:t>
            </a:r>
            <a:r>
              <a:rPr dirty="0" err="1"/>
              <a:t>имел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,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назовём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провала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773E4-BF73-1C38-0F30-28C64D3EC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A7BF1-C709-74FB-5CD3-C1C326924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13BCAD-F38F-C3C7-76F0-1F050DD3D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короткая</a:t>
            </a:r>
            <a:r>
              <a:rPr dirty="0"/>
              <a:t> </a:t>
            </a:r>
            <a:r>
              <a:rPr dirty="0" err="1"/>
              <a:t>исследовательская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. </a:t>
            </a:r>
            <a:r>
              <a:rPr dirty="0" err="1"/>
              <a:t>Генетический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предлагает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,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ограничивают</a:t>
            </a:r>
            <a:r>
              <a:rPr dirty="0"/>
              <a:t> </a:t>
            </a:r>
            <a:r>
              <a:rPr dirty="0" err="1"/>
              <a:t>допустимое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, trace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, </a:t>
            </a:r>
            <a:r>
              <a:rPr dirty="0" err="1"/>
              <a:t>отбор</a:t>
            </a:r>
            <a:r>
              <a:rPr dirty="0"/>
              <a:t> </a:t>
            </a:r>
            <a:r>
              <a:rPr dirty="0" err="1"/>
              <a:t>оставляет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 </a:t>
            </a:r>
            <a:r>
              <a:rPr dirty="0" err="1"/>
              <a:t>Попытка</a:t>
            </a:r>
            <a:r>
              <a:rPr dirty="0"/>
              <a:t> </a:t>
            </a:r>
            <a:r>
              <a:rPr dirty="0" err="1"/>
              <a:t>ограничена</a:t>
            </a:r>
            <a:r>
              <a:rPr dirty="0"/>
              <a:t> </a:t>
            </a:r>
            <a:r>
              <a:rPr dirty="0" err="1"/>
              <a:t>бюджетом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TTL. </a:t>
            </a:r>
            <a:r>
              <a:rPr dirty="0" err="1"/>
              <a:t>Проверенный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следующих</a:t>
            </a:r>
            <a:r>
              <a:rPr dirty="0"/>
              <a:t> </a:t>
            </a:r>
            <a:r>
              <a:rPr dirty="0" err="1"/>
              <a:t>попыток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отдельном</a:t>
            </a:r>
            <a:r>
              <a:rPr dirty="0"/>
              <a:t> RAG. RISC-V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возможная</a:t>
            </a:r>
            <a:r>
              <a:rPr dirty="0"/>
              <a:t> </a:t>
            </a:r>
            <a:r>
              <a:rPr dirty="0" err="1"/>
              <a:t>вычислительная</a:t>
            </a:r>
            <a:r>
              <a:rPr dirty="0"/>
              <a:t> </a:t>
            </a:r>
            <a:r>
              <a:rPr dirty="0" err="1"/>
              <a:t>платформа</a:t>
            </a:r>
            <a:r>
              <a:rPr dirty="0"/>
              <a:t> </a:t>
            </a:r>
            <a:r>
              <a:rPr dirty="0" err="1"/>
              <a:t>эксперимента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необходимое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метода</a:t>
            </a:r>
            <a:r>
              <a:rPr dirty="0"/>
              <a:t>.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основной</a:t>
            </a:r>
            <a:r>
              <a:rPr dirty="0"/>
              <a:t> </a:t>
            </a:r>
            <a:r>
              <a:rPr dirty="0" err="1"/>
              <a:t>историей</a:t>
            </a:r>
            <a:r>
              <a:rPr dirty="0"/>
              <a:t> </a:t>
            </a:r>
            <a:r>
              <a:rPr dirty="0" err="1"/>
              <a:t>прямая</a:t>
            </a:r>
            <a:r>
              <a:rPr dirty="0"/>
              <a:t>: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поиске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внешнюю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самооценки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.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эксперимент</a:t>
            </a:r>
            <a:r>
              <a:rPr dirty="0"/>
              <a:t> </a:t>
            </a:r>
            <a:r>
              <a:rPr dirty="0" err="1"/>
              <a:t>имел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,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назовём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провала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ЛОГИЧЕСКАЯ ЦЕПОЧКА НА FLANG</a:t>
            </a:r>
          </a:p>
          <a:p>
            <a:r>
              <a:rPr dirty="0" err="1"/>
              <a:t>модуль</a:t>
            </a:r>
            <a:r>
              <a:rPr dirty="0"/>
              <a:t> «</a:t>
            </a:r>
            <a:r>
              <a:rPr dirty="0" err="1"/>
              <a:t>Слайд</a:t>
            </a:r>
            <a:r>
              <a:rPr dirty="0"/>
              <a:t> 089»</a:t>
            </a:r>
          </a:p>
          <a:p>
            <a:endParaRPr dirty="0"/>
          </a:p>
          <a:p>
            <a:r>
              <a:rPr dirty="0" err="1"/>
              <a:t>объект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посылка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иллюстрация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r>
              <a:rPr dirty="0"/>
              <a:t>  </a:t>
            </a:r>
            <a:r>
              <a:rPr dirty="0" err="1"/>
              <a:t>переход</a:t>
            </a:r>
            <a:r>
              <a:rPr dirty="0"/>
              <a:t>: </a:t>
            </a:r>
            <a:r>
              <a:rPr dirty="0" err="1"/>
              <a:t>строка</a:t>
            </a:r>
            <a:endParaRPr dirty="0"/>
          </a:p>
          <a:p>
            <a:endParaRPr dirty="0"/>
          </a:p>
          <a:p>
            <a:r>
              <a:rPr dirty="0" err="1"/>
              <a:t>тотальная</a:t>
            </a:r>
            <a:r>
              <a:rPr dirty="0"/>
              <a:t> </a:t>
            </a:r>
            <a:r>
              <a:rPr dirty="0" err="1"/>
              <a:t>функция</a:t>
            </a:r>
            <a:r>
              <a:rPr dirty="0"/>
              <a:t> «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рассказываю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возвращает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короткая</a:t>
            </a:r>
            <a:r>
              <a:rPr dirty="0"/>
              <a:t> </a:t>
            </a:r>
            <a:r>
              <a:rPr dirty="0" err="1"/>
              <a:t>исследовательская</a:t>
            </a:r>
            <a:r>
              <a:rPr dirty="0"/>
              <a:t> </a:t>
            </a:r>
            <a:r>
              <a:rPr dirty="0" err="1"/>
              <a:t>гипотеза</a:t>
            </a:r>
            <a:r>
              <a:rPr dirty="0"/>
              <a:t>. </a:t>
            </a:r>
            <a:r>
              <a:rPr dirty="0" err="1"/>
              <a:t>Генетический</a:t>
            </a:r>
            <a:r>
              <a:rPr dirty="0"/>
              <a:t> </a:t>
            </a:r>
            <a:r>
              <a:rPr dirty="0" err="1"/>
              <a:t>поиск</a:t>
            </a:r>
            <a:r>
              <a:rPr dirty="0"/>
              <a:t> </a:t>
            </a:r>
            <a:r>
              <a:rPr dirty="0" err="1"/>
              <a:t>предлагает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,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ограничивают</a:t>
            </a:r>
            <a:r>
              <a:rPr dirty="0"/>
              <a:t> </a:t>
            </a:r>
            <a:r>
              <a:rPr dirty="0" err="1"/>
              <a:t>допустимое</a:t>
            </a:r>
            <a:r>
              <a:rPr dirty="0"/>
              <a:t> </a:t>
            </a:r>
            <a:r>
              <a:rPr dirty="0" err="1"/>
              <a:t>поведение</a:t>
            </a:r>
            <a:r>
              <a:rPr dirty="0"/>
              <a:t>, trace </a:t>
            </a:r>
            <a:r>
              <a:rPr dirty="0" err="1"/>
              <a:t>показывает</a:t>
            </a:r>
            <a:r>
              <a:rPr dirty="0"/>
              <a:t> </a:t>
            </a:r>
            <a:r>
              <a:rPr dirty="0" err="1"/>
              <a:t>исполнение</a:t>
            </a:r>
            <a:r>
              <a:rPr dirty="0"/>
              <a:t>, </a:t>
            </a:r>
            <a:r>
              <a:rPr dirty="0" err="1"/>
              <a:t>отбор</a:t>
            </a:r>
            <a:r>
              <a:rPr dirty="0"/>
              <a:t> </a:t>
            </a:r>
            <a:r>
              <a:rPr dirty="0" err="1"/>
              <a:t>оставляет</a:t>
            </a:r>
            <a:r>
              <a:rPr dirty="0"/>
              <a:t> </a:t>
            </a:r>
            <a:r>
              <a:rPr dirty="0" err="1"/>
              <a:t>полезный</a:t>
            </a:r>
            <a:r>
              <a:rPr dirty="0"/>
              <a:t> </a:t>
            </a:r>
            <a:r>
              <a:rPr dirty="0" err="1"/>
              <a:t>результат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Попытка</a:t>
            </a:r>
            <a:r>
              <a:rPr dirty="0"/>
              <a:t> </a:t>
            </a:r>
            <a:r>
              <a:rPr dirty="0" err="1"/>
              <a:t>ограничена</a:t>
            </a:r>
            <a:r>
              <a:rPr dirty="0"/>
              <a:t> </a:t>
            </a:r>
            <a:r>
              <a:rPr dirty="0" err="1"/>
              <a:t>бюджетом</a:t>
            </a:r>
            <a:r>
              <a:rPr dirty="0"/>
              <a:t> </a:t>
            </a:r>
            <a:r>
              <a:rPr dirty="0" err="1"/>
              <a:t>токенов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TTL. </a:t>
            </a:r>
            <a:r>
              <a:rPr dirty="0" err="1"/>
              <a:t>Проверенный</a:t>
            </a:r>
            <a:r>
              <a:rPr dirty="0"/>
              <a:t> </a:t>
            </a:r>
            <a:r>
              <a:rPr dirty="0" err="1"/>
              <a:t>опыт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следующих</a:t>
            </a:r>
            <a:r>
              <a:rPr dirty="0"/>
              <a:t> </a:t>
            </a:r>
            <a:r>
              <a:rPr dirty="0" err="1"/>
              <a:t>попыток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отдельном</a:t>
            </a:r>
            <a:r>
              <a:rPr dirty="0"/>
              <a:t> RAG."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"RISC-V </a:t>
            </a:r>
            <a:r>
              <a:rPr dirty="0" err="1"/>
              <a:t>здесь</a:t>
            </a:r>
            <a:r>
              <a:rPr dirty="0"/>
              <a:t> </a:t>
            </a:r>
            <a:r>
              <a:rPr dirty="0" err="1"/>
              <a:t>возможная</a:t>
            </a:r>
            <a:r>
              <a:rPr dirty="0"/>
              <a:t> </a:t>
            </a:r>
            <a:r>
              <a:rPr dirty="0" err="1"/>
              <a:t>вычислительная</a:t>
            </a:r>
            <a:r>
              <a:rPr dirty="0"/>
              <a:t> </a:t>
            </a:r>
            <a:r>
              <a:rPr dirty="0" err="1"/>
              <a:t>платформа</a:t>
            </a:r>
            <a:r>
              <a:rPr dirty="0"/>
              <a:t> </a:t>
            </a:r>
            <a:r>
              <a:rPr dirty="0" err="1"/>
              <a:t>эксперимента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необходимое</a:t>
            </a:r>
            <a:r>
              <a:rPr dirty="0"/>
              <a:t> </a:t>
            </a:r>
            <a:r>
              <a:rPr dirty="0" err="1"/>
              <a:t>условие</a:t>
            </a:r>
            <a:r>
              <a:rPr dirty="0"/>
              <a:t> </a:t>
            </a:r>
            <a:r>
              <a:rPr dirty="0" err="1"/>
              <a:t>метода</a:t>
            </a:r>
            <a:r>
              <a:rPr dirty="0"/>
              <a:t>.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основной</a:t>
            </a:r>
            <a:r>
              <a:rPr dirty="0"/>
              <a:t> </a:t>
            </a:r>
            <a:r>
              <a:rPr dirty="0" err="1"/>
              <a:t>историей</a:t>
            </a:r>
            <a:r>
              <a:rPr dirty="0"/>
              <a:t> </a:t>
            </a:r>
            <a:r>
              <a:rPr dirty="0" err="1"/>
              <a:t>прямая</a:t>
            </a:r>
            <a:r>
              <a:rPr dirty="0"/>
              <a:t>: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поиске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программ</a:t>
            </a:r>
            <a:r>
              <a:rPr dirty="0"/>
              <a:t> </a:t>
            </a:r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 </a:t>
            </a:r>
            <a:r>
              <a:rPr dirty="0" err="1"/>
              <a:t>внешнюю</a:t>
            </a:r>
            <a:r>
              <a:rPr dirty="0"/>
              <a:t> </a:t>
            </a:r>
            <a:r>
              <a:rPr dirty="0" err="1"/>
              <a:t>проверку</a:t>
            </a:r>
            <a:r>
              <a:rPr dirty="0"/>
              <a:t> </a:t>
            </a:r>
            <a:r>
              <a:rPr dirty="0" err="1"/>
              <a:t>вместо</a:t>
            </a:r>
            <a:r>
              <a:rPr dirty="0"/>
              <a:t> </a:t>
            </a:r>
            <a:r>
              <a:rPr dirty="0" err="1"/>
              <a:t>самооценки</a:t>
            </a:r>
            <a:r>
              <a:rPr dirty="0"/>
              <a:t> </a:t>
            </a:r>
            <a:r>
              <a:rPr dirty="0" err="1"/>
              <a:t>кандидата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пусть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равно</a:t>
            </a:r>
            <a:r>
              <a:rPr dirty="0"/>
              <a:t> "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эксперимент</a:t>
            </a:r>
            <a:r>
              <a:rPr dirty="0"/>
              <a:t> </a:t>
            </a:r>
            <a:r>
              <a:rPr dirty="0" err="1"/>
              <a:t>имел</a:t>
            </a:r>
            <a:r>
              <a:rPr dirty="0"/>
              <a:t> </a:t>
            </a:r>
            <a:r>
              <a:rPr dirty="0" err="1"/>
              <a:t>смысл</a:t>
            </a:r>
            <a:r>
              <a:rPr dirty="0"/>
              <a:t>, </a:t>
            </a:r>
            <a:r>
              <a:rPr dirty="0" err="1"/>
              <a:t>заранее</a:t>
            </a:r>
            <a:r>
              <a:rPr dirty="0"/>
              <a:t> </a:t>
            </a:r>
            <a:r>
              <a:rPr dirty="0" err="1"/>
              <a:t>назовём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провала</a:t>
            </a:r>
            <a:r>
              <a:rPr dirty="0"/>
              <a:t>."</a:t>
            </a:r>
          </a:p>
          <a:p>
            <a:r>
              <a:rPr dirty="0"/>
              <a:t>  </a:t>
            </a:r>
            <a:r>
              <a:rPr dirty="0" err="1"/>
              <a:t>запись</a:t>
            </a:r>
            <a:r>
              <a:rPr dirty="0"/>
              <a:t> «</a:t>
            </a:r>
            <a:r>
              <a:rPr dirty="0" err="1"/>
              <a:t>Рассказ</a:t>
            </a:r>
            <a:r>
              <a:rPr dirty="0"/>
              <a:t>»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посылка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иллюстрация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вывод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переход</a:t>
            </a:r>
            <a:r>
              <a:rPr dirty="0"/>
              <a:t> </a:t>
            </a:r>
            <a:r>
              <a:rPr dirty="0" err="1"/>
              <a:t>равным</a:t>
            </a:r>
            <a:r>
              <a:rPr dirty="0"/>
              <a:t> </a:t>
            </a:r>
            <a:r>
              <a:rPr dirty="0" err="1"/>
              <a:t>переход</a:t>
            </a:r>
            <a:endParaRPr dirty="0"/>
          </a:p>
          <a:p>
            <a:endParaRPr dirty="0"/>
          </a:p>
          <a:p>
            <a:r>
              <a:rPr dirty="0"/>
              <a:t>ИСТОЧНИКИ</a:t>
            </a:r>
          </a:p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9A82F-876D-1FE6-3920-405D8B813B4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953917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Я</a:t>
            </a:r>
            <a:r>
              <a:rPr dirty="0"/>
              <a:t> </a:t>
            </a:r>
            <a:r>
              <a:rPr dirty="0" err="1"/>
              <a:t>хочу</a:t>
            </a:r>
            <a:r>
              <a:rPr dirty="0"/>
              <a:t>,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этот</a:t>
            </a:r>
            <a:r>
              <a:rPr dirty="0"/>
              <a:t> </a:t>
            </a:r>
            <a:r>
              <a:rPr dirty="0" err="1"/>
              <a:t>путь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продолжить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конференции</a:t>
            </a:r>
            <a:r>
              <a:rPr dirty="0"/>
              <a:t>: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понятного</a:t>
            </a:r>
            <a:r>
              <a:rPr dirty="0"/>
              <a:t> </a:t>
            </a:r>
            <a:r>
              <a:rPr dirty="0" err="1"/>
              <a:t>объяснения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собственной</a:t>
            </a:r>
            <a:r>
              <a:rPr dirty="0"/>
              <a:t> </a:t>
            </a:r>
            <a:r>
              <a:rPr dirty="0" err="1"/>
              <a:t>задаче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проверяемому</a:t>
            </a:r>
            <a:r>
              <a:rPr dirty="0"/>
              <a:t> </a:t>
            </a:r>
            <a:r>
              <a:rPr dirty="0" err="1"/>
              <a:t>результату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портале</a:t>
            </a:r>
            <a:r>
              <a:rPr dirty="0"/>
              <a:t> </a:t>
            </a:r>
            <a:r>
              <a:rPr dirty="0" err="1"/>
              <a:t>собраны</a:t>
            </a:r>
            <a:r>
              <a:rPr dirty="0"/>
              <a:t> </a:t>
            </a:r>
            <a:r>
              <a:rPr dirty="0" err="1"/>
              <a:t>обучение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инструменты</a:t>
            </a:r>
            <a:r>
              <a:rPr dirty="0"/>
              <a:t>. Приносите </a:t>
            </a:r>
            <a:r>
              <a:rPr dirty="0" err="1"/>
              <a:t>задачи</a:t>
            </a:r>
            <a:r>
              <a:rPr dirty="0"/>
              <a:t>, </a:t>
            </a:r>
            <a:r>
              <a:rPr dirty="0" err="1"/>
              <a:t>отчёты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экспериментах</a:t>
            </a:r>
            <a:r>
              <a:rPr dirty="0"/>
              <a:t>, </a:t>
            </a:r>
            <a:r>
              <a:rPr dirty="0" err="1"/>
              <a:t>вопросы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спецификациям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контрпримеры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красивым</a:t>
            </a:r>
            <a:r>
              <a:rPr dirty="0"/>
              <a:t> </a:t>
            </a:r>
            <a:r>
              <a:rPr dirty="0" err="1"/>
              <a:t>обещаниям</a:t>
            </a:r>
            <a:r>
              <a:rPr dirty="0"/>
              <a:t>. </a:t>
            </a:r>
            <a:r>
              <a:rPr dirty="0" err="1"/>
              <a:t>Digitable</a:t>
            </a:r>
            <a:r>
              <a:rPr dirty="0"/>
              <a:t> </a:t>
            </a:r>
            <a:r>
              <a:rPr dirty="0" err="1"/>
              <a:t>растёт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, </a:t>
            </a:r>
            <a:r>
              <a:rPr dirty="0" err="1"/>
              <a:t>практики</a:t>
            </a:r>
            <a:r>
              <a:rPr dirty="0"/>
              <a:t>, </a:t>
            </a:r>
            <a:r>
              <a:rPr dirty="0" err="1"/>
              <a:t>открытых</a:t>
            </a:r>
            <a:r>
              <a:rPr dirty="0"/>
              <a:t> </a:t>
            </a:r>
            <a:r>
              <a:rPr dirty="0" err="1"/>
              <a:t>инструментов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обратной</a:t>
            </a:r>
            <a:r>
              <a:rPr dirty="0"/>
              <a:t> </a:t>
            </a:r>
            <a:r>
              <a:rPr dirty="0" err="1"/>
              <a:t>связи</a:t>
            </a:r>
            <a:r>
              <a:rPr dirty="0"/>
              <a:t> </a:t>
            </a:r>
            <a:r>
              <a:rPr dirty="0" err="1"/>
              <a:t>сообщества</a:t>
            </a:r>
            <a:r>
              <a:rPr dirty="0"/>
              <a:t>. Участие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начинаться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маленького</a:t>
            </a:r>
            <a:r>
              <a:rPr dirty="0"/>
              <a:t> </a:t>
            </a:r>
            <a:r>
              <a:rPr dirty="0" err="1"/>
              <a:t>воспроизводимого</a:t>
            </a:r>
            <a:r>
              <a:rPr dirty="0"/>
              <a:t> </a:t>
            </a:r>
            <a:r>
              <a:rPr dirty="0" err="1"/>
              <a:t>примера</a:t>
            </a:r>
            <a:r>
              <a:rPr dirty="0"/>
              <a:t>.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ждать</a:t>
            </a:r>
            <a:r>
              <a:rPr dirty="0"/>
              <a:t>, </a:t>
            </a:r>
            <a:r>
              <a:rPr dirty="0" err="1"/>
              <a:t>пока</a:t>
            </a:r>
            <a:r>
              <a:rPr dirty="0"/>
              <a:t> </a:t>
            </a:r>
            <a:r>
              <a:rPr dirty="0" err="1"/>
              <a:t>получится</a:t>
            </a:r>
            <a:r>
              <a:rPr dirty="0"/>
              <a:t> </a:t>
            </a:r>
            <a:r>
              <a:rPr dirty="0" err="1"/>
              <a:t>идеальная</a:t>
            </a:r>
            <a:r>
              <a:rPr dirty="0"/>
              <a:t>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универсальное</a:t>
            </a:r>
            <a:r>
              <a:rPr dirty="0"/>
              <a:t> </a:t>
            </a:r>
            <a:r>
              <a:rPr dirty="0" err="1"/>
              <a:t>доказательство</a:t>
            </a:r>
            <a:r>
              <a:rPr dirty="0"/>
              <a:t>. </a:t>
            </a:r>
            <a:r>
              <a:rPr dirty="0" err="1"/>
              <a:t>Спасибо</a:t>
            </a:r>
            <a:r>
              <a:rPr dirty="0"/>
              <a:t>. Давайте </a:t>
            </a:r>
            <a:r>
              <a:rPr dirty="0" err="1"/>
              <a:t>обсуждать</a:t>
            </a:r>
            <a:r>
              <a:rPr dirty="0"/>
              <a:t> </a:t>
            </a:r>
            <a:r>
              <a:rPr dirty="0" err="1"/>
              <a:t>ваши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, </a:t>
            </a:r>
            <a:r>
              <a:rPr dirty="0" err="1"/>
              <a:t>ошибки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эксперименты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1856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5A93BE-8A88-6E0C-B2A3-4A54ABCE94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 preserve="1">
  <p:cSld name="1_DEFAULT"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5A93BE-8A88-6E0C-B2A3-4A54ABCE94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26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F07DED-31DC-8654-5704-C829B2CD94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8" name="Google Shape;108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9" name="Google Shape;109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0" name="Google Shape;11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AA8CB0-1531-E63C-48BA-06F054155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2" name="Google Shape;112;p3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099E97-627C-9F81-F685-EAB93C93DD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5" name="Google Shape;115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962C61-4450-F829-5039-C83C9764FD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9" name="Google Shape;119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2" name="Google Shape;12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DFE5AE-E3E1-2DBE-9DB8-24ACA29258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20649-A447-BB77-1E04-364436BAEC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7" name="Google Shape;127;p3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8" name="Google Shape;128;p3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9" name="Google Shape;129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7EC9C7-BDC3-78C0-07EF-9BA26C031F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1" name="Google Shape;131;p3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2" name="Google Shape;132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20521C-C784-94BD-8E1A-DED2C40867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5" name="Google Shape;135;p3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6" name="Google Shape;136;p3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7" name="Google Shape;137;p3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F6F169-8160-CE38-2401-4873B4E47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0" name="Google Shape;140;p3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41" name="Google Shape;141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 preserve="1">
  <p:cSld name="1_Caption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F6F169-8160-CE38-2401-4873B4E47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0" name="Google Shape;140;p3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41" name="Google Shape;141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13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90CEA6-7D8F-CB8B-90F6-4D6CEB2BE3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3" name="Google Shape;143;p3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5" name="Google Shape;145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D97D8F-DC97-CB56-DBBE-A768B67BBC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2">
  <p:cSld name="TITLE_AND_BODY_2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1807d8927_0_2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38" cy="572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1388"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Char char="○"/>
              <a:defRPr sz="1388"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Char char="■"/>
              <a:defRPr sz="1388"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1388"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Char char="○"/>
              <a:defRPr sz="1388"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Char char="■"/>
              <a:defRPr sz="1388"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1388"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Char char="○"/>
              <a:defRPr sz="1388"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Char char="■"/>
              <a:defRPr sz="1388"/>
            </a:lvl9pPr>
          </a:lstStyle>
          <a:p>
            <a:endParaRPr/>
          </a:p>
        </p:txBody>
      </p:sp>
      <p:sp>
        <p:nvSpPr>
          <p:cNvPr id="85" name="Google Shape;85;g391807d8927_0_2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38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ctr" anchorCtr="0">
            <a:noAutofit/>
          </a:bodyPr>
          <a:lstStyle>
            <a:lvl1pPr marL="171450" lvl="0" indent="-173831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1388"/>
            </a:lvl1pPr>
            <a:lvl2pPr marL="342900" lvl="1" indent="-173831">
              <a:spcBef>
                <a:spcPts val="0"/>
              </a:spcBef>
              <a:spcAft>
                <a:spcPts val="0"/>
              </a:spcAft>
              <a:buSzPts val="3700"/>
              <a:buChar char="○"/>
              <a:defRPr sz="1388"/>
            </a:lvl2pPr>
            <a:lvl3pPr marL="514350" lvl="2" indent="-173831">
              <a:spcBef>
                <a:spcPts val="0"/>
              </a:spcBef>
              <a:spcAft>
                <a:spcPts val="0"/>
              </a:spcAft>
              <a:buSzPts val="3700"/>
              <a:buChar char="■"/>
              <a:defRPr sz="1388"/>
            </a:lvl3pPr>
            <a:lvl4pPr marL="685800" lvl="3" indent="-173831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1388"/>
            </a:lvl4pPr>
            <a:lvl5pPr marL="857250" lvl="4" indent="-173831">
              <a:spcBef>
                <a:spcPts val="0"/>
              </a:spcBef>
              <a:spcAft>
                <a:spcPts val="0"/>
              </a:spcAft>
              <a:buSzPts val="3700"/>
              <a:buChar char="○"/>
              <a:defRPr sz="1388"/>
            </a:lvl5pPr>
            <a:lvl6pPr marL="1028700" lvl="5" indent="-173831">
              <a:spcBef>
                <a:spcPts val="0"/>
              </a:spcBef>
              <a:spcAft>
                <a:spcPts val="0"/>
              </a:spcAft>
              <a:buSzPts val="3700"/>
              <a:buChar char="■"/>
              <a:defRPr sz="1388"/>
            </a:lvl6pPr>
            <a:lvl7pPr marL="1200150" lvl="6" indent="-173831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1388"/>
            </a:lvl7pPr>
            <a:lvl8pPr marL="1371600" lvl="7" indent="-173831">
              <a:spcBef>
                <a:spcPts val="0"/>
              </a:spcBef>
              <a:spcAft>
                <a:spcPts val="0"/>
              </a:spcAft>
              <a:buSzPts val="3700"/>
              <a:buChar char="○"/>
              <a:defRPr sz="1388"/>
            </a:lvl8pPr>
            <a:lvl9pPr marL="1543050" lvl="8" indent="-173831">
              <a:spcBef>
                <a:spcPts val="0"/>
              </a:spcBef>
              <a:spcAft>
                <a:spcPts val="0"/>
              </a:spcAft>
              <a:buSzPts val="3700"/>
              <a:buChar char="■"/>
              <a:defRPr sz="1388"/>
            </a:lvl9pPr>
          </a:lstStyle>
          <a:p>
            <a:endParaRPr/>
          </a:p>
        </p:txBody>
      </p:sp>
      <p:sp>
        <p:nvSpPr>
          <p:cNvPr id="86" name="Google Shape;86;g391807d8927_0_214"/>
          <p:cNvSpPr txBox="1">
            <a:spLocks noGrp="1"/>
          </p:cNvSpPr>
          <p:nvPr>
            <p:ph type="sldNum" idx="12"/>
          </p:nvPr>
        </p:nvSpPr>
        <p:spPr>
          <a:xfrm>
            <a:off x="8472458" y="4560637"/>
            <a:ext cx="548663" cy="256480"/>
          </a:xfrm>
          <a:prstGeom prst="rect">
            <a:avLst/>
          </a:prstGeom>
        </p:spPr>
        <p:txBody>
          <a:bodyPr spcFirstLastPara="1" wrap="square" lIns="50800" tIns="50800" rIns="50800" bIns="50800" anchor="b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1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64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59" r:id="rId12"/>
    <p:sldLayoutId id="2147483740" r:id="rId13"/>
    <p:sldLayoutId id="2147483741" r:id="rId14"/>
    <p:sldLayoutId id="21474837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1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6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1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1.xml"/></Relationships>
</file>

<file path=ppt/slides/_rels/slide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8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8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0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B38CC2-4CC6-081C-B23E-77B15A810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1130300"/>
            <a:ext cx="7137400" cy="4013200"/>
          </a:xfrm>
          <a:prstGeom prst="rect">
            <a:avLst/>
          </a:prstGeom>
        </p:spPr>
      </p:pic>
      <p:sp>
        <p:nvSpPr>
          <p:cNvPr id="290" name="Google Shape;290;p68"/>
          <p:cNvSpPr txBox="1">
            <a:spLocks noGrp="1"/>
          </p:cNvSpPr>
          <p:nvPr>
            <p:ph type="body" idx="1"/>
          </p:nvPr>
        </p:nvSpPr>
        <p:spPr>
          <a:xfrm>
            <a:off x="279043" y="1045466"/>
            <a:ext cx="5998800" cy="231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/>
          <a:p>
            <a:pPr marL="0" lvl="0" indent="0" algn="l" rtl="0">
              <a:lnSpc>
                <a:spcPct val="7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 Аристотеля до </a:t>
            </a:r>
            <a:r>
              <a:rPr lang="en-US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runtime</a:t>
            </a:r>
            <a:r>
              <a:rPr lang="ru-RU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формально доказуемый </a:t>
            </a:r>
            <a:r>
              <a:rPr lang="en-US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TypeScript </a:t>
            </a:r>
            <a:r>
              <a:rPr lang="ru-RU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 код, который ИИ проверяет сам</a:t>
            </a:r>
            <a:endParaRPr sz="3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91" name="Google Shape;291;p68"/>
          <p:cNvSpPr txBox="1">
            <a:spLocks noGrp="1"/>
          </p:cNvSpPr>
          <p:nvPr>
            <p:ph type="body" idx="4294967295"/>
          </p:nvPr>
        </p:nvSpPr>
        <p:spPr>
          <a:xfrm>
            <a:off x="279042" y="4646371"/>
            <a:ext cx="2135545" cy="31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rPr lang="en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Марат</a:t>
            </a:r>
            <a:r>
              <a:rPr lang="e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Зимнуров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69" title="Picture 1.png"/>
          <p:cNvPicPr preferRelativeResize="0"/>
          <p:nvPr/>
        </p:nvPicPr>
        <p:blipFill rotWithShape="1">
          <a:blip r:embed="rId3">
            <a:alphaModFix/>
          </a:blip>
          <a:srcRect l="21278" t="4396" r="12715" b="29597"/>
          <a:stretch/>
        </p:blipFill>
        <p:spPr>
          <a:xfrm>
            <a:off x="5533991" y="730706"/>
            <a:ext cx="2325181" cy="2325181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69"/>
          <p:cNvSpPr txBox="1"/>
          <p:nvPr/>
        </p:nvSpPr>
        <p:spPr>
          <a:xfrm>
            <a:off x="5533991" y="3183857"/>
            <a:ext cx="2456124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79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anrope Medium"/>
              <a:buNone/>
            </a:pPr>
            <a:r>
              <a:rPr lang="en" sz="2700" b="0" i="0" u="none" strike="noStrike" cap="none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Марат</a:t>
            </a:r>
            <a:r>
              <a:rPr lang="en" sz="2700" b="0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700" b="0" i="0" u="none" strike="noStrike" cap="none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Зимнуров</a:t>
            </a:r>
            <a:endParaRPr sz="27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306" name="Google Shape;306;p69"/>
          <p:cNvSpPr txBox="1"/>
          <p:nvPr/>
        </p:nvSpPr>
        <p:spPr>
          <a:xfrm>
            <a:off x="261261" y="730706"/>
            <a:ext cx="2071800" cy="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nrope Medium"/>
              <a:buNone/>
            </a:pPr>
            <a:r>
              <a:rPr lang="en" sz="1800" b="0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01</a:t>
            </a:r>
            <a:endParaRPr sz="11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307" name="Google Shape;307;p69"/>
          <p:cNvSpPr txBox="1"/>
          <p:nvPr/>
        </p:nvSpPr>
        <p:spPr>
          <a:xfrm>
            <a:off x="261260" y="1156079"/>
            <a:ext cx="2492825" cy="1218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66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Руководитель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группы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разработки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AvitoTech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преподаватель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искусственного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интеллекта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ИТМО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ассистент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кафедры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ИТиЦЭ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ИГХТУ.</a:t>
            </a:r>
            <a:endParaRPr sz="13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  <a:p>
            <a:pPr marL="0" marR="0" lvl="0" indent="0" algn="l" rtl="0">
              <a:lnSpc>
                <a:spcPct val="1047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308" name="Google Shape;308;p69"/>
          <p:cNvSpPr txBox="1"/>
          <p:nvPr/>
        </p:nvSpPr>
        <p:spPr>
          <a:xfrm>
            <a:off x="3010589" y="730706"/>
            <a:ext cx="2071800" cy="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nrope Medium"/>
              <a:buNone/>
            </a:pPr>
            <a:r>
              <a:rPr lang="en" sz="1800" b="0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02</a:t>
            </a:r>
            <a:endParaRPr sz="11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309" name="Google Shape;309;p69"/>
          <p:cNvSpPr txBox="1"/>
          <p:nvPr/>
        </p:nvSpPr>
        <p:spPr>
          <a:xfrm>
            <a:off x="3010589" y="949955"/>
            <a:ext cx="2071800" cy="17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665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10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лет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прошел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путь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full-stack-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разработчика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руководителя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команд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так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перестал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писать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код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разбирать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архитектуру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проводить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инженерные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эксперименты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  <a:endParaRPr sz="13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  <a:p>
            <a:pPr marL="0" marR="0" lvl="0" indent="0" algn="l" rtl="0">
              <a:lnSpc>
                <a:spcPct val="1047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310" name="Google Shape;310;p69"/>
          <p:cNvSpPr txBox="1"/>
          <p:nvPr/>
        </p:nvSpPr>
        <p:spPr>
          <a:xfrm>
            <a:off x="261261" y="2777219"/>
            <a:ext cx="2071800" cy="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nrope Medium"/>
              <a:buNone/>
            </a:pPr>
            <a:r>
              <a:rPr lang="en" sz="1800" b="0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03</a:t>
            </a:r>
            <a:endParaRPr sz="11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311" name="Google Shape;311;p69"/>
          <p:cNvSpPr txBox="1"/>
          <p:nvPr/>
        </p:nvSpPr>
        <p:spPr>
          <a:xfrm>
            <a:off x="261260" y="3002083"/>
            <a:ext cx="2394853" cy="1872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665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nrope Medium"/>
              <a:buNone/>
            </a:pP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Автор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научных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работ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образовательных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open- source-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проектов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спикер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HolyJS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CodeFest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Исследую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функциональное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программирование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LLM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формальные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способы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объяснить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машине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что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правдоподобный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код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—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еще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обязательно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рабочий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  <a:endParaRPr sz="13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312" name="Google Shape;312;p69"/>
          <p:cNvSpPr txBox="1"/>
          <p:nvPr/>
        </p:nvSpPr>
        <p:spPr>
          <a:xfrm>
            <a:off x="3010589" y="2777219"/>
            <a:ext cx="2071800" cy="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Manrope Medium"/>
              <a:buNone/>
            </a:pPr>
            <a:r>
              <a:rPr lang="en" sz="1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04</a:t>
            </a:r>
            <a:endParaRPr sz="110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313" name="Google Shape;313;p69"/>
          <p:cNvSpPr txBox="1"/>
          <p:nvPr/>
        </p:nvSpPr>
        <p:spPr>
          <a:xfrm>
            <a:off x="2974495" y="3011275"/>
            <a:ext cx="2144400" cy="1771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3665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Убежден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что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все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вокруг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—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функция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Теперь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b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</a:b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пытаюсь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доказать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это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 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формально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  <a:endParaRPr sz="13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lnSpc>
                <a:spcPct val="83665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Автор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портала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бесплатных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курсов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игр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блога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</a:t>
            </a:r>
            <a:r>
              <a:rPr lang="en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3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Digitable</a:t>
            </a:r>
            <a:r>
              <a:rPr lang="ru-RU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</a:p>
          <a:p>
            <a:pPr marL="0" marR="0" lvl="0" indent="0" algn="l" rtl="0">
              <a:lnSpc>
                <a:spcPct val="1047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sz="13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63C8C6-DC38-DB2C-B538-683C229FE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343" y="1893296"/>
            <a:ext cx="805543" cy="797646"/>
          </a:xfrm>
          <a:prstGeom prst="rect">
            <a:avLst/>
          </a:prstGeom>
        </p:spPr>
      </p:pic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D98BBEF4-D356-2F47-8445-DB4369ADB004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</a:t>
            </a:r>
            <a:r>
              <a:rPr lang="ru-RU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62DDF7-6E12-83B4-C908-0D77AD5D88F9}"/>
              </a:ext>
            </a:extLst>
          </p:cNvPr>
          <p:cNvSpPr txBox="1"/>
          <p:nvPr/>
        </p:nvSpPr>
        <p:spPr>
          <a:xfrm>
            <a:off x="5437277" y="4048709"/>
            <a:ext cx="283397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Работал в Microsoft, Xsolla, Roadmunk, Adjust, EPAM, Akvelon, Контуре</a:t>
            </a:r>
            <a:r>
              <a:rPr lang="ru-RU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и других компаниях</a:t>
            </a:r>
            <a:r>
              <a:rPr lang="en-RU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617A71-A3CF-082F-F7AB-FCD722090260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FC7F57-4C3A-34DA-FC85-231D0019C1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8" r="2718"/>
          <a:stretch/>
        </p:blipFill>
        <p:spPr>
          <a:xfrm>
            <a:off x="575801" y="648438"/>
            <a:ext cx="7801897" cy="4495062"/>
          </a:xfrm>
          <a:prstGeom prst="rect">
            <a:avLst/>
          </a:prstGeom>
        </p:spPr>
      </p:pic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C90E1E3C-68EA-7CC4-29D2-EBBCEA9766A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74BA6820-DB13-681E-830F-3E24F1901D9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</a:t>
            </a:r>
            <a:r>
              <a:rPr lang="ru-RU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890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71"/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39" name="Google Shape;339;p71"/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40" name="Google Shape;34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1711" y="1211596"/>
            <a:ext cx="3770405" cy="377040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90;p68">
            <a:extLst>
              <a:ext uri="{FF2B5EF4-FFF2-40B4-BE49-F238E27FC236}">
                <a16:creationId xmlns:a16="http://schemas.microsoft.com/office/drawing/2014/main" id="{7B2A2F02-23E1-0830-32B5-72D06AF592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0249" y="928325"/>
            <a:ext cx="8017500" cy="282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"/>
              </a:rPr>
              <a:t>LLM-</a:t>
            </a:r>
            <a:r>
              <a:rPr lang="ru-RU" sz="3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"/>
              </a:rPr>
              <a:t>токены – это</a:t>
            </a:r>
            <a:r>
              <a:rPr lang="en-US" sz="3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"/>
              </a:rPr>
              <a:t>                      </a:t>
            </a:r>
            <a:r>
              <a:rPr lang="ru-RU" sz="3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Новое электричество</a:t>
            </a:r>
            <a:endParaRPr lang="ru-RU"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 Интернет.</a:t>
            </a:r>
            <a:endParaRPr lang="ru-RU"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indent="0">
              <a:buClr>
                <a:schemeClr val="dk1"/>
              </a:buClr>
              <a:buSzPts val="1100"/>
            </a:pPr>
            <a:endParaRPr lang="ru-RU"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0" indent="0" algn="l" rtl="0">
              <a:lnSpc>
                <a:spcPct val="7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45771822-12B1-054B-44F5-32B8597A74D4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Google Shape;339;p71">
            <a:extLst>
              <a:ext uri="{FF2B5EF4-FFF2-40B4-BE49-F238E27FC236}">
                <a16:creationId xmlns:a16="http://schemas.microsoft.com/office/drawing/2014/main" id="{C65D3E87-35DA-9782-E8E2-47AD42FF22C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Google Shape;290;p68">
            <a:extLst>
              <a:ext uri="{FF2B5EF4-FFF2-40B4-BE49-F238E27FC236}">
                <a16:creationId xmlns:a16="http://schemas.microsoft.com/office/drawing/2014/main" id="{AAA1F0E7-7B92-FBB1-D56F-51B086AF92F3}"/>
              </a:ext>
            </a:extLst>
          </p:cNvPr>
          <p:cNvSpPr txBox="1">
            <a:spLocks/>
          </p:cNvSpPr>
          <p:nvPr/>
        </p:nvSpPr>
        <p:spPr>
          <a:xfrm>
            <a:off x="-274319" y="2788589"/>
            <a:ext cx="8017500" cy="1859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77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  <a:defRPr sz="6000" b="1" i="0" u="none" strike="noStrike" cap="none" spc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900"/>
              <a:buFont typeface="Helvetica Neue"/>
              <a:buNone/>
              <a:defRPr sz="900" b="0" i="0" u="none" strike="noStrike" cap="none" spc="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l">
              <a:defRPr sz="30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3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Человек остается</a:t>
            </a:r>
            <a:r>
              <a:rPr lang="en-US" sz="3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ru-RU" sz="3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чтобы помогало, а не шарахнуло.</a:t>
            </a:r>
            <a:endParaRPr lang="ru-RU" sz="3800" kern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indent="0">
              <a:buClr>
                <a:schemeClr val="dk1"/>
              </a:buClr>
              <a:buSzPts val="1100"/>
            </a:pPr>
            <a:endParaRPr lang="ru-RU" sz="3800" kern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endParaRPr lang="ru-RU" sz="3800" kern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7" name="Google Shape;290;p68">
            <a:extLst>
              <a:ext uri="{FF2B5EF4-FFF2-40B4-BE49-F238E27FC236}">
                <a16:creationId xmlns:a16="http://schemas.microsoft.com/office/drawing/2014/main" id="{8069D3C0-C1D3-4ED9-549A-8733E0F374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0249" y="928325"/>
            <a:ext cx="5962843" cy="282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"/>
              </a:rPr>
              <a:t>LLM-</a:t>
            </a:r>
            <a:r>
              <a:rPr lang="ru-RU" sz="3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"/>
              </a:rPr>
              <a:t>токены – это</a:t>
            </a:r>
            <a:r>
              <a:rPr lang="en-US" sz="3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"/>
              </a:rPr>
              <a:t>                      </a:t>
            </a:r>
            <a:r>
              <a:rPr lang="ru-RU" sz="3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Новое электричество</a:t>
            </a:r>
            <a:endParaRPr lang="ru-RU"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 Интернет.</a:t>
            </a:r>
            <a:endParaRPr lang="ru-RU"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indent="0">
              <a:buClr>
                <a:schemeClr val="dk1"/>
              </a:buClr>
              <a:buSzPts val="1100"/>
            </a:pPr>
            <a:endParaRPr lang="ru-RU"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0" indent="0" algn="l" rtl="0">
              <a:lnSpc>
                <a:spcPct val="7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95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73"/>
          <p:cNvSpPr/>
          <p:nvPr/>
        </p:nvSpPr>
        <p:spPr>
          <a:xfrm>
            <a:off x="291192" y="598714"/>
            <a:ext cx="8763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Нейрослоп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проходит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code review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57" name="Google Shape;357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392" y="1262987"/>
            <a:ext cx="7370600" cy="3685288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73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06</a:t>
            </a:r>
            <a:endParaRPr/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F78F8D07-1F9D-3127-2E83-E9377ECD60D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58EF50B4-EC7C-6267-ECED-6859F1C43DE4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</a:t>
            </a:r>
            <a:r>
              <a:rPr lang="ru-RU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74"/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Рассмотрим вот эту замечательную функцию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67" name="Google Shape;367;p74"/>
          <p:cNvSpPr/>
          <p:nvPr/>
        </p:nvSpPr>
        <p:spPr>
          <a:xfrm>
            <a:off x="289356" y="1172090"/>
            <a:ext cx="86772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доступ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отчёту</a:t>
            </a:r>
            <a:endParaRPr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68" name="Google Shape;368;p74"/>
          <p:cNvSpPr/>
          <p:nvPr/>
        </p:nvSpPr>
        <p:spPr>
          <a:xfrm>
            <a:off x="289356" y="1593250"/>
            <a:ext cx="8549844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7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function </a:t>
            </a:r>
            <a:r>
              <a:rPr lang="en" sz="2175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canRead</a:t>
            </a:r>
            <a:r>
              <a:rPr lang="en" sz="217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(owner: </a:t>
            </a:r>
            <a:r>
              <a:rPr lang="en" sz="2175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boolean</a:t>
            </a:r>
            <a:r>
              <a:rPr lang="en" sz="217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, blocked: </a:t>
            </a:r>
            <a:r>
              <a:rPr lang="en" sz="2175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boolean</a:t>
            </a:r>
            <a:r>
              <a:rPr lang="en" sz="217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): </a:t>
            </a:r>
            <a:r>
              <a:rPr lang="en" sz="2175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boolean</a:t>
            </a:r>
            <a:r>
              <a:rPr lang="en" sz="217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 {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7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  return owner || !blocked;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7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}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79DCF040-B1FC-972A-1A1D-321AF8E081A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F921C590-8751-DBFB-87CE-96F02708D43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</a:t>
            </a: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5"/>
          <p:cNvSpPr/>
          <p:nvPr/>
        </p:nvSpPr>
        <p:spPr>
          <a:xfrm>
            <a:off x="276300" y="1476050"/>
            <a:ext cx="3171900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«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Владелец</a:t>
            </a:r>
            <a:r>
              <a:rPr lang="ru-RU" dirty="0">
                <a:solidFill>
                  <a:schemeClr val="bg1"/>
                </a:solidFill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или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endParaRPr lang="ru-RU" sz="2700" b="0" dirty="0">
              <a:solidFill>
                <a:schemeClr val="bg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не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заблокирован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»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83" name="Google Shape;383;p75"/>
          <p:cNvSpPr/>
          <p:nvPr/>
        </p:nvSpPr>
        <p:spPr>
          <a:xfrm>
            <a:off x="4883119" y="1476050"/>
            <a:ext cx="3378261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«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Владелец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и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не</a:t>
            </a:r>
            <a:r>
              <a:rPr lang="ru-RU" sz="270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заблокирован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»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84" name="Google Shape;384;p75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Стабильность</a:t>
            </a:r>
            <a:endParaRPr/>
          </a:p>
        </p:txBody>
      </p:sp>
      <p:sp>
        <p:nvSpPr>
          <p:cNvPr id="385" name="Google Shape;385;p75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08</a:t>
            </a:r>
            <a:endParaRPr/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E4E7FC11-314F-BA4C-C394-470F221E9691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«Сделай безопасно» допускает два смысла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40F1DD46-3EF9-665D-31E8-4D427EE3923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E1AE96BE-8220-FACF-210A-B477CBC694C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</a:t>
            </a:r>
            <a:r>
              <a:rPr lang="ru-RU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Главная мысль">
            <a:extLst>
              <a:ext uri="{FF2B5EF4-FFF2-40B4-BE49-F238E27FC236}">
                <a16:creationId xmlns:a16="http://schemas.microsoft.com/office/drawing/2014/main" id="{2D4376C8-DED3-4C99-B061-26458CB151F7}"/>
              </a:ext>
            </a:extLst>
          </p:cNvPr>
          <p:cNvSpPr>
            <a:spLocks noGrp="1"/>
          </p:cNvSpPr>
          <p:nvPr/>
        </p:nvSpPr>
        <p:spPr>
          <a:xfrm>
            <a:off x="242925" y="2310171"/>
            <a:ext cx="8667750" cy="223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5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«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Топо-фикс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. 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Семя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тотальности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.</a:t>
            </a:r>
          </a:p>
          <a:p>
            <a:pPr algn="ctr">
              <a:defRPr sz="35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Сторож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всё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проверил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».</a:t>
            </a:r>
          </a:p>
          <a:p>
            <a:pPr algn="ctr">
              <a:defRPr sz="35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А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какой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вход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запускали</a:t>
            </a:r>
            <a:r>
              <a:rPr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</a:rPr>
              <a:t>?</a:t>
            </a: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CFA44A30-FA5B-5E56-524A-5CD67FF61159}"/>
              </a:ext>
            </a:extLst>
          </p:cNvPr>
          <p:cNvSpPr/>
          <p:nvPr/>
        </p:nvSpPr>
        <p:spPr>
          <a:xfrm>
            <a:off x="242925" y="1590780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Звучит убедительно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8;p71">
            <a:extLst>
              <a:ext uri="{FF2B5EF4-FFF2-40B4-BE49-F238E27FC236}">
                <a16:creationId xmlns:a16="http://schemas.microsoft.com/office/drawing/2014/main" id="{4FFEC342-D657-B89D-A988-5FC4D4B429C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Google Shape;339;p71">
            <a:extLst>
              <a:ext uri="{FF2B5EF4-FFF2-40B4-BE49-F238E27FC236}">
                <a16:creationId xmlns:a16="http://schemas.microsoft.com/office/drawing/2014/main" id="{3DD7E0E0-3D5D-DF70-8BFA-7F9BAAE0AF58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0</a:t>
            </a: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248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196" y="1215547"/>
            <a:ext cx="4086739" cy="356229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78"/>
          <p:cNvSpPr/>
          <p:nvPr/>
        </p:nvSpPr>
        <p:spPr>
          <a:xfrm>
            <a:off x="4657725" y="1215547"/>
            <a:ext cx="4238700" cy="356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2007: «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Компилируется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»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2026: «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Агенты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работают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»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15" name="Google Shape;415;p78"/>
          <p:cNvSpPr/>
          <p:nvPr/>
        </p:nvSpPr>
        <p:spPr>
          <a:xfrm>
            <a:off x="289563" y="4849044"/>
            <a:ext cx="59055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Randall Munroe · </a:t>
            </a:r>
            <a:r>
              <a:rPr lang="en" sz="9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xkcd</a:t>
            </a:r>
            <a:r>
              <a:rPr lang="en" sz="9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#303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C7B4888C-573A-3F9A-41C8-0994256D303D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Бурная деятельность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D14CA900-2210-0543-1A1A-822A5E10BD2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3C1C51A7-7A9A-72B9-8E71-57B60A7F912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9"/>
          <p:cNvSpPr/>
          <p:nvPr/>
        </p:nvSpPr>
        <p:spPr>
          <a:xfrm>
            <a:off x="1600200" y="1880216"/>
            <a:ext cx="5827241" cy="13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Всё</a:t>
            </a:r>
            <a:r>
              <a:rPr lang="en" sz="4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48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это</a:t>
            </a:r>
            <a:r>
              <a:rPr lang="ru-RU" sz="4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48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говноко</a:t>
            </a:r>
            <a:r>
              <a:rPr lang="ru-RU" sz="4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</a:t>
            </a:r>
            <a:endParaRPr sz="4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29" name="Google Shape;429;p79"/>
          <p:cNvSpPr/>
          <p:nvPr/>
        </p:nvSpPr>
        <p:spPr>
          <a:xfrm>
            <a:off x="2476500" y="2632766"/>
            <a:ext cx="4190999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Увеличился только объём</a:t>
            </a:r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BC0C9A35-5E7F-F31D-E9E3-2E9BFB8471E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2C391062-6F80-04DF-0541-0201EC8308D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80"/>
          <p:cNvSpPr/>
          <p:nvPr/>
        </p:nvSpPr>
        <p:spPr>
          <a:xfrm>
            <a:off x="2724149" y="1745370"/>
            <a:ext cx="3695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делать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этим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что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?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40" name="Google Shape;440;p80"/>
          <p:cNvSpPr/>
          <p:nvPr/>
        </p:nvSpPr>
        <p:spPr>
          <a:xfrm>
            <a:off x="1594998" y="2247543"/>
            <a:ext cx="5954003" cy="23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Главное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чтобы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Пупа</a:t>
            </a:r>
            <a:r>
              <a:rPr lang="ru-RU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Лупа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договорились</a:t>
            </a:r>
            <a:r>
              <a:rPr lang="ru-RU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результате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82FE94AE-FE31-D3B9-F87D-D5988764F67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745F1F6E-2B24-FCFF-61B3-C6C7013416B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Заголовок">
            <a:extLst>
              <a:ext uri="{FF2B5EF4-FFF2-40B4-BE49-F238E27FC236}">
                <a16:creationId xmlns:a16="http://schemas.microsoft.com/office/drawing/2014/main" id="{38799A56-D8C1-4BE5-8281-B45B4474EE72}"/>
              </a:ext>
            </a:extLst>
          </p:cNvPr>
          <p:cNvSpPr>
            <a:spLocks noGrp="1"/>
          </p:cNvSpPr>
          <p:nvPr/>
        </p:nvSpPr>
        <p:spPr>
          <a:xfrm>
            <a:off x="276300" y="730834"/>
            <a:ext cx="8658149" cy="86187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1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План</a:t>
            </a:r>
            <a:r>
              <a:rPr sz="27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b="1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доклада</a:t>
            </a:r>
            <a:endParaRPr sz="27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52" name="План 0">
            <a:extLst>
              <a:ext uri="{FF2B5EF4-FFF2-40B4-BE49-F238E27FC236}">
                <a16:creationId xmlns:a16="http://schemas.microsoft.com/office/drawing/2014/main" id="{34DB7E44-D1EA-40F6-A053-4526516CD800}"/>
              </a:ext>
            </a:extLst>
          </p:cNvPr>
          <p:cNvSpPr>
            <a:spLocks noGrp="1"/>
          </p:cNvSpPr>
          <p:nvPr/>
        </p:nvSpPr>
        <p:spPr>
          <a:xfrm>
            <a:off x="1228725" y="1372569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 «стабильно» общаться?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53" name="План 1">
            <a:extLst>
              <a:ext uri="{FF2B5EF4-FFF2-40B4-BE49-F238E27FC236}">
                <a16:creationId xmlns:a16="http://schemas.microsoft.com/office/drawing/2014/main" id="{DC59D420-B342-473C-8BED-EE7F6FEBE296}"/>
              </a:ext>
            </a:extLst>
          </p:cNvPr>
          <p:cNvSpPr>
            <a:spLocks noGrp="1"/>
          </p:cNvSpPr>
          <p:nvPr/>
        </p:nvSpPr>
        <p:spPr>
          <a:xfrm>
            <a:off x="1228725" y="2221425"/>
            <a:ext cx="4937297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 научить </a:t>
            </a: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LLM 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«стабильно» понимать что делает код?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54" name="План 2">
            <a:extLst>
              <a:ext uri="{FF2B5EF4-FFF2-40B4-BE49-F238E27FC236}">
                <a16:creationId xmlns:a16="http://schemas.microsoft.com/office/drawing/2014/main" id="{D0D1A0F1-8173-4580-8274-D180CC3F6F37}"/>
              </a:ext>
            </a:extLst>
          </p:cNvPr>
          <p:cNvSpPr>
            <a:spLocks noGrp="1"/>
          </p:cNvSpPr>
          <p:nvPr/>
        </p:nvSpPr>
        <p:spPr>
          <a:xfrm>
            <a:off x="1228725" y="3345296"/>
            <a:ext cx="4331816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 бы выглядел стабильный язык программирования?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C3A95FB2-16D1-5028-08A7-510DC0A041E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3DDA1DF6-5DD5-35BA-D37B-B379A3ECAAF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План 0">
            <a:extLst>
              <a:ext uri="{FF2B5EF4-FFF2-40B4-BE49-F238E27FC236}">
                <a16:creationId xmlns:a16="http://schemas.microsoft.com/office/drawing/2014/main" id="{C789C705-FA8C-2B4C-AA85-08A84EE3FE2F}"/>
              </a:ext>
            </a:extLst>
          </p:cNvPr>
          <p:cNvSpPr>
            <a:spLocks noGrp="1"/>
          </p:cNvSpPr>
          <p:nvPr/>
        </p:nvSpPr>
        <p:spPr>
          <a:xfrm>
            <a:off x="293370" y="1371733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01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План 1">
            <a:extLst>
              <a:ext uri="{FF2B5EF4-FFF2-40B4-BE49-F238E27FC236}">
                <a16:creationId xmlns:a16="http://schemas.microsoft.com/office/drawing/2014/main" id="{5FA27A9E-E548-A1A3-CC83-455F459616AC}"/>
              </a:ext>
            </a:extLst>
          </p:cNvPr>
          <p:cNvSpPr>
            <a:spLocks noGrp="1"/>
          </p:cNvSpPr>
          <p:nvPr/>
        </p:nvSpPr>
        <p:spPr>
          <a:xfrm>
            <a:off x="293370" y="2221425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02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План 2">
            <a:extLst>
              <a:ext uri="{FF2B5EF4-FFF2-40B4-BE49-F238E27FC236}">
                <a16:creationId xmlns:a16="http://schemas.microsoft.com/office/drawing/2014/main" id="{5052C4C7-2F7D-05DE-558C-A460EA83D82E}"/>
              </a:ext>
            </a:extLst>
          </p:cNvPr>
          <p:cNvSpPr>
            <a:spLocks noGrp="1"/>
          </p:cNvSpPr>
          <p:nvPr/>
        </p:nvSpPr>
        <p:spPr>
          <a:xfrm>
            <a:off x="293370" y="3345296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03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98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Заголовок">
            <a:extLst>
              <a:ext uri="{FF2B5EF4-FFF2-40B4-BE49-F238E27FC236}">
                <a16:creationId xmlns:a16="http://schemas.microsoft.com/office/drawing/2014/main" id="{38799A56-D8C1-4BE5-8281-B45B4474EE72}"/>
              </a:ext>
            </a:extLst>
          </p:cNvPr>
          <p:cNvSpPr>
            <a:spLocks noGrp="1"/>
          </p:cNvSpPr>
          <p:nvPr/>
        </p:nvSpPr>
        <p:spPr>
          <a:xfrm>
            <a:off x="276300" y="730834"/>
            <a:ext cx="8658149" cy="86187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1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План</a:t>
            </a:r>
            <a:r>
              <a:rPr sz="27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b="1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доклада</a:t>
            </a:r>
            <a:endParaRPr sz="27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52" name="План 0">
            <a:extLst>
              <a:ext uri="{FF2B5EF4-FFF2-40B4-BE49-F238E27FC236}">
                <a16:creationId xmlns:a16="http://schemas.microsoft.com/office/drawing/2014/main" id="{34DB7E44-D1EA-40F6-A053-4526516CD800}"/>
              </a:ext>
            </a:extLst>
          </p:cNvPr>
          <p:cNvSpPr>
            <a:spLocks noGrp="1"/>
          </p:cNvSpPr>
          <p:nvPr/>
        </p:nvSpPr>
        <p:spPr>
          <a:xfrm>
            <a:off x="1228725" y="1372569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 «стабильно» общаться?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C3A95FB2-16D1-5028-08A7-510DC0A041E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Стабильность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3DDA1DF6-5DD5-35BA-D37B-B379A3ECAAF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План 0">
            <a:extLst>
              <a:ext uri="{FF2B5EF4-FFF2-40B4-BE49-F238E27FC236}">
                <a16:creationId xmlns:a16="http://schemas.microsoft.com/office/drawing/2014/main" id="{C789C705-FA8C-2B4C-AA85-08A84EE3FE2F}"/>
              </a:ext>
            </a:extLst>
          </p:cNvPr>
          <p:cNvSpPr>
            <a:spLocks noGrp="1"/>
          </p:cNvSpPr>
          <p:nvPr/>
        </p:nvSpPr>
        <p:spPr>
          <a:xfrm>
            <a:off x="293370" y="1371733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01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719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80"/>
          <p:cNvSpPr/>
          <p:nvPr/>
        </p:nvSpPr>
        <p:spPr>
          <a:xfrm>
            <a:off x="2335685" y="1647723"/>
            <a:ext cx="428213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/>
            <a:r>
              <a:rPr lang="ru-RU" sz="2400" b="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Так начинается переписка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tx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40" name="Google Shape;440;p80"/>
          <p:cNvSpPr/>
          <p:nvPr/>
        </p:nvSpPr>
        <p:spPr>
          <a:xfrm>
            <a:off x="1594998" y="2161044"/>
            <a:ext cx="5954003" cy="23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defRPr sz="30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3200" b="1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</a:rPr>
              <a:t>«Отчёт опять сломан.</a:t>
            </a:r>
          </a:p>
          <a:p>
            <a:pPr algn="ctr">
              <a:defRPr sz="30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3200" b="1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</a:rPr>
              <a:t>Ты же </a:t>
            </a:r>
            <a:r>
              <a:rPr lang="en" sz="3200" b="1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</a:rPr>
              <a:t>senior.</a:t>
            </a:r>
          </a:p>
          <a:p>
            <a:pPr algn="ctr">
              <a:defRPr sz="30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3200" b="1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</a:rPr>
              <a:t>Сделай нормально»</a:t>
            </a:r>
            <a:endParaRPr sz="3200" b="1" dirty="0">
              <a:solidFill>
                <a:schemeClr val="tx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82FE94AE-FE31-D3B9-F87D-D5988764F67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745F1F6E-2B24-FCFF-61B3-C6C7013416B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059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03BB1-A846-A3CC-17E7-1945789497C7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Graphic 1" descr="Interpersonal Skills Underpin Effective Communication Iceberg">
            <a:extLst>
              <a:ext uri="{FF2B5EF4-FFF2-40B4-BE49-F238E27FC236}">
                <a16:creationId xmlns:a16="http://schemas.microsoft.com/office/drawing/2014/main" id="{9484D603-3F40-192F-0EF8-C56952D2F84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044" r="4090" b="6314"/>
          <a:stretch/>
        </p:blipFill>
        <p:spPr>
          <a:xfrm>
            <a:off x="191095" y="653260"/>
            <a:ext cx="4725565" cy="4451200"/>
          </a:xfrm>
          <a:prstGeom prst="rect">
            <a:avLst/>
          </a:prstGeom>
        </p:spPr>
      </p:pic>
      <p:pic>
        <p:nvPicPr>
          <p:cNvPr id="3" name="Graphic 2" descr="Key interpersonal skills that improve workplace communication">
            <a:extLst>
              <a:ext uri="{FF2B5EF4-FFF2-40B4-BE49-F238E27FC236}">
                <a16:creationId xmlns:a16="http://schemas.microsoft.com/office/drawing/2014/main" id="{D0015DA8-6099-B25D-8A72-5B20BF75CFB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526" t="2896" r="7095"/>
          <a:stretch/>
        </p:blipFill>
        <p:spPr>
          <a:xfrm>
            <a:off x="4917642" y="710513"/>
            <a:ext cx="3843299" cy="4106227"/>
          </a:xfrm>
          <a:prstGeom prst="rect">
            <a:avLst/>
          </a:prstGeom>
        </p:spPr>
      </p:pic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B8157C6F-25B7-04EA-CCCE-83DE43609BF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DA4B3929-1B16-F9C7-368E-07DF4E7276B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9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57DCF5-CB60-3B3E-2651-61DC512320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95"/>
          <a:stretch/>
        </p:blipFill>
        <p:spPr>
          <a:xfrm>
            <a:off x="271814" y="562323"/>
            <a:ext cx="4907204" cy="20364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987840-DD55-44BF-4E3E-1162CEC0E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979" y="2456008"/>
            <a:ext cx="5420802" cy="2572224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C1629EB1-004E-C38E-1D79-FC6253FA428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33333204-E884-79FB-C32A-853BE2DB106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</a:t>
            </a: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630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82"/>
          <p:cNvSpPr/>
          <p:nvPr/>
        </p:nvSpPr>
        <p:spPr>
          <a:xfrm>
            <a:off x="276300" y="1644480"/>
            <a:ext cx="2299056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Situation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68" name="Google Shape;468;p82"/>
          <p:cNvSpPr/>
          <p:nvPr/>
        </p:nvSpPr>
        <p:spPr>
          <a:xfrm>
            <a:off x="2813481" y="1644480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Чужой</a:t>
            </a: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400" b="0" dirty="0" err="1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пользователь</a:t>
            </a: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400" b="0" dirty="0" err="1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видит</a:t>
            </a: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400" b="0" dirty="0" err="1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отчёт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69" name="Google Shape;469;p82"/>
          <p:cNvSpPr/>
          <p:nvPr/>
        </p:nvSpPr>
        <p:spPr>
          <a:xfrm>
            <a:off x="276300" y="2435055"/>
            <a:ext cx="2299056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Task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70" name="Google Shape;470;p82"/>
          <p:cNvSpPr/>
          <p:nvPr/>
        </p:nvSpPr>
        <p:spPr>
          <a:xfrm>
            <a:off x="2813481" y="2435055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Нужно выдать </a:t>
            </a:r>
            <a:r>
              <a:rPr lang="ru-RU" sz="240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д</a:t>
            </a:r>
            <a:r>
              <a:rPr lang="en" sz="2400" b="0" dirty="0" err="1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оступ</a:t>
            </a: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400" b="0" dirty="0" err="1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только</a:t>
            </a: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ru-RU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незаблокированному сотруднику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71" name="Google Shape;471;p82"/>
          <p:cNvSpPr/>
          <p:nvPr/>
        </p:nvSpPr>
        <p:spPr>
          <a:xfrm>
            <a:off x="276300" y="3225630"/>
            <a:ext cx="2299056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Action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72" name="Google Shape;472;p82"/>
          <p:cNvSpPr/>
          <p:nvPr/>
        </p:nvSpPr>
        <p:spPr>
          <a:xfrm>
            <a:off x="2813481" y="3231785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Прогнал контрпримеры 4 </a:t>
            </a:r>
            <a:r>
              <a:rPr lang="ru-RU" sz="2400" b="0" dirty="0" err="1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шт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73" name="Google Shape;473;p82"/>
          <p:cNvSpPr/>
          <p:nvPr/>
        </p:nvSpPr>
        <p:spPr>
          <a:xfrm>
            <a:off x="276300" y="4016205"/>
            <a:ext cx="2299056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tx2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Result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74" name="Google Shape;474;p82"/>
          <p:cNvSpPr/>
          <p:nvPr/>
        </p:nvSpPr>
        <p:spPr>
          <a:xfrm>
            <a:off x="2813481" y="4016205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2"/>
                </a:solidFill>
                <a:latin typeface="Manrope Medium"/>
                <a:sym typeface="Manrope Medium"/>
              </a:rPr>
              <a:t>75% </a:t>
            </a:r>
            <a:r>
              <a:rPr lang="ru-RU" sz="2400" dirty="0">
                <a:solidFill>
                  <a:schemeClr val="tx2"/>
                </a:solidFill>
                <a:latin typeface="Manrope Medium"/>
                <a:sym typeface="Manrope Medium"/>
              </a:rPr>
              <a:t>тестов выполняются</a:t>
            </a:r>
            <a:endParaRPr sz="2400" dirty="0">
              <a:solidFill>
                <a:schemeClr val="tx2"/>
              </a:solidFill>
            </a:endParaRPr>
          </a:p>
        </p:txBody>
      </p:sp>
      <p:sp>
        <p:nvSpPr>
          <p:cNvPr id="475" name="Google Shape;475;p82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 dirty="0" err="1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Коммуникация</a:t>
            </a:r>
            <a:endParaRPr dirty="0"/>
          </a:p>
        </p:txBody>
      </p:sp>
      <p:sp>
        <p:nvSpPr>
          <p:cNvPr id="476" name="Google Shape;476;p82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1</a:t>
            </a:r>
            <a:r>
              <a:rPr lang="ru-RU" sz="825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8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A5FA1A-0002-9C3D-562E-ED616135B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06" y="4827853"/>
            <a:ext cx="539599" cy="76020"/>
          </a:xfrm>
          <a:prstGeom prst="rect">
            <a:avLst/>
          </a:prstGeom>
        </p:spPr>
      </p:pic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637F0B27-579A-9819-A34A-D86EE685A348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</a:t>
            </a:r>
            <a:r>
              <a:rPr lang="en-US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TAR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DDC3FC80-D5AE-70B5-CA4F-3ABAE582BFE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6F9D0AEF-C95B-6B88-728D-9B85132051C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</a:t>
            </a: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ACF5AA-405E-8C28-49F6-4339803EB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" y="764684"/>
            <a:ext cx="7787640" cy="4378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84228D8-DA1D-2936-C22C-08282F57EE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52426"/>
          <a:stretch/>
        </p:blipFill>
        <p:spPr>
          <a:xfrm>
            <a:off x="312103" y="751052"/>
            <a:ext cx="4694292" cy="2696513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E7748DC2-C0FC-FD7B-153D-38F00560B4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574"/>
          <a:stretch/>
        </p:blipFill>
        <p:spPr>
          <a:xfrm>
            <a:off x="4572000" y="751053"/>
            <a:ext cx="4259897" cy="2696514"/>
          </a:xfrm>
          <a:prstGeom prst="rect">
            <a:avLst/>
          </a:prstGeom>
        </p:spPr>
      </p:pic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0132AFDB-CF2F-FDCC-18D5-5777ED9342E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074D5A54-2C37-BBCF-5436-60ED01A90AE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</a:t>
            </a: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055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10AD9E-4C48-2811-6647-9A09F8303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" y="764684"/>
            <a:ext cx="7787640" cy="43788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D419AC4-DCC5-0FDB-5008-FA04B5FF2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86" y="590147"/>
            <a:ext cx="5271414" cy="4374542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0621DA19-828E-968B-0C66-16049196C2C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706A5961-A0DE-0A19-CF82-10F0E8F9EC1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Manrope Medium"/>
                <a:sym typeface="Manrope Medium"/>
              </a:rPr>
              <a:t>20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169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079B8E-7FC1-28BA-9F53-0D4505885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" y="764684"/>
            <a:ext cx="7787640" cy="4378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671972-6A7B-1457-A7AE-C4751F5751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8" t="3464"/>
          <a:stretch/>
        </p:blipFill>
        <p:spPr>
          <a:xfrm>
            <a:off x="288417" y="669120"/>
            <a:ext cx="4431002" cy="28476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277DE1-A34F-476A-58B6-466F805992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6"/>
          <a:stretch/>
        </p:blipFill>
        <p:spPr>
          <a:xfrm>
            <a:off x="4511983" y="2009248"/>
            <a:ext cx="4299507" cy="2409118"/>
          </a:xfrm>
          <a:prstGeom prst="rect">
            <a:avLst/>
          </a:prstGeom>
        </p:spPr>
      </p:pic>
      <p:sp>
        <p:nvSpPr>
          <p:cNvPr id="5" name="Google Shape;476;p82">
            <a:extLst>
              <a:ext uri="{FF2B5EF4-FFF2-40B4-BE49-F238E27FC236}">
                <a16:creationId xmlns:a16="http://schemas.microsoft.com/office/drawing/2014/main" id="{A0E145D5-9AB3-0DF3-2C2F-A67A40825DFA}"/>
              </a:ext>
            </a:extLst>
          </p:cNvPr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6F017D7C-295D-4202-6FBA-E69FDACD765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E109A374-3425-600B-10B2-A81E0BB51DA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865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A9E785-483E-4DEA-C6B7-AAD34AD4F1D2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13C50-692B-BF7B-E197-7A89C6E80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737" y="645267"/>
            <a:ext cx="5720525" cy="4509119"/>
          </a:xfrm>
          <a:prstGeom prst="rect">
            <a:avLst/>
          </a:prstGeom>
        </p:spPr>
      </p:pic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ABEBB6A7-EB76-0CBC-FE4B-71DB03816CA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Коммуникация</a:t>
            </a: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6338D5A8-54F4-A9B6-A587-DF9D4F4ADC9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481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6"/>
          <p:cNvSpPr/>
          <p:nvPr/>
        </p:nvSpPr>
        <p:spPr>
          <a:xfrm>
            <a:off x="0" y="1975250"/>
            <a:ext cx="9144000" cy="91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sz="3200" b="1" dirty="0">
              <a:solidFill>
                <a:schemeClr val="tx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37" name="Google Shape;537;p86"/>
          <p:cNvSpPr/>
          <p:nvPr/>
        </p:nvSpPr>
        <p:spPr>
          <a:xfrm>
            <a:off x="0" y="2567879"/>
            <a:ext cx="9144000" cy="12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</a:t>
            </a:r>
            <a:r>
              <a:rPr lang="en" sz="2400" b="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как</a:t>
            </a:r>
            <a:r>
              <a:rPr lang="en" sz="2400" b="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говорить</a:t>
            </a:r>
            <a:r>
              <a:rPr lang="en" sz="2400" b="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</a:t>
            </a:r>
            <a:r>
              <a:rPr lang="en" sz="2400" b="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LLM?</a:t>
            </a:r>
            <a:endParaRPr sz="2400" dirty="0">
              <a:solidFill>
                <a:schemeClr val="tx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38" name="Google Shape;538;p86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 dirty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Advanced prompting</a:t>
            </a:r>
            <a:endParaRPr dirty="0"/>
          </a:p>
        </p:txBody>
      </p:sp>
      <p:sp>
        <p:nvSpPr>
          <p:cNvPr id="539" name="Google Shape;539;p86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23</a:t>
            </a:r>
            <a:endParaRPr dirty="0"/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262ED691-C060-F35E-D2D4-19BF208C5B0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F5191864-3247-35C5-FD12-B2235D28D3D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84"/>
          <p:cNvSpPr/>
          <p:nvPr/>
        </p:nvSpPr>
        <p:spPr>
          <a:xfrm>
            <a:off x="285750" y="1828800"/>
            <a:ext cx="16575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Текст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504" name="Google Shape;504;p84"/>
          <p:cNvSpPr/>
          <p:nvPr/>
        </p:nvSpPr>
        <p:spPr>
          <a:xfrm>
            <a:off x="2577920" y="1828800"/>
            <a:ext cx="167038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Токены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505" name="Google Shape;505;p84"/>
          <p:cNvSpPr/>
          <p:nvPr/>
        </p:nvSpPr>
        <p:spPr>
          <a:xfrm>
            <a:off x="4772025" y="1828800"/>
            <a:ext cx="178132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Контекст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506" name="Google Shape;506;p84"/>
          <p:cNvSpPr/>
          <p:nvPr/>
        </p:nvSpPr>
        <p:spPr>
          <a:xfrm>
            <a:off x="7028688" y="2011293"/>
            <a:ext cx="1940658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Следующий</a:t>
            </a:r>
            <a:endParaRPr sz="2400"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токен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507" name="Google Shape;507;p84"/>
          <p:cNvSpPr/>
          <p:nvPr/>
        </p:nvSpPr>
        <p:spPr>
          <a:xfrm>
            <a:off x="171450" y="4181475"/>
            <a:ext cx="86868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9" name="Google Shape;509;p84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24</a:t>
            </a:r>
            <a:endParaRPr dirty="0"/>
          </a:p>
        </p:txBody>
      </p:sp>
      <p:sp>
        <p:nvSpPr>
          <p:cNvPr id="2" name="Google Shape;538;p86">
            <a:extLst>
              <a:ext uri="{FF2B5EF4-FFF2-40B4-BE49-F238E27FC236}">
                <a16:creationId xmlns:a16="http://schemas.microsoft.com/office/drawing/2014/main" id="{5DA6D272-42C5-353E-FC07-B4A9E3BD9828}"/>
              </a:ext>
            </a:extLst>
          </p:cNvPr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 dirty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Advanced prompting</a:t>
            </a:r>
            <a:endParaRPr dirty="0"/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6F7C8F2A-7526-9372-9E7E-DFB20BFAD752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Как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LLM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читает текст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3565D5D0-F377-9B56-072F-2835F63B844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C7B96F1B-76E3-D0BD-C6FB-8652796B300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AA2043-22F8-58AD-F565-D94FC403CF0B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Google Shape;296;g3b037a20711_0_4">
            <a:extLst>
              <a:ext uri="{FF2B5EF4-FFF2-40B4-BE49-F238E27FC236}">
                <a16:creationId xmlns:a16="http://schemas.microsoft.com/office/drawing/2014/main" id="{7B5EF85D-4129-5084-8A74-1C253812FD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240" r="5800"/>
          <a:stretch/>
        </p:blipFill>
        <p:spPr>
          <a:xfrm>
            <a:off x="1807836" y="651112"/>
            <a:ext cx="4839544" cy="45026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1DF5515E-B4DE-7987-A438-048BCBDE47E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D9D7BF96-1011-D2B1-5F2C-69F3E78F388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5A19EBA-9096-D157-5441-B3E22569E98C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Google Shape;308;g3b037a20711_0_30">
            <a:extLst>
              <a:ext uri="{FF2B5EF4-FFF2-40B4-BE49-F238E27FC236}">
                <a16:creationId xmlns:a16="http://schemas.microsoft.com/office/drawing/2014/main" id="{BAC040A9-C6D5-A684-A011-79F67E7CA0A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9547" y="676305"/>
            <a:ext cx="6984906" cy="44994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535FF739-00F6-EDB8-9482-5B6A2ABF5AA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2127C898-6C3C-C37B-6DCC-F22EA8EA352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08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b14dade707_0_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700" b="1" dirty="0" err="1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Пример</a:t>
            </a:r>
            <a:r>
              <a:rPr lang="en-US" sz="27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неэффективного</a:t>
            </a:r>
            <a:r>
              <a:rPr lang="en-US" sz="27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промта</a:t>
            </a:r>
            <a:endParaRPr sz="27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8" name="Google Shape;438;g3b14dade707_0_18"/>
          <p:cNvSpPr txBox="1"/>
          <p:nvPr/>
        </p:nvSpPr>
        <p:spPr>
          <a:xfrm>
            <a:off x="1230305" y="2492645"/>
            <a:ext cx="6619151" cy="976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spAutoFit/>
          </a:bodyPr>
          <a:lstStyle/>
          <a:p>
            <a:pPr algn="ctr">
              <a:lnSpc>
                <a:spcPct val="142857"/>
              </a:lnSpc>
              <a:spcBef>
                <a:spcPts val="413"/>
              </a:spcBef>
            </a:pP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❌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Неэффективный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промпт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(Zero-Context):</a:t>
            </a:r>
            <a:endParaRPr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  <a:p>
            <a:pPr marL="123825" marR="180975" algn="ctr">
              <a:lnSpc>
                <a:spcPct val="142857"/>
              </a:lnSpc>
              <a:spcBef>
                <a:spcPts val="525"/>
              </a:spcBef>
            </a:pP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"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Посмотри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это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и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скажи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что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не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так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”.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3530C771-BA46-1F23-751B-CCD455A03B7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8852A0F3-D69B-F548-168C-23FE0976DA8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>
          <a:extLst>
            <a:ext uri="{FF2B5EF4-FFF2-40B4-BE49-F238E27FC236}">
              <a16:creationId xmlns:a16="http://schemas.microsoft.com/office/drawing/2014/main" id="{E7D782EF-1BE6-2B22-CD8D-3FE440E1C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110">
            <a:extLst>
              <a:ext uri="{FF2B5EF4-FFF2-40B4-BE49-F238E27FC236}">
                <a16:creationId xmlns:a16="http://schemas.microsoft.com/office/drawing/2014/main" id="{06F301F9-F216-B347-850F-E9275F04A6B7}"/>
              </a:ext>
            </a:extLst>
          </p:cNvPr>
          <p:cNvSpPr/>
          <p:nvPr/>
        </p:nvSpPr>
        <p:spPr>
          <a:xfrm>
            <a:off x="276301" y="1619038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Z</a:t>
            </a:r>
            <a:r>
              <a:rPr lang="en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ero</a:t>
            </a: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-shot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59" name="Google Shape;759;p110">
            <a:extLst>
              <a:ext uri="{FF2B5EF4-FFF2-40B4-BE49-F238E27FC236}">
                <a16:creationId xmlns:a16="http://schemas.microsoft.com/office/drawing/2014/main" id="{65439ECA-B58A-96B5-EF34-71E027B0A4BF}"/>
              </a:ext>
            </a:extLst>
          </p:cNvPr>
          <p:cNvSpPr/>
          <p:nvPr/>
        </p:nvSpPr>
        <p:spPr>
          <a:xfrm>
            <a:off x="3405106" y="1619038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Попытка решить задачу за раз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0" name="Google Shape;760;p110">
            <a:extLst>
              <a:ext uri="{FF2B5EF4-FFF2-40B4-BE49-F238E27FC236}">
                <a16:creationId xmlns:a16="http://schemas.microsoft.com/office/drawing/2014/main" id="{9EB6D4A4-3A67-4864-574B-2DE1A106E5C7}"/>
              </a:ext>
            </a:extLst>
          </p:cNvPr>
          <p:cNvSpPr/>
          <p:nvPr/>
        </p:nvSpPr>
        <p:spPr>
          <a:xfrm>
            <a:off x="276301" y="2409613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Few-shot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1" name="Google Shape;761;p110">
            <a:extLst>
              <a:ext uri="{FF2B5EF4-FFF2-40B4-BE49-F238E27FC236}">
                <a16:creationId xmlns:a16="http://schemas.microsoft.com/office/drawing/2014/main" id="{0462BACF-3398-85A3-8148-8ADE1BF9B494}"/>
              </a:ext>
            </a:extLst>
          </p:cNvPr>
          <p:cNvSpPr/>
          <p:nvPr/>
        </p:nvSpPr>
        <p:spPr>
          <a:xfrm>
            <a:off x="3405106" y="2409613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Zero-shot + </a:t>
            </a: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несколько примеров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2" name="Google Shape;762;p110">
            <a:extLst>
              <a:ext uri="{FF2B5EF4-FFF2-40B4-BE49-F238E27FC236}">
                <a16:creationId xmlns:a16="http://schemas.microsoft.com/office/drawing/2014/main" id="{1DF75E05-FDCA-0EED-1106-871085163A62}"/>
              </a:ext>
            </a:extLst>
          </p:cNvPr>
          <p:cNvSpPr/>
          <p:nvPr/>
        </p:nvSpPr>
        <p:spPr>
          <a:xfrm>
            <a:off x="276301" y="3200188"/>
            <a:ext cx="2788674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Chain of Thoughts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3" name="Google Shape;763;p110">
            <a:extLst>
              <a:ext uri="{FF2B5EF4-FFF2-40B4-BE49-F238E27FC236}">
                <a16:creationId xmlns:a16="http://schemas.microsoft.com/office/drawing/2014/main" id="{E5811C74-4444-FCB8-7E79-EE105C825C8D}"/>
              </a:ext>
            </a:extLst>
          </p:cNvPr>
          <p:cNvSpPr/>
          <p:nvPr/>
        </p:nvSpPr>
        <p:spPr>
          <a:xfrm>
            <a:off x="3405106" y="3200188"/>
            <a:ext cx="5337998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Few-shot </a:t>
            </a: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и попытка заставить мыслить «ша</a:t>
            </a:r>
            <a:r>
              <a:rPr lang="ru-RU" sz="240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г за шагом»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4" name="Google Shape;764;p110">
            <a:extLst>
              <a:ext uri="{FF2B5EF4-FFF2-40B4-BE49-F238E27FC236}">
                <a16:creationId xmlns:a16="http://schemas.microsoft.com/office/drawing/2014/main" id="{F5463797-C2DA-6A67-2B8C-FDEE5AB40267}"/>
              </a:ext>
            </a:extLst>
          </p:cNvPr>
          <p:cNvSpPr/>
          <p:nvPr/>
        </p:nvSpPr>
        <p:spPr>
          <a:xfrm>
            <a:off x="276300" y="3990763"/>
            <a:ext cx="2980403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Chain of Verification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5" name="Google Shape;765;p110">
            <a:extLst>
              <a:ext uri="{FF2B5EF4-FFF2-40B4-BE49-F238E27FC236}">
                <a16:creationId xmlns:a16="http://schemas.microsoft.com/office/drawing/2014/main" id="{42639664-886A-2FED-D082-4DCCF24B0E75}"/>
              </a:ext>
            </a:extLst>
          </p:cNvPr>
          <p:cNvSpPr/>
          <p:nvPr/>
        </p:nvSpPr>
        <p:spPr>
          <a:xfrm>
            <a:off x="3405106" y="3990763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Chain of Thoughts </a:t>
            </a: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и рефлексия</a:t>
            </a:r>
            <a:endParaRPr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FB827B-E545-5878-735D-0FF134586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06" y="4827853"/>
            <a:ext cx="539599" cy="76020"/>
          </a:xfrm>
          <a:prstGeom prst="rect">
            <a:avLst/>
          </a:prstGeom>
        </p:spPr>
      </p:pic>
      <p:sp>
        <p:nvSpPr>
          <p:cNvPr id="2" name="Google Shape;366;p74">
            <a:extLst>
              <a:ext uri="{FF2B5EF4-FFF2-40B4-BE49-F238E27FC236}">
                <a16:creationId xmlns:a16="http://schemas.microsoft.com/office/drawing/2014/main" id="{D1987F07-B1C5-8A9B-06EB-1ACFE67C74C5}"/>
              </a:ext>
            </a:extLst>
          </p:cNvPr>
          <p:cNvSpPr/>
          <p:nvPr/>
        </p:nvSpPr>
        <p:spPr>
          <a:xfrm>
            <a:off x="276300" y="708457"/>
            <a:ext cx="8658150" cy="431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Рассмотрим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CD816DE8-320A-C067-4AA9-69EB425D632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C59F91E2-D100-0459-7CCE-3E6CC1BF78F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22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>
          <a:extLst>
            <a:ext uri="{FF2B5EF4-FFF2-40B4-BE49-F238E27FC236}">
              <a16:creationId xmlns:a16="http://schemas.microsoft.com/office/drawing/2014/main" id="{2914819E-A240-F37D-D5D7-5F527CF68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110">
            <a:extLst>
              <a:ext uri="{FF2B5EF4-FFF2-40B4-BE49-F238E27FC236}">
                <a16:creationId xmlns:a16="http://schemas.microsoft.com/office/drawing/2014/main" id="{DFD7F6BE-62C7-90E8-9C0F-DBCD6A3E5022}"/>
              </a:ext>
            </a:extLst>
          </p:cNvPr>
          <p:cNvSpPr/>
          <p:nvPr/>
        </p:nvSpPr>
        <p:spPr>
          <a:xfrm>
            <a:off x="276300" y="3767020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RCTF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59" name="Google Shape;759;p110">
            <a:extLst>
              <a:ext uri="{FF2B5EF4-FFF2-40B4-BE49-F238E27FC236}">
                <a16:creationId xmlns:a16="http://schemas.microsoft.com/office/drawing/2014/main" id="{12A8CA9C-5D9B-92D5-9F28-A4BE753BA62C}"/>
              </a:ext>
            </a:extLst>
          </p:cNvPr>
          <p:cNvSpPr/>
          <p:nvPr/>
        </p:nvSpPr>
        <p:spPr>
          <a:xfrm>
            <a:off x="3386759" y="3767020"/>
            <a:ext cx="5680723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Явная попытка уточнить роль, контекст, задачу и формат, иногда тон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0" name="Google Shape;760;p110">
            <a:extLst>
              <a:ext uri="{FF2B5EF4-FFF2-40B4-BE49-F238E27FC236}">
                <a16:creationId xmlns:a16="http://schemas.microsoft.com/office/drawing/2014/main" id="{499B25BC-3F25-3A9B-DFE5-8CEA684641CD}"/>
              </a:ext>
            </a:extLst>
          </p:cNvPr>
          <p:cNvSpPr/>
          <p:nvPr/>
        </p:nvSpPr>
        <p:spPr>
          <a:xfrm>
            <a:off x="295350" y="2271651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RAG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1" name="Google Shape;761;p110">
            <a:extLst>
              <a:ext uri="{FF2B5EF4-FFF2-40B4-BE49-F238E27FC236}">
                <a16:creationId xmlns:a16="http://schemas.microsoft.com/office/drawing/2014/main" id="{8F57FCA4-4513-77F3-83E4-00A4C9182269}"/>
              </a:ext>
            </a:extLst>
          </p:cNvPr>
          <p:cNvSpPr/>
          <p:nvPr/>
        </p:nvSpPr>
        <p:spPr>
          <a:xfrm>
            <a:off x="3405809" y="2271651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Попытка добавить накопление </a:t>
            </a:r>
            <a:r>
              <a:rPr lang="ru-RU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векторизированных</a:t>
            </a: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контекстов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2" name="Google Shape;762;p110">
            <a:extLst>
              <a:ext uri="{FF2B5EF4-FFF2-40B4-BE49-F238E27FC236}">
                <a16:creationId xmlns:a16="http://schemas.microsoft.com/office/drawing/2014/main" id="{3828D78F-BBDA-9FD8-0942-B0553A4E4E33}"/>
              </a:ext>
            </a:extLst>
          </p:cNvPr>
          <p:cNvSpPr/>
          <p:nvPr/>
        </p:nvSpPr>
        <p:spPr>
          <a:xfrm>
            <a:off x="295350" y="3062226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ReAct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3" name="Google Shape;763;p110">
            <a:extLst>
              <a:ext uri="{FF2B5EF4-FFF2-40B4-BE49-F238E27FC236}">
                <a16:creationId xmlns:a16="http://schemas.microsoft.com/office/drawing/2014/main" id="{97649DFF-AD30-5E1B-1E7E-A5CA04BFF5F0}"/>
              </a:ext>
            </a:extLst>
          </p:cNvPr>
          <p:cNvSpPr/>
          <p:nvPr/>
        </p:nvSpPr>
        <p:spPr>
          <a:xfrm>
            <a:off x="3405809" y="3062226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Добавляется научный метод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4" name="Google Shape;764;p110">
            <a:extLst>
              <a:ext uri="{FF2B5EF4-FFF2-40B4-BE49-F238E27FC236}">
                <a16:creationId xmlns:a16="http://schemas.microsoft.com/office/drawing/2014/main" id="{4C048295-B78B-4D7A-B0BA-91D628ADD007}"/>
              </a:ext>
            </a:extLst>
          </p:cNvPr>
          <p:cNvSpPr/>
          <p:nvPr/>
        </p:nvSpPr>
        <p:spPr>
          <a:xfrm>
            <a:off x="276300" y="1609851"/>
            <a:ext cx="3043698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Manrope Medium"/>
                <a:sym typeface="Manrope Medium"/>
              </a:rPr>
              <a:t>Tree of Thoughts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5" name="Google Shape;765;p110">
            <a:extLst>
              <a:ext uri="{FF2B5EF4-FFF2-40B4-BE49-F238E27FC236}">
                <a16:creationId xmlns:a16="http://schemas.microsoft.com/office/drawing/2014/main" id="{A9B08755-32AF-5656-48A3-5668EBCAC2EA}"/>
              </a:ext>
            </a:extLst>
          </p:cNvPr>
          <p:cNvSpPr/>
          <p:nvPr/>
        </p:nvSpPr>
        <p:spPr>
          <a:xfrm>
            <a:off x="3386759" y="1609851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Добавляется «разный взгляд»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766" name="Google Shape;766;p110">
            <a:extLst>
              <a:ext uri="{FF2B5EF4-FFF2-40B4-BE49-F238E27FC236}">
                <a16:creationId xmlns:a16="http://schemas.microsoft.com/office/drawing/2014/main" id="{A7FC7141-5151-377C-C88A-38E6585112CC}"/>
              </a:ext>
            </a:extLst>
          </p:cNvPr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Advanced prompting</a:t>
            </a:r>
            <a:endParaRPr/>
          </a:p>
        </p:txBody>
      </p:sp>
      <p:sp>
        <p:nvSpPr>
          <p:cNvPr id="767" name="Google Shape;767;p110">
            <a:extLst>
              <a:ext uri="{FF2B5EF4-FFF2-40B4-BE49-F238E27FC236}">
                <a16:creationId xmlns:a16="http://schemas.microsoft.com/office/drawing/2014/main" id="{8806B1A3-3C03-C3AF-B7F2-247F98D62982}"/>
              </a:ext>
            </a:extLst>
          </p:cNvPr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29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75EF25-A1BD-22A7-9D19-1D4883B5C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06" y="4827853"/>
            <a:ext cx="539599" cy="76020"/>
          </a:xfrm>
          <a:prstGeom prst="rect">
            <a:avLst/>
          </a:prstGeom>
        </p:spPr>
      </p:pic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566A2800-5D98-89BE-F467-36EEDE57BDE6}"/>
              </a:ext>
            </a:extLst>
          </p:cNvPr>
          <p:cNvSpPr/>
          <p:nvPr/>
        </p:nvSpPr>
        <p:spPr>
          <a:xfrm>
            <a:off x="276300" y="708457"/>
            <a:ext cx="8658150" cy="431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Рассмотрим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86D231DD-8F1E-17A8-81E1-FB07E418C3D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A375CBE8-E026-4740-E350-040A129FD68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497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>
          <a:extLst>
            <a:ext uri="{FF2B5EF4-FFF2-40B4-BE49-F238E27FC236}">
              <a16:creationId xmlns:a16="http://schemas.microsoft.com/office/drawing/2014/main" id="{F4397A70-EE36-D12E-8F0B-46A1A3E99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C5F139-2BA0-1D57-F251-C762E8F2434E}"/>
              </a:ext>
            </a:extLst>
          </p:cNvPr>
          <p:cNvSpPr txBox="1"/>
          <p:nvPr/>
        </p:nvSpPr>
        <p:spPr>
          <a:xfrm>
            <a:off x="202871" y="608943"/>
            <a:ext cx="8982225" cy="4384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RCTF</a:t>
            </a: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Role</a:t>
            </a:r>
            <a:r>
              <a:rPr lang="ru-RU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</a:t>
            </a:r>
            <a:r>
              <a:rPr lang="ru-RU" sz="1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Ты </a:t>
            </a:r>
            <a:r>
              <a:rPr lang="en-US" sz="1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Senior QA Automation Engineer. </a:t>
            </a:r>
            <a:r>
              <a:rPr lang="ru-RU" sz="1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Ты специализируешься на тестировании безопасности и устойчивости бэкенда. 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Context</a:t>
            </a:r>
            <a:r>
              <a:rPr lang="ru-RU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Мы тестируем 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API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оформление заказов. Нам нужны не «хорошие» пользователи,                      а данные, которые могут сломать систему (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edge cases, 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инъекции, плохие кодировки).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Task</a:t>
            </a:r>
            <a:r>
              <a:rPr lang="ru-RU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Сгенерируй массив из 5 пользователей. Включи следующие кейсы: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Валидный пользователь.                                                                                                                                                                                         Пользователь с 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SQL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- инъекций в имени.                                                                                                          Пользователь с эмодзи и иероглифами с адресе.                                                                                  Пользователь с экстремально длинным 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email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(200+ символов).                                                Пользователь с отрицательной суммой заказа.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Format</a:t>
            </a:r>
            <a:r>
              <a:rPr lang="ru-RU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Верни строго валидный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JSON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(список объектов). Поля: 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used id (</a:t>
            </a:r>
            <a:r>
              <a:rPr lang="en-US" sz="1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uuid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-US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full name, email, delivery address, cart total (float). </a:t>
            </a:r>
            <a:r>
              <a:rPr lang="ru-RU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Не пиши никаких объяснений, только код.</a:t>
            </a:r>
            <a:endParaRPr lang="ru-RU" sz="1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BFA0A1B8-3072-C531-C19E-C4B85FEC130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AEAD4DF5-884F-6C8A-A7FD-15DB7736940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668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44B5C91-B283-451D-7136-75B098C92669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Google Shape;524;g3b1e86c84b1_1_0">
            <a:extLst>
              <a:ext uri="{FF2B5EF4-FFF2-40B4-BE49-F238E27FC236}">
                <a16:creationId xmlns:a16="http://schemas.microsoft.com/office/drawing/2014/main" id="{5EC87ABD-5FE5-6DBA-59A0-A9FDF0F73C1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235" t="19465" r="8602" b="19335"/>
          <a:stretch/>
        </p:blipFill>
        <p:spPr>
          <a:xfrm>
            <a:off x="1444768" y="648439"/>
            <a:ext cx="6254463" cy="44950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DBC36138-2536-2E84-F034-92ABEEA75E9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B4FD5B6C-A9D7-EAC7-5F12-7B724DD60F18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890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B231CF8-3D9E-3D34-5428-48D39D51BF8A}"/>
              </a:ext>
            </a:extLst>
          </p:cNvPr>
          <p:cNvSpPr txBox="1"/>
          <p:nvPr/>
        </p:nvSpPr>
        <p:spPr>
          <a:xfrm>
            <a:off x="-167394" y="1357444"/>
            <a:ext cx="8982225" cy="2128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Техника: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Мы заставляем модель генерировать промежуточные токены. Чем больше токенов модель пишет в процессе рассуждения, тем больше у нее «времени»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(computation time)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подумать над финальным ответом.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Ключевая фраза (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Magic Spell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):                                                                                                                                                  «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Let’s think step by step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»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                            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(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Давай подумаем шаг за шагом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</a:t>
            </a:r>
            <a:endParaRPr lang="ru-RU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3DC852-1266-2E85-5F3D-6EEE7AD2236C}"/>
              </a:ext>
            </a:extLst>
          </p:cNvPr>
          <p:cNvSpPr txBox="1"/>
          <p:nvPr/>
        </p:nvSpPr>
        <p:spPr>
          <a:xfrm>
            <a:off x="213531" y="672706"/>
            <a:ext cx="8982225" cy="621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Chain of Thoughts</a:t>
            </a: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E433251B-08D9-B34E-0ED6-D938479FB68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C4BE904B-00F3-54BC-3923-5CA19F84FA1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748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3B22E2-B526-43A7-E113-5352706DBD29}"/>
              </a:ext>
            </a:extLst>
          </p:cNvPr>
          <p:cNvSpPr txBox="1"/>
          <p:nvPr/>
        </p:nvSpPr>
        <p:spPr>
          <a:xfrm>
            <a:off x="213532" y="672706"/>
            <a:ext cx="5482934" cy="621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СоТ</a:t>
            </a:r>
            <a:r>
              <a:rPr lang="ru-RU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Промт</a:t>
            </a: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CF9AFD-6720-9DF7-8693-4DCCA204B590}"/>
              </a:ext>
            </a:extLst>
          </p:cNvPr>
          <p:cNvSpPr txBox="1"/>
          <p:nvPr/>
        </p:nvSpPr>
        <p:spPr>
          <a:xfrm>
            <a:off x="-145008" y="1357888"/>
            <a:ext cx="9483920" cy="2765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«У меня 5 мокрых рубашек. Чтобы высушить одну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рубашку на солнце, требуется 4 часа. Сколько времени потребуется, чтобы высушить все 5 рубашек?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Думай как инженер:                                                                     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Определи, является ли процесс сушки последовательным (одна за другой) или параллельным (все сразу).                                                                                                         Есть ли ограничения на ресурсы (веревка вмещает все рубашки?).                                                                                                Посчитай итоговое время.»</a:t>
            </a:r>
            <a:endParaRPr lang="ru-RU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91955E9B-E6CE-F4BE-F489-7EE58CDBC76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024A7DCC-407E-4244-A639-2EEC0B17295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3583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EE010-110B-DF72-A464-2F08BB110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0848D9-B2E4-AF2D-ADEC-EDF9893EC898}"/>
              </a:ext>
            </a:extLst>
          </p:cNvPr>
          <p:cNvSpPr txBox="1"/>
          <p:nvPr/>
        </p:nvSpPr>
        <p:spPr>
          <a:xfrm>
            <a:off x="-172996" y="1360218"/>
            <a:ext cx="9316995" cy="3556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Задача: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Написать команду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Ffmpeg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для создания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GIF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из видео с водяным знаком. Выполни задание в 4 этапа: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1.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Draft: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Напиши черновик команды.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2.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Verification: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Сгенерируй 3 вопроса к своему черновику, чтобы проверить его на ошибки (например: «Правильно ли использован фильтр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palettegen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для качества?», «В каком порядке идут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input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файлы?», «Правильно ли указаны координаты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overlay?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»)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3. Check: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Ответь на эти вопросы, проверяя синтаксис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Ffmpeg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4.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Final: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Напиши итоговую, исправленную команду.</a:t>
            </a:r>
            <a:endParaRPr lang="ru-RU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BF6DFF-541B-79BD-D567-B2AC98207A15}"/>
              </a:ext>
            </a:extLst>
          </p:cNvPr>
          <p:cNvSpPr txBox="1"/>
          <p:nvPr/>
        </p:nvSpPr>
        <p:spPr>
          <a:xfrm>
            <a:off x="213532" y="672706"/>
            <a:ext cx="7855430" cy="1326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</a:pPr>
            <a:r>
              <a:rPr lang="ru-RU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Со</a:t>
            </a:r>
            <a:r>
              <a:rPr lang="en-US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V</a:t>
            </a:r>
            <a:r>
              <a:rPr lang="ru-RU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Промт</a:t>
            </a:r>
            <a:r>
              <a:rPr lang="en-US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(Chain of Verification):</a:t>
            </a: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US"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6806576A-A2B1-7B65-B6C2-FFFE68B2312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8539E249-EAC4-D828-31EB-AC17323A4C2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1850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DE4D-92AD-5957-A6BC-3349F41CE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48B259-28AA-3A4F-D762-867FCF5903AB}"/>
              </a:ext>
            </a:extLst>
          </p:cNvPr>
          <p:cNvSpPr txBox="1"/>
          <p:nvPr/>
        </p:nvSpPr>
        <p:spPr>
          <a:xfrm>
            <a:off x="-135924" y="853589"/>
            <a:ext cx="9279924" cy="2138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Проблема:                                                                                                                                        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Линейное мышление (</a:t>
            </a:r>
            <a:r>
              <a:rPr lang="ru-RU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СоТ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 хорошо для задач. Одним ответом. Но что, если мы проектируем </a:t>
            </a:r>
            <a:r>
              <a:rPr lang="ru-RU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микросервисную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архитектуру? Там нет одного «правильного» пути.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Техника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Tree of Thoughts: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Мы просим модель сгенерировать 3-4 разных гипотезы, </a:t>
            </a:r>
            <a:r>
              <a:rPr lang="ru-RU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прокритиковать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каждую, отсечь слабые и развить сильную.</a:t>
            </a: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E1950D00-8FF4-F234-4A24-7BAB0FB4D92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383496A7-B6AB-BEAD-911C-4177C12B698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031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49747-B9CD-DBB5-3B74-23BDB8A2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55C846-DE8C-DEC6-53CA-7607584689E8}"/>
              </a:ext>
            </a:extLst>
          </p:cNvPr>
          <p:cNvSpPr txBox="1"/>
          <p:nvPr/>
        </p:nvSpPr>
        <p:spPr>
          <a:xfrm>
            <a:off x="-197709" y="573375"/>
            <a:ext cx="9354065" cy="4676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Мы делаем клон </a:t>
            </a:r>
            <a:r>
              <a:rPr lang="en-US" sz="18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Uber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 Нужно выбрать БД для хранения </a:t>
            </a:r>
            <a:r>
              <a:rPr lang="ru-RU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геопозиции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водителей (высокая частота записи, поиск ближайших в радиусе).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Используй метод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Tree of Thoughts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endParaRPr lang="ru-RU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381000" marR="381000">
              <a:lnSpc>
                <a:spcPct val="115000"/>
              </a:lnSpc>
              <a:spcBef>
                <a:spcPts val="1200"/>
              </a:spcBef>
            </a:pP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Представь трех экспертов:                                                                                                                    </a:t>
            </a:r>
            <a:r>
              <a:rPr lang="ru-RU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—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Эксперт А (Фанат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PostreSQL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/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PostGIS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                                                         </a:t>
            </a:r>
            <a:r>
              <a:rPr lang="ru-RU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—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Эксперт Б (Фанат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NoSQL/Redis/Mongo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                                                                                                     </a:t>
            </a:r>
            <a:r>
              <a:rPr lang="ru-RU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—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Эксперт В (Скептик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System Architect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 </a:t>
            </a:r>
            <a:endParaRPr lang="en-US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381000" marR="381000">
              <a:lnSpc>
                <a:spcPct val="115000"/>
              </a:lnSpc>
              <a:spcBef>
                <a:spcPts val="1200"/>
              </a:spcBef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Шаг 1: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Пусть Эксперт А и Б предложат свои решения с аргументами.                 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Шаг 2: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Пусть Эксперт В жестоко раскритикует оба решения (найдет узкие места в производительности записи и масштабировании).                                     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Шаг 3: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Пусть эксперты посмотрят и придут к </a:t>
            </a:r>
            <a:r>
              <a:rPr lang="ru-RU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компромисному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или гибридному решению.                                                                                                                            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Итог: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Напиши финальную рекомендацию.</a:t>
            </a: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983084AD-D037-7B91-6DF1-F24CFD4F96E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6745877D-4761-0239-096B-723E799E5DC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483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63281-5EAA-E3EC-37F3-8B0F404C9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586;g3b2df968d6c_0_9">
            <a:extLst>
              <a:ext uri="{FF2B5EF4-FFF2-40B4-BE49-F238E27FC236}">
                <a16:creationId xmlns:a16="http://schemas.microsoft.com/office/drawing/2014/main" id="{37ABCBA6-5C0C-7F4B-598E-54ED821FEF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3544860"/>
              </p:ext>
            </p:extLst>
          </p:nvPr>
        </p:nvGraphicFramePr>
        <p:xfrm>
          <a:off x="254790" y="612930"/>
          <a:ext cx="8633707" cy="434961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38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2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5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1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877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Техника</a:t>
                      </a:r>
                      <a:endParaRPr sz="1600" b="1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Аналогия </a:t>
                      </a:r>
                      <a:endParaRPr sz="1600" b="1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Для </a:t>
                      </a:r>
                      <a:r>
                        <a:rPr lang="en-US" sz="1600" b="1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чего</a:t>
                      </a:r>
                      <a:r>
                        <a:rPr lang="en-US" sz="1600" b="1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(Use Case)</a:t>
                      </a:r>
                      <a:endParaRPr sz="1600" b="1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Точность</a:t>
                      </a:r>
                      <a:endParaRPr sz="1400" b="1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Latency &amp; Cost</a:t>
                      </a:r>
                      <a:endParaRPr sz="1600" b="1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05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Zero-Shot</a:t>
                      </a:r>
                      <a:endParaRPr sz="1200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Интуиция 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Классификация, простой перевод, саммари, форматирование данных.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⭐⭐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⚡ Low (1x токенов)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09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CoT</a:t>
                      </a:r>
                      <a:b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(Chain of Thought)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Решение в столбик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Математика, логика, написание простых скриптов, дебаг.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⭐⭐⭐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🐢 Medium </a:t>
                      </a:r>
                      <a:b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(~2-3x токенов на рассуждение)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13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CoV</a:t>
                      </a:r>
                      <a:endParaRPr sz="1200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(Chain of Verification)</a:t>
                      </a:r>
                      <a:endParaRPr sz="1200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Редактура / Фактчекинг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Генерация сложных CLI-команд, использование редких библиотек, юридические/медицинские факты.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⭐⭐⭐⭐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🐢🐢 High </a:t>
                      </a:r>
                      <a:b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Требует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2-3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прогона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или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длинный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контекст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)</a:t>
                      </a:r>
                      <a:endParaRPr sz="1200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909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ToT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(Tree of Thoughts)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Совещание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экспертов</a:t>
                      </a:r>
                      <a:endParaRPr sz="1200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Архитектура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систем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сложные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стратегические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решения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брейншторм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написание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сюжетных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линий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.</a:t>
                      </a:r>
                      <a:endParaRPr sz="1200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⭐⭐⭐⭐⭐</a:t>
                      </a:r>
                      <a:endParaRPr sz="120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🐌 Very High</a:t>
                      </a:r>
                      <a:b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</a:b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(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Множество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запросов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,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экспоненциальный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рост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highlight>
                            <a:srgbClr val="191919"/>
                          </a:highlight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)</a:t>
                      </a:r>
                      <a:endParaRPr sz="1200" dirty="0">
                        <a:solidFill>
                          <a:schemeClr val="tx2"/>
                        </a:solidFill>
                        <a:highlight>
                          <a:srgbClr val="191919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14300" marR="114300" marT="57150" marB="57150">
                    <a:lnL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91919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8D5BF7E1-5C65-3DA7-65C4-6A2CD85F565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44E5EC98-4867-0AE4-C18F-2F5D5BB3E3DC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898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B42F00-6AEF-9383-6C1E-ADA1BFB43B2C}"/>
              </a:ext>
            </a:extLst>
          </p:cNvPr>
          <p:cNvSpPr/>
          <p:nvPr/>
        </p:nvSpPr>
        <p:spPr>
          <a:xfrm>
            <a:off x="0" y="1248032"/>
            <a:ext cx="9144000" cy="389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Google Shape;617;g3b2df968d6c_0_21">
            <a:extLst>
              <a:ext uri="{FF2B5EF4-FFF2-40B4-BE49-F238E27FC236}">
                <a16:creationId xmlns:a16="http://schemas.microsoft.com/office/drawing/2014/main" id="{98586608-96AE-6862-3314-56F7F35B902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5917" y="1726821"/>
            <a:ext cx="8740140" cy="30879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2A7E6FCC-2BB7-C165-1D04-CF79F9DB398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E55EBFF0-5218-1B0C-5A57-56F445691A3C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Google Shape;366;p74">
            <a:extLst>
              <a:ext uri="{FF2B5EF4-FFF2-40B4-BE49-F238E27FC236}">
                <a16:creationId xmlns:a16="http://schemas.microsoft.com/office/drawing/2014/main" id="{1E360629-044C-F254-6C23-C2BF664BE33D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2700" b="1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ReAct</a:t>
            </a:r>
            <a:endParaRPr lang="en-US" sz="2700" b="1" dirty="0">
              <a:solidFill>
                <a:schemeClr val="tx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  <a:p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91966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D72A49F-0123-F64A-81D5-121E3AB4E877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Google Shape;721;g3b30c072782_1_33">
            <a:extLst>
              <a:ext uri="{FF2B5EF4-FFF2-40B4-BE49-F238E27FC236}">
                <a16:creationId xmlns:a16="http://schemas.microsoft.com/office/drawing/2014/main" id="{C5E4F3D9-44D1-9B13-AE44-5A4763562C3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5321"/>
          <a:stretch/>
        </p:blipFill>
        <p:spPr>
          <a:xfrm>
            <a:off x="1456404" y="649128"/>
            <a:ext cx="6231192" cy="4494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6113A45A-7F0D-D22A-7658-47001D519F3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30E6E201-2E0B-B817-9AB3-00A79092ECA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982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7"/>
          <p:cNvSpPr/>
          <p:nvPr/>
        </p:nvSpPr>
        <p:spPr>
          <a:xfrm>
            <a:off x="276300" y="1533339"/>
            <a:ext cx="3619500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«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Исправь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canRead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: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только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владелец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без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блокировки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»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02" name="Google Shape;602;p97"/>
          <p:cNvSpPr/>
          <p:nvPr/>
        </p:nvSpPr>
        <p:spPr>
          <a:xfrm>
            <a:off x="4782065" y="1533339"/>
            <a:ext cx="3399985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owner=true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blocked=true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ожидаем</a:t>
            </a:r>
            <a:r>
              <a:rPr lang="en" sz="27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false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ADFB5C56-E652-AEEF-315C-8FD8ED92E08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12318660-D24A-4A5D-3444-CFF3586C90E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D889D7F6-44A6-CB58-EB86-0319F9BDA18C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Zero-shot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 пример границы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02"/>
          <p:cNvSpPr/>
          <p:nvPr/>
        </p:nvSpPr>
        <p:spPr>
          <a:xfrm>
            <a:off x="276300" y="1164539"/>
            <a:ext cx="656265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dirty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Master prompting</a:t>
            </a:r>
            <a:endParaRPr sz="1400" dirty="0"/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DCA85F17-7908-6B03-565A-036DD6DDE5B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EA751453-9BC6-4665-BE12-20FB5AF6874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66;p74">
            <a:extLst>
              <a:ext uri="{FF2B5EF4-FFF2-40B4-BE49-F238E27FC236}">
                <a16:creationId xmlns:a16="http://schemas.microsoft.com/office/drawing/2014/main" id="{96F484EC-451C-4363-52EA-D2C977471D63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 если объединить вообще все?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02"/>
          <p:cNvSpPr/>
          <p:nvPr/>
        </p:nvSpPr>
        <p:spPr>
          <a:xfrm>
            <a:off x="276300" y="1164539"/>
            <a:ext cx="656265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Master prompting</a:t>
            </a:r>
            <a:endParaRPr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DCA85F17-7908-6B03-565A-036DD6DDE5B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EA751453-9BC6-4665-BE12-20FB5AF6874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66;p74">
            <a:extLst>
              <a:ext uri="{FF2B5EF4-FFF2-40B4-BE49-F238E27FC236}">
                <a16:creationId xmlns:a16="http://schemas.microsoft.com/office/drawing/2014/main" id="{96F484EC-451C-4363-52EA-D2C977471D63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 если объединить вообще все?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Google Shape;655;p102">
            <a:extLst>
              <a:ext uri="{FF2B5EF4-FFF2-40B4-BE49-F238E27FC236}">
                <a16:creationId xmlns:a16="http://schemas.microsoft.com/office/drawing/2014/main" id="{6F2548E9-FFCB-2F10-E24A-B8786BCFF485}"/>
              </a:ext>
            </a:extLst>
          </p:cNvPr>
          <p:cNvSpPr/>
          <p:nvPr/>
        </p:nvSpPr>
        <p:spPr>
          <a:xfrm>
            <a:off x="276300" y="1518081"/>
            <a:ext cx="8563050" cy="22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90 </a:t>
            </a:r>
            <a:r>
              <a:rPr lang="en" sz="38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задач</a:t>
            </a:r>
            <a:endParaRPr sz="3800"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0" dirty="0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9 900 </a:t>
            </a:r>
            <a:r>
              <a:rPr lang="en" sz="3800" b="0" dirty="0" err="1">
                <a:solidFill>
                  <a:schemeClr val="bg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вызовов</a:t>
            </a:r>
            <a:endParaRPr sz="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005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Условия измерения">
            <a:extLst>
              <a:ext uri="{FF2B5EF4-FFF2-40B4-BE49-F238E27FC236}">
                <a16:creationId xmlns:a16="http://schemas.microsoft.com/office/drawing/2014/main" id="{AFD10F6F-36C9-4AC4-B5A9-EBC32F159CC0}"/>
              </a:ext>
            </a:extLst>
          </p:cNvPr>
          <p:cNvSpPr>
            <a:spLocks noGrp="1"/>
          </p:cNvSpPr>
          <p:nvPr/>
        </p:nvSpPr>
        <p:spPr>
          <a:xfrm>
            <a:off x="276300" y="1188312"/>
            <a:ext cx="86772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0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GSM8K · </a:t>
            </a:r>
            <a:r>
              <a:rPr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правильные</a:t>
            </a: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ответы</a:t>
            </a: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%</a:t>
            </a:r>
          </a:p>
        </p:txBody>
      </p:sp>
      <p:graphicFrame>
        <p:nvGraphicFramePr>
          <p:cNvPr id="488" name="Chart"/>
          <p:cNvGraphicFramePr/>
          <p:nvPr>
            <p:extLst>
              <p:ext uri="{D42A27DB-BD31-4B8C-83A1-F6EECF244321}">
                <p14:modId xmlns:p14="http://schemas.microsoft.com/office/powerpoint/2010/main" val="289694305"/>
              </p:ext>
            </p:extLst>
          </p:nvPr>
        </p:nvGraphicFramePr>
        <p:xfrm>
          <a:off x="523875" y="1737005"/>
          <a:ext cx="8058150" cy="245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1" name="Разница">
            <a:extLst>
              <a:ext uri="{FF2B5EF4-FFF2-40B4-BE49-F238E27FC236}">
                <a16:creationId xmlns:a16="http://schemas.microsoft.com/office/drawing/2014/main" id="{BB30256D-40B8-4DC6-9CB2-02E76EC69398}"/>
              </a:ext>
            </a:extLst>
          </p:cNvPr>
          <p:cNvSpPr>
            <a:spLocks noGrp="1"/>
          </p:cNvSpPr>
          <p:nvPr/>
        </p:nvSpPr>
        <p:spPr>
          <a:xfrm>
            <a:off x="276300" y="4337315"/>
            <a:ext cx="8747406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Δ</a:t>
            </a:r>
            <a:r>
              <a:rPr sz="16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+28,8 </a:t>
            </a:r>
            <a:r>
              <a:rPr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п.п</a:t>
            </a:r>
            <a:r>
              <a:rPr sz="16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  </a:t>
            </a:r>
            <a:r>
              <a:rPr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интервал</a:t>
            </a:r>
            <a:r>
              <a:rPr sz="16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[19,2; 37,6]</a:t>
            </a: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E2F1E3D7-0251-0921-82F8-3918690A8822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Self-consistency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помогла в арифметике</a:t>
            </a:r>
          </a:p>
          <a:p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B57A0C18-8F70-18E9-8755-59BF0E86155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D8D04AB1-AF0F-D0BC-7EA9-C3B6A24AC0C8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8" name="Chart"/>
          <p:cNvGraphicFramePr/>
          <p:nvPr>
            <p:extLst>
              <p:ext uri="{D42A27DB-BD31-4B8C-83A1-F6EECF244321}">
                <p14:modId xmlns:p14="http://schemas.microsoft.com/office/powerpoint/2010/main" val="545972241"/>
              </p:ext>
            </p:extLst>
          </p:nvPr>
        </p:nvGraphicFramePr>
        <p:xfrm>
          <a:off x="567639" y="1709480"/>
          <a:ext cx="8058150" cy="245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9" name="Условия измерения">
            <a:extLst>
              <a:ext uri="{FF2B5EF4-FFF2-40B4-BE49-F238E27FC236}">
                <a16:creationId xmlns:a16="http://schemas.microsoft.com/office/drawing/2014/main" id="{A97B34A4-4964-454F-96BB-3A0F5E0B0047}"/>
              </a:ext>
            </a:extLst>
          </p:cNvPr>
          <p:cNvSpPr>
            <a:spLocks noGrp="1"/>
          </p:cNvSpPr>
          <p:nvPr/>
        </p:nvSpPr>
        <p:spPr>
          <a:xfrm>
            <a:off x="276300" y="1188310"/>
            <a:ext cx="86772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0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MMLU · </a:t>
            </a:r>
            <a:r>
              <a:rPr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правильные</a:t>
            </a: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ответы</a:t>
            </a: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%</a:t>
            </a:r>
          </a:p>
        </p:txBody>
      </p:sp>
      <p:sp>
        <p:nvSpPr>
          <p:cNvPr id="481" name="Разница">
            <a:extLst>
              <a:ext uri="{FF2B5EF4-FFF2-40B4-BE49-F238E27FC236}">
                <a16:creationId xmlns:a16="http://schemas.microsoft.com/office/drawing/2014/main" id="{20F3F4E0-FCF3-47AB-AFE8-806A98DA9953}"/>
              </a:ext>
            </a:extLst>
          </p:cNvPr>
          <p:cNvSpPr>
            <a:spLocks noGrp="1"/>
          </p:cNvSpPr>
          <p:nvPr/>
        </p:nvSpPr>
        <p:spPr>
          <a:xfrm>
            <a:off x="346504" y="4318559"/>
            <a:ext cx="8677201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Δ</a:t>
            </a:r>
            <a:r>
              <a:rPr sz="16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+6,4 </a:t>
            </a:r>
            <a:r>
              <a:rPr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п.п</a:t>
            </a:r>
            <a:r>
              <a:rPr sz="16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  </a:t>
            </a:r>
            <a:r>
              <a:rPr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интервал</a:t>
            </a:r>
            <a:r>
              <a:rPr sz="16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[−0,8; 13,6]</a:t>
            </a:r>
          </a:p>
        </p:txBody>
      </p:sp>
      <p:sp>
        <p:nvSpPr>
          <p:cNvPr id="482" name="Раздел">
            <a:extLst>
              <a:ext uri="{FF2B5EF4-FFF2-40B4-BE49-F238E27FC236}">
                <a16:creationId xmlns:a16="http://schemas.microsoft.com/office/drawing/2014/main" id="{A9526DD2-D685-43B6-A26F-729F4D2AF165}"/>
              </a:ext>
            </a:extLst>
          </p:cNvPr>
          <p:cNvSpPr>
            <a:spLocks noGrp="1"/>
          </p:cNvSpPr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rPr>
              <a:t>Advanced prompting</a:t>
            </a:r>
          </a:p>
        </p:txBody>
      </p:sp>
      <p:sp>
        <p:nvSpPr>
          <p:cNvPr id="483" name="Номер слайда">
            <a:extLst>
              <a:ext uri="{FF2B5EF4-FFF2-40B4-BE49-F238E27FC236}">
                <a16:creationId xmlns:a16="http://schemas.microsoft.com/office/drawing/2014/main" id="{41117B44-3405-49ED-B0B5-458A3212D909}"/>
              </a:ext>
            </a:extLst>
          </p:cNvPr>
          <p:cNvSpPr>
            <a:spLocks noGrp="1"/>
          </p:cNvSpPr>
          <p:nvPr/>
        </p:nvSpPr>
        <p:spPr>
          <a:xfrm>
            <a:off x="8543925" y="4867275"/>
            <a:ext cx="438150" cy="161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8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825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44</a:t>
            </a:r>
            <a:endParaRPr sz="825" b="0" dirty="0">
              <a:solidFill>
                <a:srgbClr val="000000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DFA66860-6539-94FA-B4A6-027264B88AE8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MMLU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разница не установлена</a:t>
            </a:r>
          </a:p>
          <a:p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8063B235-79DB-0EBA-AA0D-DC90FF3AE4A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DC9D3EAC-72A2-FA9A-0B35-3C6996A0BFC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662" y="1242166"/>
            <a:ext cx="3547932" cy="3583060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106"/>
          <p:cNvSpPr/>
          <p:nvPr/>
        </p:nvSpPr>
        <p:spPr>
          <a:xfrm>
            <a:off x="4657725" y="1242165"/>
            <a:ext cx="4238700" cy="357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Self-consistency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×23,7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выходных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токенов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HumanEval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+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CoT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20% → 55,2%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неверных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ответов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07" name="Google Shape;707;p106"/>
          <p:cNvSpPr/>
          <p:nvPr/>
        </p:nvSpPr>
        <p:spPr>
          <a:xfrm>
            <a:off x="295019" y="4865434"/>
            <a:ext cx="5905500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Randall Munroe · </a:t>
            </a:r>
            <a:r>
              <a:rPr lang="en" sz="9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xkcd</a:t>
            </a:r>
            <a:r>
              <a:rPr lang="en" sz="9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#1319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0ED5B487-DC3E-2AB9-53A5-02F05734BB12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7E87D51E-50F8-DA49-B8AF-2C08356EF2E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108E2F2F-695C-705A-37C3-22E3842CB1EE}"/>
              </a:ext>
            </a:extLst>
          </p:cNvPr>
          <p:cNvSpPr/>
          <p:nvPr/>
        </p:nvSpPr>
        <p:spPr>
          <a:xfrm>
            <a:off x="276300" y="708457"/>
            <a:ext cx="865815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Цена усложнения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7CD16E-6F5C-6E3C-9129-F33CD7F26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69" y="582300"/>
            <a:ext cx="8534461" cy="3933853"/>
          </a:xfrm>
          <a:prstGeom prst="rect">
            <a:avLst/>
          </a:prstGeom>
        </p:spPr>
      </p:pic>
      <p:sp>
        <p:nvSpPr>
          <p:cNvPr id="4" name="Google Shape;706;p106">
            <a:extLst>
              <a:ext uri="{FF2B5EF4-FFF2-40B4-BE49-F238E27FC236}">
                <a16:creationId xmlns:a16="http://schemas.microsoft.com/office/drawing/2014/main" id="{434AA947-D56D-2296-FF08-BE503428C2CC}"/>
              </a:ext>
            </a:extLst>
          </p:cNvPr>
          <p:cNvSpPr/>
          <p:nvPr/>
        </p:nvSpPr>
        <p:spPr>
          <a:xfrm>
            <a:off x="691978" y="4516153"/>
            <a:ext cx="5999372" cy="514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Тут много ссылок строк 60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4790F05B-3A9A-7923-6274-B8C68C1D5F7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E93D2056-D489-B4D7-C4C1-582C5B8E22F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010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77AE23-48E5-9B87-EFEC-199E27088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54" y="580767"/>
            <a:ext cx="7401621" cy="4525663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1FF13D8D-E9DC-C5DA-605B-78403CD37BD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EF4E4838-43E0-CF38-BD71-C12A1820CBB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59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36CCF3-FCC7-C117-2F75-023D05D74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3" y="530036"/>
            <a:ext cx="7103269" cy="4613464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C4AC9659-64AA-F265-BE15-CA461C678D7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DEC068B9-E175-D8E0-6584-5AF2C7C3ACF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3556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2EED75D-93A2-9396-64EF-43A8DCD41419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8950CE-1B72-569F-DF19-0C4E384A39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19"/>
          <a:stretch/>
        </p:blipFill>
        <p:spPr>
          <a:xfrm>
            <a:off x="65349" y="694053"/>
            <a:ext cx="8822801" cy="4403831"/>
          </a:xfrm>
          <a:prstGeom prst="rect">
            <a:avLst/>
          </a:prstGeom>
        </p:spPr>
      </p:pic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480A8E26-E702-2918-89D3-1939B877AB3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428F8669-E4FB-2348-C27E-CA810AF8763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49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687169-8EE3-D6AD-9327-4D62A27192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10"/>
          <a:stretch/>
        </p:blipFill>
        <p:spPr>
          <a:xfrm>
            <a:off x="241203" y="596594"/>
            <a:ext cx="8760449" cy="4546906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44474EC5-79D0-CD5F-1B69-7D491119749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0124FD80-F56A-C605-6BA9-40BF24FDCDB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790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811517-6910-41C3-F70D-A95710EE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818" y="548817"/>
            <a:ext cx="6728364" cy="4571515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B1B9A99B-0AF4-0566-A754-13D6D5E14CE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0622D383-5189-26C9-F2BF-C145DBDEF5D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7763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C6D88C-D934-F3FC-DE80-3C29FBA74F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1" r="1729"/>
          <a:stretch/>
        </p:blipFill>
        <p:spPr>
          <a:xfrm>
            <a:off x="242915" y="1883391"/>
            <a:ext cx="8671805" cy="1313865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9861C0B8-F618-B90E-C2D4-ECB79A6012E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3963D95E-3C48-5AAD-DD43-643ADF8EE03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407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14"/>
          <p:cNvSpPr/>
          <p:nvPr/>
        </p:nvSpPr>
        <p:spPr>
          <a:xfrm>
            <a:off x="2667000" y="1381125"/>
            <a:ext cx="3810000" cy="904800"/>
          </a:xfrm>
          <a:prstGeom prst="rect">
            <a:avLst/>
          </a:prstGeom>
          <a:solidFill>
            <a:srgbClr val="7B4CF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cap="none" dirty="0">
              <a:solidFill>
                <a:schemeClr val="lt1"/>
              </a:solidFill>
              <a:highlight>
                <a:srgbClr val="7B4CFF"/>
              </a:highlight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806" name="Google Shape;806;p114"/>
          <p:cNvSpPr/>
          <p:nvPr/>
        </p:nvSpPr>
        <p:spPr>
          <a:xfrm>
            <a:off x="142875" y="3076575"/>
            <a:ext cx="2857500" cy="1362000"/>
          </a:xfrm>
          <a:prstGeom prst="rect">
            <a:avLst/>
          </a:prstGeom>
          <a:solidFill>
            <a:srgbClr val="209B78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cap="none">
              <a:solidFill>
                <a:schemeClr val="lt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807" name="Google Shape;807;p114"/>
          <p:cNvSpPr/>
          <p:nvPr/>
        </p:nvSpPr>
        <p:spPr>
          <a:xfrm>
            <a:off x="3143250" y="3076575"/>
            <a:ext cx="2857500" cy="1362000"/>
          </a:xfrm>
          <a:prstGeom prst="rect">
            <a:avLst/>
          </a:prstGeom>
          <a:solidFill>
            <a:srgbClr val="FF5C00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cap="none">
              <a:solidFill>
                <a:schemeClr val="lt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808" name="Google Shape;808;p114"/>
          <p:cNvSpPr/>
          <p:nvPr/>
        </p:nvSpPr>
        <p:spPr>
          <a:xfrm>
            <a:off x="6143625" y="3076575"/>
            <a:ext cx="2857500" cy="1362000"/>
          </a:xfrm>
          <a:prstGeom prst="rect">
            <a:avLst/>
          </a:prstGeom>
          <a:solidFill>
            <a:srgbClr val="4579F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cap="none">
              <a:solidFill>
                <a:schemeClr val="lt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811" name="Google Shape;811;p114"/>
          <p:cNvSpPr/>
          <p:nvPr/>
        </p:nvSpPr>
        <p:spPr>
          <a:xfrm>
            <a:off x="2828925" y="1614360"/>
            <a:ext cx="34863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Общая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спецификация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12" name="Google Shape;812;p114"/>
          <p:cNvSpPr/>
          <p:nvPr/>
        </p:nvSpPr>
        <p:spPr>
          <a:xfrm>
            <a:off x="133339" y="3535323"/>
            <a:ext cx="28575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Компонент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A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813" name="Google Shape;813;p114"/>
          <p:cNvCxnSpPr>
            <a:cxnSpLocks/>
            <a:stCxn id="805" idx="1"/>
            <a:endCxn id="806" idx="0"/>
          </p:cNvCxnSpPr>
          <p:nvPr/>
        </p:nvCxnSpPr>
        <p:spPr>
          <a:xfrm rot="10800000" flipV="1">
            <a:off x="1571626" y="1833525"/>
            <a:ext cx="1095375" cy="1243050"/>
          </a:xfrm>
          <a:prstGeom prst="bentConnector2">
            <a:avLst/>
          </a:prstGeom>
          <a:noFill/>
          <a:ln w="14275" cap="flat" cmpd="sng">
            <a:solidFill>
              <a:schemeClr val="bg1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814" name="Google Shape;814;p114"/>
          <p:cNvSpPr/>
          <p:nvPr/>
        </p:nvSpPr>
        <p:spPr>
          <a:xfrm>
            <a:off x="3143249" y="3535323"/>
            <a:ext cx="284796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Компонент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B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815" name="Google Shape;815;p114"/>
          <p:cNvCxnSpPr>
            <a:stCxn id="805" idx="2"/>
            <a:endCxn id="807" idx="0"/>
          </p:cNvCxnSpPr>
          <p:nvPr/>
        </p:nvCxnSpPr>
        <p:spPr>
          <a:xfrm>
            <a:off x="4572000" y="2285925"/>
            <a:ext cx="0" cy="790800"/>
          </a:xfrm>
          <a:prstGeom prst="straightConnector1">
            <a:avLst/>
          </a:prstGeom>
          <a:noFill/>
          <a:ln w="14275" cap="flat" cmpd="sng">
            <a:solidFill>
              <a:schemeClr val="bg1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816" name="Google Shape;816;p114"/>
          <p:cNvSpPr/>
          <p:nvPr/>
        </p:nvSpPr>
        <p:spPr>
          <a:xfrm>
            <a:off x="6143624" y="3535323"/>
            <a:ext cx="285749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Компонент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C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817" name="Google Shape;817;p114"/>
          <p:cNvCxnSpPr>
            <a:cxnSpLocks/>
            <a:stCxn id="805" idx="3"/>
            <a:endCxn id="808" idx="0"/>
          </p:cNvCxnSpPr>
          <p:nvPr/>
        </p:nvCxnSpPr>
        <p:spPr>
          <a:xfrm>
            <a:off x="6477000" y="1833525"/>
            <a:ext cx="1095375" cy="1243050"/>
          </a:xfrm>
          <a:prstGeom prst="bentConnector2">
            <a:avLst/>
          </a:prstGeom>
          <a:noFill/>
          <a:ln w="14275" cap="flat" cmpd="sng">
            <a:solidFill>
              <a:schemeClr val="bg1"/>
            </a:solidFill>
            <a:prstDash val="solid"/>
            <a:round/>
            <a:headEnd type="none" w="sm" len="sm"/>
            <a:tailEnd type="triangle" w="sm" len="sm"/>
          </a:ln>
        </p:spPr>
      </p:cxn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12EBD4DD-173F-F9A8-0A62-1287B499192C}"/>
              </a:ext>
            </a:extLst>
          </p:cNvPr>
          <p:cNvSpPr/>
          <p:nvPr/>
        </p:nvSpPr>
        <p:spPr>
          <a:xfrm>
            <a:off x="276300" y="708457"/>
            <a:ext cx="8658150" cy="6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Мастер-</a:t>
            </a:r>
            <a:r>
              <a:rPr lang="ru-RU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промптинг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в трёх репозиториях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24DDAF36-885D-AC1A-5AD8-C7E6BB01F35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571B3C2A-4EBE-88E5-06AF-0019EA79CF2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41C7D-39BA-2937-1035-3155F02E5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331"/>
          <a:stretch/>
        </p:blipFill>
        <p:spPr>
          <a:xfrm>
            <a:off x="293742" y="666143"/>
            <a:ext cx="3223449" cy="3573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7216D3-E01E-8C6F-A937-8414F4AF3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742" y="666143"/>
            <a:ext cx="2516064" cy="4163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9CC98A-C1A7-6978-E8A6-B3D663E6F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047" y="666143"/>
            <a:ext cx="2738740" cy="3012211"/>
          </a:xfrm>
          <a:prstGeom prst="rect">
            <a:avLst/>
          </a:prstGeom>
        </p:spPr>
      </p:pic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8516224E-7460-596E-3907-9A70AA95C414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1E707CD7-B7A4-EF6C-9DCA-8237A7ECDA2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0902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2549358-B7EF-B736-43FE-34B5D2C07E4C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 descr="third-party evaluation partner on X: &quot;today's mood&quot; / X">
            <a:extLst>
              <a:ext uri="{FF2B5EF4-FFF2-40B4-BE49-F238E27FC236}">
                <a16:creationId xmlns:a16="http://schemas.microsoft.com/office/drawing/2014/main" id="{00D12D69-C8EF-D266-95EB-B3FA08171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220" y="805448"/>
            <a:ext cx="3181375" cy="3181375"/>
          </a:xfrm>
          <a:prstGeom prst="rect">
            <a:avLst/>
          </a:prstGeom>
        </p:spPr>
      </p:pic>
      <p:pic>
        <p:nvPicPr>
          <p:cNvPr id="3" name="Picture 2" descr="Git Submodules Adoption Flow😂">
            <a:extLst>
              <a:ext uri="{FF2B5EF4-FFF2-40B4-BE49-F238E27FC236}">
                <a16:creationId xmlns:a16="http://schemas.microsoft.com/office/drawing/2014/main" id="{786630B0-98CE-0A4B-62C6-EBADBC3C3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475" y="712849"/>
            <a:ext cx="3746953" cy="4153462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BF22044F-1F5C-C5FF-38F3-3231DBAD7EA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F7B6FC72-175C-B6AF-8AD9-B4FF894749DC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5448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P.NET MVC - Creating Solutions with Separate Projects for Entities, Data  Access, and Website Functionality | Pluralsight">
            <a:extLst>
              <a:ext uri="{FF2B5EF4-FFF2-40B4-BE49-F238E27FC236}">
                <a16:creationId xmlns:a16="http://schemas.microsoft.com/office/drawing/2014/main" id="{5034F900-C895-A03A-8460-71B523C0BE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854"/>
          <a:stretch/>
        </p:blipFill>
        <p:spPr>
          <a:xfrm>
            <a:off x="256605" y="736257"/>
            <a:ext cx="3646410" cy="2416188"/>
          </a:xfrm>
          <a:prstGeom prst="rect">
            <a:avLst/>
          </a:prstGeom>
        </p:spPr>
      </p:pic>
      <p:pic>
        <p:nvPicPr>
          <p:cNvPr id="3" name="Picture 2" descr="Designing a scalable application with Elixir: from umbrella project to  distributed system | by Anton Mishchuk | Matic | Medium">
            <a:extLst>
              <a:ext uri="{FF2B5EF4-FFF2-40B4-BE49-F238E27FC236}">
                <a16:creationId xmlns:a16="http://schemas.microsoft.com/office/drawing/2014/main" id="{88ECE6B6-821E-A65D-B6FB-05DCEFFD0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695" y="2420269"/>
            <a:ext cx="5066996" cy="2723231"/>
          </a:xfrm>
          <a:prstGeom prst="rect">
            <a:avLst/>
          </a:prstGeom>
        </p:spPr>
      </p:pic>
      <p:pic>
        <p:nvPicPr>
          <p:cNvPr id="4" name="Picture 3" descr="Create an Elixir umbrella project containing a phoenix app and build a  release with Distillery | by Bruce Pomeroy | Medium">
            <a:extLst>
              <a:ext uri="{FF2B5EF4-FFF2-40B4-BE49-F238E27FC236}">
                <a16:creationId xmlns:a16="http://schemas.microsoft.com/office/drawing/2014/main" id="{2569A74E-AB09-719D-1C66-8D62275DA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874" y="133350"/>
            <a:ext cx="1596978" cy="4883615"/>
          </a:xfrm>
          <a:prstGeom prst="rect">
            <a:avLst/>
          </a:prstGeom>
        </p:spPr>
      </p:pic>
      <p:sp>
        <p:nvSpPr>
          <p:cNvPr id="10" name="Google Shape;338;p71">
            <a:extLst>
              <a:ext uri="{FF2B5EF4-FFF2-40B4-BE49-F238E27FC236}">
                <a16:creationId xmlns:a16="http://schemas.microsoft.com/office/drawing/2014/main" id="{4D683A79-FAE7-C552-2F2D-4AE6B844599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Google Shape;339;p71">
            <a:extLst>
              <a:ext uri="{FF2B5EF4-FFF2-40B4-BE49-F238E27FC236}">
                <a16:creationId xmlns:a16="http://schemas.microsoft.com/office/drawing/2014/main" id="{09873C55-D13C-5472-5028-A49AC615578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299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B7A8C0-7FD4-9DC5-D2B3-F4824095CC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1"/>
          <a:stretch/>
        </p:blipFill>
        <p:spPr>
          <a:xfrm>
            <a:off x="477687" y="594646"/>
            <a:ext cx="8188626" cy="25055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BF0E6E-4AB1-317C-3D48-AA84C983C6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20" b="14143"/>
          <a:stretch/>
        </p:blipFill>
        <p:spPr>
          <a:xfrm>
            <a:off x="477686" y="2955879"/>
            <a:ext cx="8188625" cy="2187621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1DFB0FEB-0EB7-3C7E-EC0F-F5583C50918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DAC970FB-433A-957B-8F88-0EAFEA49E6B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0531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3D39C2-D0DA-D82B-19C3-1C44E946A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09" y="633246"/>
            <a:ext cx="8191982" cy="4510254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3F23D112-5487-B2BE-0D0F-6B00D75D85E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EC468622-66FD-14E6-A214-A10D8BE8D78C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7605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AFF5D1-AE5E-C7F2-5130-62B0E65D3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" r="959"/>
          <a:stretch/>
        </p:blipFill>
        <p:spPr>
          <a:xfrm>
            <a:off x="0" y="820609"/>
            <a:ext cx="9144000" cy="4322891"/>
          </a:xfrm>
          <a:prstGeom prst="rect">
            <a:avLst/>
          </a:prstGeom>
        </p:spPr>
      </p:pic>
      <p:sp>
        <p:nvSpPr>
          <p:cNvPr id="4" name="Google Shape;819;p114">
            <a:extLst>
              <a:ext uri="{FF2B5EF4-FFF2-40B4-BE49-F238E27FC236}">
                <a16:creationId xmlns:a16="http://schemas.microsoft.com/office/drawing/2014/main" id="{538EFE05-D122-1EAA-30C0-9828EB298861}"/>
              </a:ext>
            </a:extLst>
          </p:cNvPr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rgbClr val="000000"/>
                </a:solidFill>
                <a:latin typeface="Manrope Medium"/>
                <a:sym typeface="Manrope Medium"/>
              </a:rPr>
              <a:t>59</a:t>
            </a:r>
            <a:endParaRPr dirty="0"/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68D73A0D-6632-2AB0-04B5-060587ED69A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AE214E81-E29F-AE8F-36D0-5B3400C52C6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5337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01"/>
          <p:cNvSpPr/>
          <p:nvPr/>
        </p:nvSpPr>
        <p:spPr>
          <a:xfrm>
            <a:off x="285750" y="1828800"/>
            <a:ext cx="2425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Надагент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правило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43" name="Google Shape;643;p101"/>
          <p:cNvSpPr/>
          <p:nvPr/>
        </p:nvSpPr>
        <p:spPr>
          <a:xfrm>
            <a:off x="3279648" y="1828800"/>
            <a:ext cx="2505302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Агент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canRead.ts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44" name="Google Shape;644;p101"/>
          <p:cNvSpPr/>
          <p:nvPr/>
        </p:nvSpPr>
        <p:spPr>
          <a:xfrm>
            <a:off x="6296628" y="1828800"/>
            <a:ext cx="2561722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Субагент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контрпример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45" name="Google Shape;645;p101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Advanced prompting</a:t>
            </a:r>
            <a:endParaRPr/>
          </a:p>
        </p:txBody>
      </p:sp>
      <p:sp>
        <p:nvSpPr>
          <p:cNvPr id="646" name="Google Shape;646;p101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rgbClr val="000000"/>
                </a:solidFill>
                <a:latin typeface="Manrope Medium"/>
                <a:sym typeface="Manrope Medium"/>
              </a:rPr>
              <a:t>60</a:t>
            </a:r>
            <a:endParaRPr dirty="0"/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5C93B48D-6768-CF5A-165A-8E0BFE94EE40}"/>
              </a:ext>
            </a:extLst>
          </p:cNvPr>
          <p:cNvSpPr/>
          <p:nvPr/>
        </p:nvSpPr>
        <p:spPr>
          <a:xfrm>
            <a:off x="276300" y="708457"/>
            <a:ext cx="8658150" cy="66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 как это масштабировать?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452C41C3-AA6A-D926-2C82-5E6AF9F46F6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3BB13C77-5ECC-BA19-E928-5AE9F5B4B22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D710CF-780D-D5B7-20BA-66AECFAA970B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C9C0FB-7574-FB8C-FC64-2617877B4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95" y="648438"/>
            <a:ext cx="6978473" cy="4495062"/>
          </a:xfrm>
          <a:prstGeom prst="rect">
            <a:avLst/>
          </a:prstGeom>
        </p:spPr>
      </p:pic>
      <p:sp>
        <p:nvSpPr>
          <p:cNvPr id="9" name="Google Shape;338;p71">
            <a:extLst>
              <a:ext uri="{FF2B5EF4-FFF2-40B4-BE49-F238E27FC236}">
                <a16:creationId xmlns:a16="http://schemas.microsoft.com/office/drawing/2014/main" id="{849A1D74-061E-95B4-FE7F-903D1F01F56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Google Shape;339;p71">
            <a:extLst>
              <a:ext uri="{FF2B5EF4-FFF2-40B4-BE49-F238E27FC236}">
                <a16:creationId xmlns:a16="http://schemas.microsoft.com/office/drawing/2014/main" id="{DA4368B4-BBC1-603F-7117-C9731B31B398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028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371BF8-7035-8083-2AB2-AB62B0C71D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23"/>
          <a:stretch/>
        </p:blipFill>
        <p:spPr>
          <a:xfrm>
            <a:off x="0" y="1006218"/>
            <a:ext cx="9144000" cy="3131064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C25AF198-A023-8F16-68C8-4AD6CE0380C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A974F346-AEA5-7114-65FD-319C926D792E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134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DF556-2078-554C-4FA2-1A678B244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План 1">
            <a:extLst>
              <a:ext uri="{FF2B5EF4-FFF2-40B4-BE49-F238E27FC236}">
                <a16:creationId xmlns:a16="http://schemas.microsoft.com/office/drawing/2014/main" id="{7BB8955E-4D3E-C67B-5964-2B7612FFBB58}"/>
              </a:ext>
            </a:extLst>
          </p:cNvPr>
          <p:cNvSpPr>
            <a:spLocks noGrp="1"/>
          </p:cNvSpPr>
          <p:nvPr/>
        </p:nvSpPr>
        <p:spPr>
          <a:xfrm>
            <a:off x="1143000" y="1374372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STAR, </a:t>
            </a:r>
            <a:r>
              <a:rPr lang="ru-RU" sz="2700" b="0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промптинг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umbrella, 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кластера агентов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Заголовок">
            <a:extLst>
              <a:ext uri="{FF2B5EF4-FFF2-40B4-BE49-F238E27FC236}">
                <a16:creationId xmlns:a16="http://schemas.microsoft.com/office/drawing/2014/main" id="{82EF100D-47FA-737D-BB63-F3282A9B1F50}"/>
              </a:ext>
            </a:extLst>
          </p:cNvPr>
          <p:cNvSpPr>
            <a:spLocks noGrp="1"/>
          </p:cNvSpPr>
          <p:nvPr/>
        </p:nvSpPr>
        <p:spPr>
          <a:xfrm>
            <a:off x="276300" y="730834"/>
            <a:ext cx="8658149" cy="86187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Итоги первой секции</a:t>
            </a:r>
            <a:endParaRPr sz="27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План 0">
            <a:extLst>
              <a:ext uri="{FF2B5EF4-FFF2-40B4-BE49-F238E27FC236}">
                <a16:creationId xmlns:a16="http://schemas.microsoft.com/office/drawing/2014/main" id="{D987346B-C871-96BD-ECD2-75E431E84590}"/>
              </a:ext>
            </a:extLst>
          </p:cNvPr>
          <p:cNvSpPr>
            <a:spLocks noGrp="1"/>
          </p:cNvSpPr>
          <p:nvPr/>
        </p:nvSpPr>
        <p:spPr>
          <a:xfrm>
            <a:off x="293370" y="1371733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01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План 1">
            <a:extLst>
              <a:ext uri="{FF2B5EF4-FFF2-40B4-BE49-F238E27FC236}">
                <a16:creationId xmlns:a16="http://schemas.microsoft.com/office/drawing/2014/main" id="{58E1712D-4B7E-BA7C-FFDF-61B25C39AFDE}"/>
              </a:ext>
            </a:extLst>
          </p:cNvPr>
          <p:cNvSpPr>
            <a:spLocks noGrp="1"/>
          </p:cNvSpPr>
          <p:nvPr/>
        </p:nvSpPr>
        <p:spPr>
          <a:xfrm>
            <a:off x="293370" y="2221425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02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Google Shape;339;p71">
            <a:extLst>
              <a:ext uri="{FF2B5EF4-FFF2-40B4-BE49-F238E27FC236}">
                <a16:creationId xmlns:a16="http://schemas.microsoft.com/office/drawing/2014/main" id="{4085E408-A5BC-5493-A91A-6482F697AB1E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63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Google Shape;338;p71">
            <a:extLst>
              <a:ext uri="{FF2B5EF4-FFF2-40B4-BE49-F238E27FC236}">
                <a16:creationId xmlns:a16="http://schemas.microsoft.com/office/drawing/2014/main" id="{D613EE98-8853-5E5E-1EEF-49B1CC50520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784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D2038-21D3-5E7A-9508-9E972433C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План 1">
            <a:extLst>
              <a:ext uri="{FF2B5EF4-FFF2-40B4-BE49-F238E27FC236}">
                <a16:creationId xmlns:a16="http://schemas.microsoft.com/office/drawing/2014/main" id="{7033DA6F-59B7-CEB7-E842-0B4E9567C3B1}"/>
              </a:ext>
            </a:extLst>
          </p:cNvPr>
          <p:cNvSpPr>
            <a:spLocks noGrp="1"/>
          </p:cNvSpPr>
          <p:nvPr/>
        </p:nvSpPr>
        <p:spPr>
          <a:xfrm>
            <a:off x="1228725" y="2228332"/>
            <a:ext cx="637068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 научить </a:t>
            </a: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LLM 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«стабильно» понимать что делает код?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2C8ABFA8-D738-AC5E-E454-F494F01682CE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64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C4808B33-2E66-7DF2-3B97-3994FC296B0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Advanced prompting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Заголовок">
            <a:extLst>
              <a:ext uri="{FF2B5EF4-FFF2-40B4-BE49-F238E27FC236}">
                <a16:creationId xmlns:a16="http://schemas.microsoft.com/office/drawing/2014/main" id="{3DB84054-A31F-9FA8-8E1F-1BABD68EA341}"/>
              </a:ext>
            </a:extLst>
          </p:cNvPr>
          <p:cNvSpPr>
            <a:spLocks noGrp="1"/>
          </p:cNvSpPr>
          <p:nvPr/>
        </p:nvSpPr>
        <p:spPr>
          <a:xfrm>
            <a:off x="276301" y="730834"/>
            <a:ext cx="6683300" cy="86187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Итоги первой секции</a:t>
            </a:r>
            <a:endParaRPr sz="27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План 1">
            <a:extLst>
              <a:ext uri="{FF2B5EF4-FFF2-40B4-BE49-F238E27FC236}">
                <a16:creationId xmlns:a16="http://schemas.microsoft.com/office/drawing/2014/main" id="{40115CB9-7592-E772-9CCB-7078D1EE18FC}"/>
              </a:ext>
            </a:extLst>
          </p:cNvPr>
          <p:cNvSpPr>
            <a:spLocks noGrp="1"/>
          </p:cNvSpPr>
          <p:nvPr/>
        </p:nvSpPr>
        <p:spPr>
          <a:xfrm>
            <a:off x="293370" y="2221425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02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516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773" y="1158000"/>
            <a:ext cx="3164603" cy="3744639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18"/>
          <p:cNvSpPr/>
          <p:nvPr/>
        </p:nvSpPr>
        <p:spPr>
          <a:xfrm>
            <a:off x="3854535" y="1157999"/>
            <a:ext cx="4238700" cy="374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«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Теперь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выглядит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правильно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»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Где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исполнения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?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56" name="Google Shape;856;p118"/>
          <p:cNvSpPr/>
          <p:nvPr/>
        </p:nvSpPr>
        <p:spPr>
          <a:xfrm>
            <a:off x="279772" y="4922643"/>
            <a:ext cx="5774875" cy="1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Randall Munroe · </a:t>
            </a:r>
            <a:r>
              <a:rPr lang="en" sz="900" b="0" dirty="0" err="1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xkcd</a:t>
            </a:r>
            <a:r>
              <a:rPr lang="en" sz="900" b="0" dirty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#1838</a:t>
            </a:r>
            <a:endParaRPr dirty="0"/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00BDDA3A-1B1A-9EFB-6249-84922C9EE03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DB7D78F1-E1AD-5A77-76C7-5E2CEDB28EC7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Ответ модели похож на человеческий</a:t>
            </a:r>
            <a:endParaRPr lang="ru-RU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E27FB28C-8CB9-2F65-0EA4-C38E17F1892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</a:t>
            </a: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Тезис 0">
            <a:extLst>
              <a:ext uri="{FF2B5EF4-FFF2-40B4-BE49-F238E27FC236}">
                <a16:creationId xmlns:a16="http://schemas.microsoft.com/office/drawing/2014/main" id="{01D0E6F0-089C-4249-9C8F-AA4456CB8743}"/>
              </a:ext>
            </a:extLst>
          </p:cNvPr>
          <p:cNvSpPr>
            <a:spLocks noGrp="1"/>
          </p:cNvSpPr>
          <p:nvPr/>
        </p:nvSpPr>
        <p:spPr>
          <a:xfrm>
            <a:off x="276300" y="1554665"/>
            <a:ext cx="8496225" cy="819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Аргументы функции, выходное значение и время выполнения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0" name="Тезис 1">
            <a:extLst>
              <a:ext uri="{FF2B5EF4-FFF2-40B4-BE49-F238E27FC236}">
                <a16:creationId xmlns:a16="http://schemas.microsoft.com/office/drawing/2014/main" id="{10AB94EB-92BA-47D6-8482-360FC1E2B637}"/>
              </a:ext>
            </a:extLst>
          </p:cNvPr>
          <p:cNvSpPr>
            <a:spLocks noGrp="1"/>
          </p:cNvSpPr>
          <p:nvPr/>
        </p:nvSpPr>
        <p:spPr>
          <a:xfrm>
            <a:off x="276300" y="2602415"/>
            <a:ext cx="8496225" cy="819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Ошибки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вложенные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вызовы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1" name="Тезис 2">
            <a:extLst>
              <a:ext uri="{FF2B5EF4-FFF2-40B4-BE49-F238E27FC236}">
                <a16:creationId xmlns:a16="http://schemas.microsoft.com/office/drawing/2014/main" id="{2A46290E-36CB-4449-B938-F986EF817B84}"/>
              </a:ext>
            </a:extLst>
          </p:cNvPr>
          <p:cNvSpPr>
            <a:spLocks noGrp="1"/>
          </p:cNvSpPr>
          <p:nvPr/>
        </p:nvSpPr>
        <p:spPr>
          <a:xfrm>
            <a:off x="276300" y="3402515"/>
            <a:ext cx="8496225" cy="819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Обычная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команда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запуска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17D05A06-C933-1B20-91B0-DA378D5F007D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Инструмент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X,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пусть будет Уроборос</a:t>
            </a: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FD8B1AEE-2735-88CA-9183-1BC18BCA5EA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6FAA91A9-183D-A459-96C2-50EB2DC4EE9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</a:t>
            </a: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19"/>
          <p:cNvSpPr/>
          <p:nvPr/>
        </p:nvSpPr>
        <p:spPr>
          <a:xfrm>
            <a:off x="285750" y="1638300"/>
            <a:ext cx="2425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Постановка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72" name="Google Shape;872;p119"/>
          <p:cNvSpPr/>
          <p:nvPr/>
        </p:nvSpPr>
        <p:spPr>
          <a:xfrm>
            <a:off x="3279228" y="1828800"/>
            <a:ext cx="2505722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Код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модели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73" name="Google Shape;873;p119"/>
          <p:cNvSpPr/>
          <p:nvPr/>
        </p:nvSpPr>
        <p:spPr>
          <a:xfrm>
            <a:off x="6337275" y="1628775"/>
            <a:ext cx="2425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Запуск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75" name="Google Shape;875;p119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Наблюдение и дебаг</a:t>
            </a:r>
            <a:endParaRPr/>
          </a:p>
        </p:txBody>
      </p:sp>
      <p:sp>
        <p:nvSpPr>
          <p:cNvPr id="876" name="Google Shape;876;p119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rgbClr val="000000"/>
                </a:solidFill>
                <a:latin typeface="Manrope Medium"/>
                <a:sym typeface="Manrope Medium"/>
              </a:rPr>
              <a:t>67</a:t>
            </a:r>
            <a:endParaRPr dirty="0"/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D6AE2D1E-4502-CF5D-77D8-34C27BDD74CF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Ответ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LLM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как кандидат программы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CD6F294E-E8CA-A270-50B1-293F1009620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63270CAB-8DEE-C888-BDDD-BC067379A51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</a:t>
            </a: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120"/>
          <p:cNvSpPr/>
          <p:nvPr/>
        </p:nvSpPr>
        <p:spPr>
          <a:xfrm>
            <a:off x="285750" y="1636293"/>
            <a:ext cx="16575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Instrument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92" name="Google Shape;892;p120"/>
          <p:cNvSpPr/>
          <p:nvPr/>
        </p:nvSpPr>
        <p:spPr>
          <a:xfrm>
            <a:off x="2530069" y="1636293"/>
            <a:ext cx="1718231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Run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93" name="Google Shape;893;p120"/>
          <p:cNvSpPr/>
          <p:nvPr/>
        </p:nvSpPr>
        <p:spPr>
          <a:xfrm>
            <a:off x="4785131" y="1636293"/>
            <a:ext cx="1768219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Observe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94" name="Google Shape;894;p120"/>
          <p:cNvSpPr/>
          <p:nvPr/>
        </p:nvSpPr>
        <p:spPr>
          <a:xfrm>
            <a:off x="7033317" y="1636293"/>
            <a:ext cx="1825083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Правка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7AEBEEB9-B7B3-2CFA-6436-96D58097689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2AA5E84D-35F1-7CC7-DEF2-5932B838BF6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</a:t>
            </a: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23DD5BAF-F167-3DAE-1623-88F3D179006E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Багу нужен наблюдаемый запуск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torial: Debug C++ code - Visual Studio (Windows) | Microsoft Learn">
            <a:extLst>
              <a:ext uri="{FF2B5EF4-FFF2-40B4-BE49-F238E27FC236}">
                <a16:creationId xmlns:a16="http://schemas.microsoft.com/office/drawing/2014/main" id="{5C781E48-8D55-4E4B-EA09-D92EE10DD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5" y="567022"/>
            <a:ext cx="3835989" cy="1967174"/>
          </a:xfrm>
          <a:prstGeom prst="rect">
            <a:avLst/>
          </a:prstGeom>
        </p:spPr>
      </p:pic>
      <p:pic>
        <p:nvPicPr>
          <p:cNvPr id="3" name="Picture 2" descr="Debugging Python in VS Code — Practical Data Science with Python">
            <a:extLst>
              <a:ext uri="{FF2B5EF4-FFF2-40B4-BE49-F238E27FC236}">
                <a16:creationId xmlns:a16="http://schemas.microsoft.com/office/drawing/2014/main" id="{0E23B089-834F-BC5F-EDBD-6F1519905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827" y="1385168"/>
            <a:ext cx="5188061" cy="4021563"/>
          </a:xfrm>
          <a:prstGeom prst="rect">
            <a:avLst/>
          </a:prstGeom>
        </p:spPr>
      </p:pic>
      <p:pic>
        <p:nvPicPr>
          <p:cNvPr id="4" name="Picture 3" descr="Using the Chrome Debugger Tools, part 3: The Source Tab">
            <a:extLst>
              <a:ext uri="{FF2B5EF4-FFF2-40B4-BE49-F238E27FC236}">
                <a16:creationId xmlns:a16="http://schemas.microsoft.com/office/drawing/2014/main" id="{52469901-E696-9658-E414-069337BE8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691" y="2590940"/>
            <a:ext cx="3835989" cy="2438593"/>
          </a:xfrm>
          <a:prstGeom prst="rect">
            <a:avLst/>
          </a:prstGeom>
        </p:spPr>
      </p:pic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CF07C284-E57C-954E-8F5C-1A5EFDE6FD6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C80901BD-84BB-82EC-5E95-B9716909CA8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</a:t>
            </a: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43099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22"/>
          <p:cNvSpPr/>
          <p:nvPr/>
        </p:nvSpPr>
        <p:spPr>
          <a:xfrm>
            <a:off x="190500" y="962025"/>
            <a:ext cx="86772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1" name="Google Shape;911;p122"/>
          <p:cNvSpPr/>
          <p:nvPr/>
        </p:nvSpPr>
        <p:spPr>
          <a:xfrm>
            <a:off x="276300" y="1601703"/>
            <a:ext cx="8562900" cy="1731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{"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p":"in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", 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fn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":"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canRead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", 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a":"false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, false"}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{"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p":"out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", 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fn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":"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canRead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", "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r":"true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"}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2405C648-98DF-4D6F-644D-D4191CB6B662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1E31F862-A566-9379-C4E7-829E9E191AF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7BC3D8B1-323C-D07C-55BB-21AFF3D06A4A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trace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виден ошибочный возврат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23"/>
          <p:cNvSpPr/>
          <p:nvPr/>
        </p:nvSpPr>
        <p:spPr>
          <a:xfrm>
            <a:off x="276300" y="1557092"/>
            <a:ext cx="8562900" cy="2545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return owner &amp;&amp; !blocked;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(false, false)  false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(false, true)   false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(true,  false)  true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(true,  true)   false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99553E9C-1444-4C74-8645-C299F448FF28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Исправление видно на тех же входах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830A69D6-C523-18D0-D149-A61BACC0CF9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040D4C72-98F7-C665-EB60-8FE36A1E36D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зис 0">
            <a:extLst>
              <a:ext uri="{FF2B5EF4-FFF2-40B4-BE49-F238E27FC236}">
                <a16:creationId xmlns:a16="http://schemas.microsoft.com/office/drawing/2014/main" id="{7DA1FF88-C75A-15E3-9537-1C5B8F1CBC2B}"/>
              </a:ext>
            </a:extLst>
          </p:cNvPr>
          <p:cNvSpPr>
            <a:spLocks noGrp="1"/>
          </p:cNvSpPr>
          <p:nvPr/>
        </p:nvSpPr>
        <p:spPr>
          <a:xfrm>
            <a:off x="276300" y="708457"/>
            <a:ext cx="8595851" cy="2405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Основная идея </a:t>
            </a: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– дать возможность </a:t>
            </a:r>
            <a:r>
              <a:rPr lang="en-US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LLM</a:t>
            </a: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при генерации кода использовать </a:t>
            </a:r>
            <a:r>
              <a:rPr lang="ru-RU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бинарник</a:t>
            </a: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который будет создавать себе отдельный файл и инструктировать его, чтобы в нем были все вызовы всех функций и их сигнатур, включая аргументы и выходной результат (через предварительный </a:t>
            </a: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named const-</a:t>
            </a:r>
            <a:r>
              <a:rPr lang="ru-RU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инг</a:t>
            </a: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).</a:t>
            </a:r>
          </a:p>
          <a:p>
            <a:pPr algn="l">
              <a:defRPr sz="25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endParaRPr lang="ru-RU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5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 сути, рядышком пишется лог, да, он ужат, но это версия для </a:t>
            </a:r>
            <a:r>
              <a:rPr lang="en-US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LLM</a:t>
            </a: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а там есть и для людей.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52071318-6F90-A5BE-88DA-BAD7DD26421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E9F5461A-AB84-66FF-82E1-36D108D0C98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5266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FC9D7E-5B18-60C1-8F61-0C01FAF080A5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3A5176-82A5-4348-4B97-9B3EE15CC5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0" t="-285" r="2472" b="285"/>
          <a:stretch/>
        </p:blipFill>
        <p:spPr>
          <a:xfrm>
            <a:off x="430261" y="733089"/>
            <a:ext cx="8283477" cy="4325759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AE7D4F81-F6EA-1937-D259-22E2E129C1E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838FAECF-3378-72EE-792C-23CC848C938C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5526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8BD887-775B-C1E0-1E0F-6A9EAAC36E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3"/>
          <a:stretch/>
        </p:blipFill>
        <p:spPr>
          <a:xfrm>
            <a:off x="4972" y="1444766"/>
            <a:ext cx="9139028" cy="2253968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394EA393-B858-2919-458F-47E806DD51F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A6A90A6A-1E0D-EDD8-BD63-A97F47113F7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735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F8C251-63F7-038B-ED72-D92A313AD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13" y="612584"/>
            <a:ext cx="7951573" cy="4530916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B957E0AE-3E78-43FC-C642-08B2064DCDC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B3049568-205E-C0A8-9C10-E2C0AE4651B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170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47CB48-BAD7-3FE6-08B7-CA070464C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16223"/>
            <a:ext cx="7772400" cy="5073118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22A3F4C8-7A7B-C251-4337-D7716B30290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22A789C5-0AF1-3917-F0DA-2040E935525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47090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26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Наблюдение и дебаг</a:t>
            </a:r>
            <a:endParaRPr/>
          </a:p>
        </p:txBody>
      </p:sp>
      <p:sp>
        <p:nvSpPr>
          <p:cNvPr id="971" name="Google Shape;971;p126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rgbClr val="000000"/>
                </a:solidFill>
                <a:latin typeface="Manrope Medium"/>
                <a:sym typeface="Manrope Medium"/>
              </a:rPr>
              <a:t>77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86974C-3706-D57A-4ECE-C06E0D988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5143"/>
            <a:ext cx="9134276" cy="3128357"/>
          </a:xfrm>
          <a:prstGeom prst="rect">
            <a:avLst/>
          </a:prstGeom>
        </p:spPr>
      </p:pic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DFBF64DC-4C90-0604-49A8-E661060DDBC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A0B1D228-5687-2690-DBE7-A02249722F7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5FEAB6-FA01-CC4D-80B2-A28B00BA04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00"/>
          <a:stretch/>
        </p:blipFill>
        <p:spPr>
          <a:xfrm>
            <a:off x="1592961" y="553187"/>
            <a:ext cx="5958078" cy="4590313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E51AACA0-140C-4F0F-78C0-0BB1E7DA8FA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DB01E4B9-89C6-1D51-C470-AB0C62318CC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7342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E375D4-72AF-12B9-BAEC-FE9EC371EC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94"/>
          <a:stretch/>
        </p:blipFill>
        <p:spPr>
          <a:xfrm>
            <a:off x="1232866" y="587173"/>
            <a:ext cx="6678268" cy="4556327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DC57F266-08FB-4214-E53E-41406BC5108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70A9EBB8-9167-48DC-6EB7-F10FD830E40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79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844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2E89D7D-8B94-CA11-B791-5FD7E113B166}"/>
              </a:ext>
            </a:extLst>
          </p:cNvPr>
          <p:cNvSpPr txBox="1"/>
          <p:nvPr/>
        </p:nvSpPr>
        <p:spPr>
          <a:xfrm>
            <a:off x="-219150" y="765882"/>
            <a:ext cx="9363150" cy="1501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#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поставить </a:t>
            </a:r>
            <a:r>
              <a:rPr lang="ru-RU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бинарь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+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mcp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ouroboros, ouroboros-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mcp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uv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tool install         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git+https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://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github.com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/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digitable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-lol/ouroboros 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#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или можно через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brew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                                                                                       brew install </a:t>
            </a: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digitable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-lol/tap/ouroboros</a:t>
            </a:r>
            <a:endParaRPr lang="ru-RU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B1C153-980B-0541-E9D5-F2A50C87345B}"/>
              </a:ext>
            </a:extLst>
          </p:cNvPr>
          <p:cNvSpPr txBox="1"/>
          <p:nvPr/>
        </p:nvSpPr>
        <p:spPr>
          <a:xfrm>
            <a:off x="-219150" y="2557029"/>
            <a:ext cx="9363150" cy="212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Ну или попросить агента: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«Привет, начни юзать это все время, пока пишешь код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Ссылка на </a:t>
            </a:r>
            <a:r>
              <a:rPr lang="ru-RU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репо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github.com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/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digitable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-lol/ouroboros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Создай себе скилл и используй, вот документация:                                               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digitable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-lol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  <a:r>
              <a:rPr lang="en-US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github.io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/ouroboros/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»</a:t>
            </a: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B7C94679-6C05-08C8-6E3C-98A7D39383A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D9627E44-D92A-7E58-3A4F-45D99379010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50B77FE-FA75-40D3-B543-436D185D4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19" y="3679901"/>
            <a:ext cx="1208109" cy="12081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EB07CC-7A9F-9ADA-2D2C-B0544CE6A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8719" y="2182275"/>
            <a:ext cx="1208109" cy="1208109"/>
          </a:xfrm>
          <a:prstGeom prst="rect">
            <a:avLst/>
          </a:prstGeom>
        </p:spPr>
      </p:pic>
      <p:cxnSp>
        <p:nvCxnSpPr>
          <p:cNvPr id="13" name="Google Shape;815;p114">
            <a:extLst>
              <a:ext uri="{FF2B5EF4-FFF2-40B4-BE49-F238E27FC236}">
                <a16:creationId xmlns:a16="http://schemas.microsoft.com/office/drawing/2014/main" id="{44D0E125-9483-37C2-6D52-1D8B66CDBBCC}"/>
              </a:ext>
            </a:extLst>
          </p:cNvPr>
          <p:cNvCxnSpPr>
            <a:cxnSpLocks/>
          </p:cNvCxnSpPr>
          <p:nvPr/>
        </p:nvCxnSpPr>
        <p:spPr>
          <a:xfrm flipV="1">
            <a:off x="6566212" y="2920607"/>
            <a:ext cx="927407" cy="759294"/>
          </a:xfrm>
          <a:prstGeom prst="straightConnector1">
            <a:avLst/>
          </a:prstGeom>
          <a:noFill/>
          <a:ln w="14275" cap="flat" cmpd="sng">
            <a:solidFill>
              <a:srgbClr val="FF5C00"/>
            </a:solidFill>
            <a:prstDash val="solid"/>
            <a:round/>
            <a:headEnd type="none" w="sm" len="sm"/>
            <a:tailEnd type="triangle" w="sm" len="sm"/>
          </a:ln>
        </p:spPr>
      </p:cxnSp>
      <p:cxnSp>
        <p:nvCxnSpPr>
          <p:cNvPr id="15" name="Google Shape;815;p114">
            <a:extLst>
              <a:ext uri="{FF2B5EF4-FFF2-40B4-BE49-F238E27FC236}">
                <a16:creationId xmlns:a16="http://schemas.microsoft.com/office/drawing/2014/main" id="{EA107291-1FAA-047A-9BA7-3864A151D98A}"/>
              </a:ext>
            </a:extLst>
          </p:cNvPr>
          <p:cNvCxnSpPr>
            <a:cxnSpLocks/>
          </p:cNvCxnSpPr>
          <p:nvPr/>
        </p:nvCxnSpPr>
        <p:spPr>
          <a:xfrm>
            <a:off x="5664822" y="4478061"/>
            <a:ext cx="1802780" cy="0"/>
          </a:xfrm>
          <a:prstGeom prst="straightConnector1">
            <a:avLst/>
          </a:prstGeom>
          <a:noFill/>
          <a:ln w="14275" cap="flat" cmpd="sng">
            <a:solidFill>
              <a:srgbClr val="209B78"/>
            </a:solidFill>
            <a:prstDash val="solid"/>
            <a:round/>
            <a:headEnd type="none" w="sm" len="sm"/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40605158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6029E-6ECE-1C74-57B2-3D522E158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лан 1">
            <a:extLst>
              <a:ext uri="{FF2B5EF4-FFF2-40B4-BE49-F238E27FC236}">
                <a16:creationId xmlns:a16="http://schemas.microsoft.com/office/drawing/2014/main" id="{77850E06-E27E-04B2-3897-2DFC8CC210BE}"/>
              </a:ext>
            </a:extLst>
          </p:cNvPr>
          <p:cNvSpPr>
            <a:spLocks noGrp="1"/>
          </p:cNvSpPr>
          <p:nvPr/>
        </p:nvSpPr>
        <p:spPr>
          <a:xfrm>
            <a:off x="1143000" y="2221425"/>
            <a:ext cx="54292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Debugger, tracing, observability, Ouroboros</a:t>
            </a:r>
            <a:endParaRPr sz="2700" b="0" dirty="0">
              <a:solidFill>
                <a:srgbClr val="000000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10" name="План 1">
            <a:extLst>
              <a:ext uri="{FF2B5EF4-FFF2-40B4-BE49-F238E27FC236}">
                <a16:creationId xmlns:a16="http://schemas.microsoft.com/office/drawing/2014/main" id="{77059ECC-BFFC-B7A3-7F7A-B954C6A0504A}"/>
              </a:ext>
            </a:extLst>
          </p:cNvPr>
          <p:cNvSpPr>
            <a:spLocks noGrp="1"/>
          </p:cNvSpPr>
          <p:nvPr/>
        </p:nvSpPr>
        <p:spPr>
          <a:xfrm>
            <a:off x="1143000" y="1374372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STAR, </a:t>
            </a:r>
            <a:r>
              <a:rPr lang="ru-RU" sz="2700" b="0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промптинг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umbrella, 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кластера агентов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Заголовок">
            <a:extLst>
              <a:ext uri="{FF2B5EF4-FFF2-40B4-BE49-F238E27FC236}">
                <a16:creationId xmlns:a16="http://schemas.microsoft.com/office/drawing/2014/main" id="{A6114514-E60F-03C7-1BE0-0C9F72A9F90A}"/>
              </a:ext>
            </a:extLst>
          </p:cNvPr>
          <p:cNvSpPr>
            <a:spLocks noGrp="1"/>
          </p:cNvSpPr>
          <p:nvPr/>
        </p:nvSpPr>
        <p:spPr>
          <a:xfrm>
            <a:off x="276301" y="730834"/>
            <a:ext cx="7724700" cy="86187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Итоги первых двух секций</a:t>
            </a:r>
            <a:endParaRPr sz="27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План 0">
            <a:extLst>
              <a:ext uri="{FF2B5EF4-FFF2-40B4-BE49-F238E27FC236}">
                <a16:creationId xmlns:a16="http://schemas.microsoft.com/office/drawing/2014/main" id="{697AE3B6-E4C3-75CF-B0FE-910BD6CDADBF}"/>
              </a:ext>
            </a:extLst>
          </p:cNvPr>
          <p:cNvSpPr>
            <a:spLocks noGrp="1"/>
          </p:cNvSpPr>
          <p:nvPr/>
        </p:nvSpPr>
        <p:spPr>
          <a:xfrm>
            <a:off x="293370" y="1371733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01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" name="План 1">
            <a:extLst>
              <a:ext uri="{FF2B5EF4-FFF2-40B4-BE49-F238E27FC236}">
                <a16:creationId xmlns:a16="http://schemas.microsoft.com/office/drawing/2014/main" id="{0C0CF3D6-6197-26C7-9A39-812E6A8A06F4}"/>
              </a:ext>
            </a:extLst>
          </p:cNvPr>
          <p:cNvSpPr>
            <a:spLocks noGrp="1"/>
          </p:cNvSpPr>
          <p:nvPr/>
        </p:nvSpPr>
        <p:spPr>
          <a:xfrm>
            <a:off x="293370" y="2221425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02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Google Shape;339;p71">
            <a:extLst>
              <a:ext uri="{FF2B5EF4-FFF2-40B4-BE49-F238E27FC236}">
                <a16:creationId xmlns:a16="http://schemas.microsoft.com/office/drawing/2014/main" id="{10859303-7DCD-C902-333A-F79035FDF4A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81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Google Shape;338;p71">
            <a:extLst>
              <a:ext uri="{FF2B5EF4-FFF2-40B4-BE49-F238E27FC236}">
                <a16:creationId xmlns:a16="http://schemas.microsoft.com/office/drawing/2014/main" id="{20868D52-5DB2-B0D1-632E-D94870D983D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Наблюдение и </a:t>
            </a:r>
            <a:r>
              <a:rPr lang="ru-RU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дебаг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795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0DFAD-DF53-920B-16EF-1A10A138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лан 2">
            <a:extLst>
              <a:ext uri="{FF2B5EF4-FFF2-40B4-BE49-F238E27FC236}">
                <a16:creationId xmlns:a16="http://schemas.microsoft.com/office/drawing/2014/main" id="{4502C690-CB05-789E-CD2C-056D6AC0BE47}"/>
              </a:ext>
            </a:extLst>
          </p:cNvPr>
          <p:cNvSpPr>
            <a:spLocks noGrp="1"/>
          </p:cNvSpPr>
          <p:nvPr/>
        </p:nvSpPr>
        <p:spPr>
          <a:xfrm>
            <a:off x="1228725" y="3345296"/>
            <a:ext cx="4331816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 бы выглядел стабильный язык программирования?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План 2">
            <a:extLst>
              <a:ext uri="{FF2B5EF4-FFF2-40B4-BE49-F238E27FC236}">
                <a16:creationId xmlns:a16="http://schemas.microsoft.com/office/drawing/2014/main" id="{7892888A-F4D7-BA13-D1A6-612B1D4B6121}"/>
              </a:ext>
            </a:extLst>
          </p:cNvPr>
          <p:cNvSpPr>
            <a:spLocks noGrp="1"/>
          </p:cNvSpPr>
          <p:nvPr/>
        </p:nvSpPr>
        <p:spPr>
          <a:xfrm>
            <a:off x="293370" y="3345296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03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87D9C706-426B-AE6A-389C-13627BF1CBD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82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8;p71">
            <a:extLst>
              <a:ext uri="{FF2B5EF4-FFF2-40B4-BE49-F238E27FC236}">
                <a16:creationId xmlns:a16="http://schemas.microsoft.com/office/drawing/2014/main" id="{390F32B4-033C-1BB6-D32C-2DDBB3C067E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Заголовок">
            <a:extLst>
              <a:ext uri="{FF2B5EF4-FFF2-40B4-BE49-F238E27FC236}">
                <a16:creationId xmlns:a16="http://schemas.microsoft.com/office/drawing/2014/main" id="{E47935C1-4642-8B6A-F77B-F237CFBE97E6}"/>
              </a:ext>
            </a:extLst>
          </p:cNvPr>
          <p:cNvSpPr>
            <a:spLocks noGrp="1"/>
          </p:cNvSpPr>
          <p:nvPr/>
        </p:nvSpPr>
        <p:spPr>
          <a:xfrm>
            <a:off x="276301" y="730834"/>
            <a:ext cx="7724700" cy="86187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План доклада</a:t>
            </a:r>
            <a:endParaRPr sz="27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6372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F9C402-C077-5471-3D85-E3C02E94E845}"/>
              </a:ext>
            </a:extLst>
          </p:cNvPr>
          <p:cNvSpPr txBox="1"/>
          <p:nvPr/>
        </p:nvSpPr>
        <p:spPr>
          <a:xfrm>
            <a:off x="-219150" y="789942"/>
            <a:ext cx="9363150" cy="3566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Первым в истории </a:t>
            </a:r>
            <a:r>
              <a:rPr lang="ru-RU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искуственным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спутником Земли, на котором было запущено бортовое программное обеспечение (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Flight software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особым подходом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стал наноспутник «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SATELLITE-1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»</a:t>
            </a:r>
            <a:endParaRPr lang="en-US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Он был разработан студентами и профессорами Вермонтского технического колледжа и успешно выведен на орбиту в ноябре 2013.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Ключевые детали проекта: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                                                                                    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Язык программирования: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Всё бортовое ПО спутника было полностью написано на языке </a:t>
            </a:r>
            <a:r>
              <a:rPr lang="en-US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SPARK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(диалекте языка 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Ada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               </a:t>
            </a:r>
            <a:r>
              <a:rPr lang="ru-RU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Уникальный результат: </a:t>
            </a: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полностью отработал свою миссию и не вышел         из строя из-за программных сбоев.</a:t>
            </a:r>
          </a:p>
        </p:txBody>
      </p:sp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DAE10FCF-ED86-8D24-B4FC-D8A5DD63DA8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5B1637B2-6B1B-F225-428E-850BA01EC78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7150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E45163-7A74-34AD-8566-AE644A281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76"/>
            <a:ext cx="9144000" cy="512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5247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7AE852-8A16-2363-7ACD-0589C17688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1" r="1" b="10631"/>
          <a:stretch/>
        </p:blipFill>
        <p:spPr>
          <a:xfrm>
            <a:off x="1486057" y="546786"/>
            <a:ext cx="6171886" cy="4596714"/>
          </a:xfrm>
          <a:prstGeom prst="rect">
            <a:avLst/>
          </a:prstGeom>
        </p:spPr>
      </p:pic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B020717D-7BDE-03A2-83ED-C5ED43B23FF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618EE577-9C3C-A42B-313E-7DA9450785C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67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Введение в язык программирования АДА | Перминов Олег Николаевич купить на  OZON по низкой цене (311726100)">
            <a:extLst>
              <a:ext uri="{FF2B5EF4-FFF2-40B4-BE49-F238E27FC236}">
                <a16:creationId xmlns:a16="http://schemas.microsoft.com/office/drawing/2014/main" id="{5F6C1365-C4C0-15F3-3D25-D8FEDF1FB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65" y="606212"/>
            <a:ext cx="3093606" cy="4537288"/>
          </a:xfrm>
          <a:prstGeom prst="rect">
            <a:avLst/>
          </a:prstGeom>
        </p:spPr>
      </p:pic>
      <p:pic>
        <p:nvPicPr>
          <p:cNvPr id="3" name="Picture 2" descr="Annotated SPARK Ada program (from [8]) | Download Scientific Diagram">
            <a:extLst>
              <a:ext uri="{FF2B5EF4-FFF2-40B4-BE49-F238E27FC236}">
                <a16:creationId xmlns:a16="http://schemas.microsoft.com/office/drawing/2014/main" id="{A5E89D1A-5676-A923-785A-A8782E6C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583" y="606212"/>
            <a:ext cx="2097148" cy="4537288"/>
          </a:xfrm>
          <a:prstGeom prst="rect">
            <a:avLst/>
          </a:prstGeom>
        </p:spPr>
      </p:pic>
      <p:pic>
        <p:nvPicPr>
          <p:cNvPr id="4" name="Picture 3" descr="Idris as a Library - BAM Weblog">
            <a:extLst>
              <a:ext uri="{FF2B5EF4-FFF2-40B4-BE49-F238E27FC236}">
                <a16:creationId xmlns:a16="http://schemas.microsoft.com/office/drawing/2014/main" id="{472D8A8F-A66F-4C28-D717-DF92A866A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123" y="606212"/>
            <a:ext cx="2948308" cy="1965538"/>
          </a:xfrm>
          <a:prstGeom prst="rect">
            <a:avLst/>
          </a:prstGeom>
        </p:spPr>
      </p:pic>
      <p:sp>
        <p:nvSpPr>
          <p:cNvPr id="9" name="Google Shape;338;p71">
            <a:extLst>
              <a:ext uri="{FF2B5EF4-FFF2-40B4-BE49-F238E27FC236}">
                <a16:creationId xmlns:a16="http://schemas.microsoft.com/office/drawing/2014/main" id="{03A289F0-CD89-F539-F9A0-5D81AD40AAD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Google Shape;339;p71">
            <a:extLst>
              <a:ext uri="{FF2B5EF4-FFF2-40B4-BE49-F238E27FC236}">
                <a16:creationId xmlns:a16="http://schemas.microsoft.com/office/drawing/2014/main" id="{03BB1B81-7EF9-441B-E9E9-95513AF788FC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6665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413B75F-DF2C-B344-5B73-60B81B14947B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 descr="Welcome to a World of Rocq">
            <a:extLst>
              <a:ext uri="{FF2B5EF4-FFF2-40B4-BE49-F238E27FC236}">
                <a16:creationId xmlns:a16="http://schemas.microsoft.com/office/drawing/2014/main" id="{48E70380-0F6E-44DD-7A70-B03B8E07D8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3" t="3391" b="1541"/>
          <a:stretch/>
        </p:blipFill>
        <p:spPr>
          <a:xfrm>
            <a:off x="48126" y="690675"/>
            <a:ext cx="8807116" cy="4452825"/>
          </a:xfrm>
          <a:prstGeom prst="rect">
            <a:avLst/>
          </a:prstGeom>
        </p:spPr>
      </p:pic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89D6B52D-5013-5FA2-BFA2-E93890D1D42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27B3C0B1-B010-165D-B678-BCFA7A1B8B3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1224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7D68C1-A9EB-11DD-598F-FA3A56303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822" y="601232"/>
            <a:ext cx="6056356" cy="4542268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FC233435-3C99-EB20-21BF-85E4F63DB314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CA19C18F-082E-2A25-5010-68C7203891DE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44D88C-80CC-B0DD-E2F6-CDAF88441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5827">
            <a:off x="7347312" y="3573506"/>
            <a:ext cx="685171" cy="67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252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01533C-BE24-7759-319B-FF3B5E93C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786" y="594992"/>
            <a:ext cx="6500427" cy="4548508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DF58B021-982E-47D4-85FB-D280D62866A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899E0AC1-B431-C39C-ED42-C52806A8E64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89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0104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Тема">
            <a:extLst>
              <a:ext uri="{FF2B5EF4-FFF2-40B4-BE49-F238E27FC236}">
                <a16:creationId xmlns:a16="http://schemas.microsoft.com/office/drawing/2014/main" id="{253A11F8-3AC1-458D-B8B1-467E0AF5405C}"/>
              </a:ext>
            </a:extLst>
          </p:cNvPr>
          <p:cNvSpPr>
            <a:spLocks noGrp="1"/>
          </p:cNvSpPr>
          <p:nvPr/>
        </p:nvSpPr>
        <p:spPr>
          <a:xfrm>
            <a:off x="0" y="1655345"/>
            <a:ext cx="91440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Проверка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первого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бага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36" name="Переход">
            <a:extLst>
              <a:ext uri="{FF2B5EF4-FFF2-40B4-BE49-F238E27FC236}">
                <a16:creationId xmlns:a16="http://schemas.microsoft.com/office/drawing/2014/main" id="{860C5B43-344E-4446-97FF-979F395D54AC}"/>
              </a:ext>
            </a:extLst>
          </p:cNvPr>
          <p:cNvSpPr>
            <a:spLocks noGrp="1"/>
          </p:cNvSpPr>
          <p:nvPr/>
        </p:nvSpPr>
        <p:spPr>
          <a:xfrm>
            <a:off x="0" y="2379245"/>
            <a:ext cx="9144000" cy="1266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сохранить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смысл</a:t>
            </a:r>
            <a:endParaRPr sz="32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при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написании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кода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5CE9F477-FCC7-4B41-AEF5-C895F149CC9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FF5D2EF5-3345-13BD-0141-841740FE1C3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740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Код">
            <a:extLst>
              <a:ext uri="{FF2B5EF4-FFF2-40B4-BE49-F238E27FC236}">
                <a16:creationId xmlns:a16="http://schemas.microsoft.com/office/drawing/2014/main" id="{B4522561-49B4-4964-952F-4542792AD04D}"/>
              </a:ext>
            </a:extLst>
          </p:cNvPr>
          <p:cNvSpPr>
            <a:spLocks noGrp="1"/>
          </p:cNvSpPr>
          <p:nvPr/>
        </p:nvSpPr>
        <p:spPr>
          <a:xfrm>
            <a:off x="276300" y="1604030"/>
            <a:ext cx="8562900" cy="3025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Feature: </a:t>
            </a:r>
            <a:r>
              <a:rPr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Доступ</a:t>
            </a: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</a:t>
            </a:r>
            <a:r>
              <a:rPr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к</a:t>
            </a: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</a:t>
            </a:r>
            <a:r>
              <a:rPr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отчёту</a:t>
            </a:r>
            <a:endParaRPr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Scenario: </a:t>
            </a:r>
            <a:r>
              <a:rPr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Заблокированный</a:t>
            </a: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</a:t>
            </a:r>
            <a:r>
              <a:rPr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владелец</a:t>
            </a:r>
            <a:endParaRPr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  Given owner=true and blocked=true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  When I check report access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  Then access is false</a:t>
            </a: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552BDE74-A1B6-8574-7CA5-A3DFE6FF913E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BDD: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сценарий на языке команды</a:t>
            </a: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DCD8F2AB-3055-F6B2-FB7D-4003B73D3AE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72D50085-D3A1-DDD7-BF17-FBC7CBBD4A8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Код">
            <a:extLst>
              <a:ext uri="{FF2B5EF4-FFF2-40B4-BE49-F238E27FC236}">
                <a16:creationId xmlns:a16="http://schemas.microsoft.com/office/drawing/2014/main" id="{C1071FA3-80BB-41E9-96B5-FD88C62238E0}"/>
              </a:ext>
            </a:extLst>
          </p:cNvPr>
          <p:cNvSpPr>
            <a:spLocks noGrp="1"/>
          </p:cNvSpPr>
          <p:nvPr/>
        </p:nvSpPr>
        <p:spPr>
          <a:xfrm>
            <a:off x="276300" y="1654635"/>
            <a:ext cx="8562900" cy="297451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Given("owner=true and blocked=true", function () {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this.owner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= true; 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this.blocked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= true;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});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When("I check report access", function () {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this.actual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= 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canRead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this.owner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, 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this.blocked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);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});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Then("access is false", function () {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assert.equal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</a:t>
            </a:r>
            <a:r>
              <a:rPr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this.actual</a:t>
            </a: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, false);</a:t>
            </a:r>
          </a:p>
          <a:p>
            <a:pPr algn="l">
              <a:defRPr sz="18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});</a:t>
            </a: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1CA4775B-EA72-82DC-E4CA-8164BFD5D55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E19931F6-C82F-F484-D439-A89C666DE3D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B0AAD18D-BA4D-4F19-2CED-9AEC831F99A5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Cucumber.js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исполняет сценарий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Этап 0">
            <a:extLst>
              <a:ext uri="{FF2B5EF4-FFF2-40B4-BE49-F238E27FC236}">
                <a16:creationId xmlns:a16="http://schemas.microsoft.com/office/drawing/2014/main" id="{D681009F-AA52-4AAE-AB15-0BE619B3C0F4}"/>
              </a:ext>
            </a:extLst>
          </p:cNvPr>
          <p:cNvSpPr>
            <a:spLocks noGrp="1"/>
          </p:cNvSpPr>
          <p:nvPr/>
        </p:nvSpPr>
        <p:spPr>
          <a:xfrm>
            <a:off x="285750" y="1655179"/>
            <a:ext cx="165735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spec.md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6" name="Этап 1">
            <a:extLst>
              <a:ext uri="{FF2B5EF4-FFF2-40B4-BE49-F238E27FC236}">
                <a16:creationId xmlns:a16="http://schemas.microsoft.com/office/drawing/2014/main" id="{FEF6AA58-2AF4-41EC-89C7-C6491E05034D}"/>
              </a:ext>
            </a:extLst>
          </p:cNvPr>
          <p:cNvSpPr>
            <a:spLocks noGrp="1"/>
          </p:cNvSpPr>
          <p:nvPr/>
        </p:nvSpPr>
        <p:spPr>
          <a:xfrm>
            <a:off x="2590800" y="1655179"/>
            <a:ext cx="165735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plan.md</a:t>
            </a:r>
          </a:p>
        </p:txBody>
      </p:sp>
      <p:sp>
        <p:nvSpPr>
          <p:cNvPr id="517" name="Этап 2">
            <a:extLst>
              <a:ext uri="{FF2B5EF4-FFF2-40B4-BE49-F238E27FC236}">
                <a16:creationId xmlns:a16="http://schemas.microsoft.com/office/drawing/2014/main" id="{05F12AAA-35C5-4155-ABB4-7DB8960FA913}"/>
              </a:ext>
            </a:extLst>
          </p:cNvPr>
          <p:cNvSpPr>
            <a:spLocks noGrp="1"/>
          </p:cNvSpPr>
          <p:nvPr/>
        </p:nvSpPr>
        <p:spPr>
          <a:xfrm>
            <a:off x="4895850" y="1655179"/>
            <a:ext cx="165735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tasks.md</a:t>
            </a:r>
          </a:p>
        </p:txBody>
      </p:sp>
      <p:sp>
        <p:nvSpPr>
          <p:cNvPr id="518" name="Этап 3">
            <a:extLst>
              <a:ext uri="{FF2B5EF4-FFF2-40B4-BE49-F238E27FC236}">
                <a16:creationId xmlns:a16="http://schemas.microsoft.com/office/drawing/2014/main" id="{663BD8AA-CFF7-43F1-855D-AEBFE977FB48}"/>
              </a:ext>
            </a:extLst>
          </p:cNvPr>
          <p:cNvSpPr>
            <a:spLocks noGrp="1"/>
          </p:cNvSpPr>
          <p:nvPr/>
        </p:nvSpPr>
        <p:spPr>
          <a:xfrm>
            <a:off x="7037408" y="2013994"/>
            <a:ext cx="1820842" cy="134410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Код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сверка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9" name="Уточнение">
            <a:extLst>
              <a:ext uri="{FF2B5EF4-FFF2-40B4-BE49-F238E27FC236}">
                <a16:creationId xmlns:a16="http://schemas.microsoft.com/office/drawing/2014/main" id="{19C2363F-01E2-4E86-AC08-4BEECBF8C4C1}"/>
              </a:ext>
            </a:extLst>
          </p:cNvPr>
          <p:cNvSpPr>
            <a:spLocks noGrp="1"/>
          </p:cNvSpPr>
          <p:nvPr/>
        </p:nvSpPr>
        <p:spPr>
          <a:xfrm>
            <a:off x="285750" y="1174976"/>
            <a:ext cx="4388297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75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sz="14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FR-01: </a:t>
            </a:r>
            <a:r>
              <a:rPr sz="14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доступ</a:t>
            </a:r>
            <a:r>
              <a:rPr sz="14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4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только</a:t>
            </a:r>
            <a:r>
              <a:rPr sz="14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4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владельцу</a:t>
            </a:r>
            <a:r>
              <a:rPr sz="14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4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без</a:t>
            </a:r>
            <a:r>
              <a:rPr sz="14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14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блокировки</a:t>
            </a:r>
            <a:endParaRPr sz="14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66;p74">
            <a:extLst>
              <a:ext uri="{FF2B5EF4-FFF2-40B4-BE49-F238E27FC236}">
                <a16:creationId xmlns:a16="http://schemas.microsoft.com/office/drawing/2014/main" id="{265BC7C6-638C-64FE-D4D9-74554DAFF355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SDD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со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 Kit</a:t>
            </a:r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6E287DEF-6597-71E9-E972-7533FD85924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CEBB7329-2D58-8C3A-E726-331C4E34CA9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3772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Сравнение 0">
            <a:extLst>
              <a:ext uri="{FF2B5EF4-FFF2-40B4-BE49-F238E27FC236}">
                <a16:creationId xmlns:a16="http://schemas.microsoft.com/office/drawing/2014/main" id="{D2F87102-1B87-4709-AA1C-CEE13D98BE74}"/>
              </a:ext>
            </a:extLst>
          </p:cNvPr>
          <p:cNvSpPr>
            <a:spLocks noGrp="1"/>
          </p:cNvSpPr>
          <p:nvPr/>
        </p:nvSpPr>
        <p:spPr>
          <a:xfrm>
            <a:off x="276300" y="1483444"/>
            <a:ext cx="3619425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</a:t>
            </a:r>
            <a:r>
              <a:rPr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требовании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Владелец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без</a:t>
            </a:r>
            <a:r>
              <a:rPr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блокировки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89" name="Сравнение 1">
            <a:extLst>
              <a:ext uri="{FF2B5EF4-FFF2-40B4-BE49-F238E27FC236}">
                <a16:creationId xmlns:a16="http://schemas.microsoft.com/office/drawing/2014/main" id="{DEB838DB-E2E8-4D3A-9E41-968E98C4F4A3}"/>
              </a:ext>
            </a:extLst>
          </p:cNvPr>
          <p:cNvSpPr>
            <a:spLocks noGrp="1"/>
          </p:cNvSpPr>
          <p:nvPr/>
        </p:nvSpPr>
        <p:spPr>
          <a:xfrm>
            <a:off x="4757196" y="1321398"/>
            <a:ext cx="3424780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</a:t>
            </a:r>
            <a:r>
              <a:rPr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программе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owner || !blocked</a:t>
            </a: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A4AA030C-8A71-C925-DE76-F17728A9E074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Где теряется смысл</a:t>
            </a: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D186DD86-B790-386D-AFB2-8A680221E53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Требования и программа</a:t>
            </a:r>
            <a:endParaRPr lang="en"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60372BAF-1C84-F454-011D-6B5C16DFED5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1520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Тема">
            <a:extLst>
              <a:ext uri="{FF2B5EF4-FFF2-40B4-BE49-F238E27FC236}">
                <a16:creationId xmlns:a16="http://schemas.microsoft.com/office/drawing/2014/main" id="{E321F114-7AD3-4C9B-A6BF-607FFAB84D05}"/>
              </a:ext>
            </a:extLst>
          </p:cNvPr>
          <p:cNvSpPr>
            <a:spLocks noGrp="1"/>
          </p:cNvSpPr>
          <p:nvPr/>
        </p:nvSpPr>
        <p:spPr>
          <a:xfrm>
            <a:off x="1" y="1636491"/>
            <a:ext cx="9143999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7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8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</a:t>
            </a:r>
            <a:endParaRPr sz="3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36" name="Переход">
            <a:extLst>
              <a:ext uri="{FF2B5EF4-FFF2-40B4-BE49-F238E27FC236}">
                <a16:creationId xmlns:a16="http://schemas.microsoft.com/office/drawing/2014/main" id="{A84075B9-AE78-4ABB-9145-85FF84EDAD6B}"/>
              </a:ext>
            </a:extLst>
          </p:cNvPr>
          <p:cNvSpPr>
            <a:spLocks noGrp="1"/>
          </p:cNvSpPr>
          <p:nvPr/>
        </p:nvSpPr>
        <p:spPr>
          <a:xfrm>
            <a:off x="1" y="2369916"/>
            <a:ext cx="9144000" cy="1266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увидеть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правило</a:t>
            </a:r>
            <a:endParaRPr sz="32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</a:t>
            </a:r>
            <a:r>
              <a:rPr sz="32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TypeScript?</a:t>
            </a:r>
          </a:p>
        </p:txBody>
      </p:sp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C2B79A6B-FCCA-392C-61F0-F878683FA19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Google Shape;339;p71">
            <a:extLst>
              <a:ext uri="{FF2B5EF4-FFF2-40B4-BE49-F238E27FC236}">
                <a16:creationId xmlns:a16="http://schemas.microsoft.com/office/drawing/2014/main" id="{AD81FAEB-1BE7-8D9B-91C1-505E50CC80B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740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EF9305A-1203-0F3E-9D10-CCDDF53F4291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147A62-C7FB-6F64-C6C5-B327BA9EC6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0"/>
          <a:stretch/>
        </p:blipFill>
        <p:spPr>
          <a:xfrm>
            <a:off x="871393" y="694738"/>
            <a:ext cx="7586409" cy="4495062"/>
          </a:xfrm>
          <a:prstGeom prst="rect">
            <a:avLst/>
          </a:prstGeom>
        </p:spPr>
      </p:pic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76D70861-F2CC-14FC-EC71-A4A1EB5DDB7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Google Shape;338;p71">
            <a:extLst>
              <a:ext uri="{FF2B5EF4-FFF2-40B4-BE49-F238E27FC236}">
                <a16:creationId xmlns:a16="http://schemas.microsoft.com/office/drawing/2014/main" id="{562B825D-B621-9342-7723-9405AC9D19E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8870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B24DA5-0C7C-4DEC-C6E7-4577EE278C0A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2C6A81-24D9-07C7-B316-A54545B209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77"/>
          <a:stretch/>
        </p:blipFill>
        <p:spPr>
          <a:xfrm>
            <a:off x="1984476" y="692682"/>
            <a:ext cx="5175048" cy="4450818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A4883C3F-345D-D094-3589-09A50204AAC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6E0BB30C-97B2-0AB9-E94A-21EFDF5BE82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5706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72C499A-C9F5-D4E0-4E6C-1F9F069B9CD3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8109F4-F337-766B-87BD-7D65275A3B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3"/>
          <a:stretch/>
        </p:blipFill>
        <p:spPr>
          <a:xfrm>
            <a:off x="1269181" y="651262"/>
            <a:ext cx="6605638" cy="4492238"/>
          </a:xfrm>
          <a:prstGeom prst="rect">
            <a:avLst/>
          </a:prstGeom>
        </p:spPr>
      </p:pic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D9E6A158-5E45-F1E1-A47B-81C50E94E488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8;p71">
            <a:extLst>
              <a:ext uri="{FF2B5EF4-FFF2-40B4-BE49-F238E27FC236}">
                <a16:creationId xmlns:a16="http://schemas.microsoft.com/office/drawing/2014/main" id="{60A67AA8-F5DA-3F15-6881-1BA293CA470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82644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34"/>
          <p:cNvSpPr/>
          <p:nvPr/>
        </p:nvSpPr>
        <p:spPr>
          <a:xfrm>
            <a:off x="276300" y="1548595"/>
            <a:ext cx="8496300" cy="8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Все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заблокированные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лишены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доступа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43" name="Google Shape;1043;p134"/>
          <p:cNvSpPr/>
          <p:nvPr/>
        </p:nvSpPr>
        <p:spPr>
          <a:xfrm>
            <a:off x="276300" y="2596345"/>
            <a:ext cx="8496300" cy="8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Этот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владелец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заблокирован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44" name="Google Shape;1044;p134"/>
          <p:cNvSpPr/>
          <p:nvPr/>
        </p:nvSpPr>
        <p:spPr>
          <a:xfrm>
            <a:off x="276300" y="3644095"/>
            <a:ext cx="8496300" cy="8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Этот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владелец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лишён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доступа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66;p74">
            <a:extLst>
              <a:ext uri="{FF2B5EF4-FFF2-40B4-BE49-F238E27FC236}">
                <a16:creationId xmlns:a16="http://schemas.microsoft.com/office/drawing/2014/main" id="{731B290B-B065-C8A7-56D0-CEEC4FDAB420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Аристотель: форма вывода</a:t>
            </a:r>
            <a:endParaRPr lang="ru-RU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BA847596-C153-12DC-24B2-BBB0F50CA03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99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A3AF7895-79C2-7E1C-1AEC-E0832321439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Сравнение 0">
            <a:extLst>
              <a:ext uri="{FF2B5EF4-FFF2-40B4-BE49-F238E27FC236}">
                <a16:creationId xmlns:a16="http://schemas.microsoft.com/office/drawing/2014/main" id="{2926F7FD-A4C7-4C50-99AD-4CECB7C372E1}"/>
              </a:ext>
            </a:extLst>
          </p:cNvPr>
          <p:cNvSpPr>
            <a:spLocks noGrp="1"/>
          </p:cNvSpPr>
          <p:nvPr/>
        </p:nvSpPr>
        <p:spPr>
          <a:xfrm>
            <a:off x="276300" y="1283706"/>
            <a:ext cx="3776716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«</a:t>
            </a:r>
            <a:r>
              <a:rPr sz="2700" b="0" dirty="0" err="1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Я</a:t>
            </a:r>
            <a:r>
              <a:rPr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десять</a:t>
            </a:r>
            <a:r>
              <a:rPr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лет</a:t>
            </a:r>
            <a:endParaRPr sz="2700" b="0" dirty="0">
              <a:solidFill>
                <a:srgbClr val="000000"/>
              </a:solidFill>
              <a:latin typeface="Manrope Medium"/>
              <a:ea typeface="Manrope Medium"/>
              <a:cs typeface="Manrope Medium"/>
            </a:endParaRP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П</a:t>
            </a:r>
            <a:r>
              <a:rPr sz="2700" b="0" dirty="0" err="1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ишу</a:t>
            </a:r>
            <a:r>
              <a:rPr lang="en-US" sz="270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 </a:t>
            </a:r>
            <a:r>
              <a:rPr sz="2700" b="0" dirty="0" err="1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авторизацию</a:t>
            </a:r>
            <a:r>
              <a:rPr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»</a:t>
            </a:r>
          </a:p>
        </p:txBody>
      </p:sp>
      <p:sp>
        <p:nvSpPr>
          <p:cNvPr id="389" name="Сравнение 1">
            <a:extLst>
              <a:ext uri="{FF2B5EF4-FFF2-40B4-BE49-F238E27FC236}">
                <a16:creationId xmlns:a16="http://schemas.microsoft.com/office/drawing/2014/main" id="{CB2BB9C7-1508-485B-9E87-527CDE8EFF7C}"/>
              </a:ext>
            </a:extLst>
          </p:cNvPr>
          <p:cNvSpPr>
            <a:spLocks noGrp="1"/>
          </p:cNvSpPr>
          <p:nvPr/>
        </p:nvSpPr>
        <p:spPr>
          <a:xfrm>
            <a:off x="4768770" y="1492050"/>
            <a:ext cx="3413205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owner = true</a:t>
            </a: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blocked = true</a:t>
            </a: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result = false</a:t>
            </a: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E9152059-0CB8-A9EE-C5FC-191BF4DD541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185F0C04-6509-15C6-E9E2-9EDB8AE561E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063B3EE8-B1E1-BFDB-C9E3-193B5562B270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Авторитет не заменяет условие</a:t>
            </a:r>
          </a:p>
        </p:txBody>
      </p:sp>
    </p:spTree>
    <p:extLst>
      <p:ext uri="{BB962C8B-B14F-4D97-AF65-F5344CB8AC3E}">
        <p14:creationId xmlns:p14="http://schemas.microsoft.com/office/powerpoint/2010/main" val="167515203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1088E5-B12E-C726-C104-426F3EEB3D3C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00788C-3ADA-9BD2-6891-8B54C8488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009" y="671588"/>
            <a:ext cx="4956608" cy="4495062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73DDBB7D-4438-B28D-3CFF-730B36B5B57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E3CA0623-7170-18F9-304C-71452924223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1028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138"/>
          <p:cNvSpPr/>
          <p:nvPr/>
        </p:nvSpPr>
        <p:spPr>
          <a:xfrm>
            <a:off x="0" y="1853878"/>
            <a:ext cx="9143999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Алгебра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логики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73" name="Google Shape;1073;p138"/>
          <p:cNvSpPr/>
          <p:nvPr/>
        </p:nvSpPr>
        <p:spPr>
          <a:xfrm>
            <a:off x="-1" y="2426221"/>
            <a:ext cx="9144000" cy="22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доступ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= </a:t>
            </a: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владелец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∧ ¬</a:t>
            </a: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заблокирован</a:t>
            </a:r>
            <a:endParaRPr sz="27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35C0B5EB-7D92-ED26-F071-FABBFBEE413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2DA9F820-C3BF-A02B-299F-15408361B01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4" name="Google Shape;1084;p139"/>
          <p:cNvGraphicFramePr/>
          <p:nvPr>
            <p:extLst>
              <p:ext uri="{D42A27DB-BD31-4B8C-83A1-F6EECF244321}">
                <p14:modId xmlns:p14="http://schemas.microsoft.com/office/powerpoint/2010/main" val="3773153490"/>
              </p:ext>
            </p:extLst>
          </p:nvPr>
        </p:nvGraphicFramePr>
        <p:xfrm>
          <a:off x="356903" y="1665603"/>
          <a:ext cx="8430193" cy="3162250"/>
        </p:xfrm>
        <a:graphic>
          <a:graphicData uri="http://schemas.openxmlformats.org/drawingml/2006/table">
            <a:tbl>
              <a:tblPr>
                <a:noFill/>
                <a:tableStyleId>{BFC5DE31-6EA2-4443-BC94-80992A73853E}</a:tableStyleId>
              </a:tblPr>
              <a:tblGrid>
                <a:gridCol w="2015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7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strike="noStrik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Владелец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457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Блокировка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457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Нужно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457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Код</a:t>
                      </a:r>
                      <a:r>
                        <a:rPr lang="en" sz="1800" u="none" cap="none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 </a:t>
                      </a: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с</a:t>
                      </a:r>
                      <a:r>
                        <a:rPr lang="en" sz="1800" u="none" cap="none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 ||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457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50"/>
                        <a:buFont typeface="Arial"/>
                        <a:buNone/>
                      </a:pPr>
                      <a:r>
                        <a:rPr lang="en" sz="1800" b="1" u="none" cap="none" dirty="0">
                          <a:solidFill>
                            <a:srgbClr val="FF5C00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rgbClr val="FF5C00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50"/>
                        <a:buFont typeface="Arial"/>
                        <a:buNone/>
                      </a:pPr>
                      <a:r>
                        <a:rPr lang="en" sz="1800" u="none" cap="none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нет</a:t>
                      </a:r>
                      <a:endParaRPr sz="18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50"/>
                        <a:buFont typeface="Arial"/>
                        <a:buNone/>
                      </a:pPr>
                      <a:r>
                        <a:rPr lang="en" sz="1800" b="1" u="none" cap="none" dirty="0">
                          <a:solidFill>
                            <a:srgbClr val="FF5C00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Manrope Medium"/>
                        </a:rPr>
                        <a:t>ДА</a:t>
                      </a:r>
                      <a:endParaRPr sz="1800" dirty="0">
                        <a:solidFill>
                          <a:srgbClr val="FF5C00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33350" marR="95250" marT="76200" marB="76200" anchor="ctr">
                    <a:solidFill>
                      <a:srgbClr val="7B4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6864C087-E2EB-BC7B-4DB9-415185108E9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E388FDA5-6CFA-37B1-A481-C2A13B0B1C3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A2EE5AB2-2957-2B72-607A-265F52846D4E}"/>
              </a:ext>
            </a:extLst>
          </p:cNvPr>
          <p:cNvSpPr/>
          <p:nvPr/>
        </p:nvSpPr>
        <p:spPr>
          <a:xfrm>
            <a:off x="276300" y="708457"/>
            <a:ext cx="865815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Все четыре состояния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8F08B5-B13B-7C88-552D-84DC19979DDE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0D5E78-C29E-381D-DD14-0A9626A515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3" t="2814" r="2773" b="3345"/>
          <a:stretch/>
        </p:blipFill>
        <p:spPr>
          <a:xfrm>
            <a:off x="2521759" y="676904"/>
            <a:ext cx="4100482" cy="4466596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C4C15742-00FB-D6A6-1CBB-FD8A9CB77C5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EF4AFC5C-8F39-4DB6-8FCC-CA58A2B6320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6600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BA5B9C-19F4-4E5C-95EF-7AC52EAB89A3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3B778F-95FC-81F5-746B-A2480ABCCF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1"/>
          <a:stretch/>
        </p:blipFill>
        <p:spPr>
          <a:xfrm>
            <a:off x="659278" y="648438"/>
            <a:ext cx="3081043" cy="44950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E848EB-4FCA-E7A4-54DB-9697CA195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264" y="667105"/>
            <a:ext cx="4560064" cy="4454426"/>
          </a:xfrm>
          <a:prstGeom prst="rect">
            <a:avLst/>
          </a:prstGeom>
        </p:spPr>
      </p:pic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9D6667BC-C195-200D-5179-78F9FB11D602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AC35DA31-579C-D7FB-AAF8-CCEE0F746DF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59748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143"/>
          <p:cNvSpPr/>
          <p:nvPr/>
        </p:nvSpPr>
        <p:spPr>
          <a:xfrm>
            <a:off x="0" y="1483488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Множества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разрешённых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пользователей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14" name="Google Shape;1114;p143"/>
          <p:cNvSpPr/>
          <p:nvPr/>
        </p:nvSpPr>
        <p:spPr>
          <a:xfrm>
            <a:off x="0" y="2657316"/>
            <a:ext cx="9144000" cy="139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Разрешены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=</a:t>
            </a:r>
            <a:endParaRPr sz="27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Владельцы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∩ </a:t>
            </a: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Незаблокированные</a:t>
            </a:r>
            <a:endParaRPr sz="27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5ACE878A-E394-DAC7-4C71-4D1F466C093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73FE857B-5BB7-DB6E-71B1-AB042C39002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0CE8DB-9B75-0933-439B-2F2404F82779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1F3CB1-1B62-97F1-67C3-A404D820F7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9" t="4159"/>
          <a:stretch/>
        </p:blipFill>
        <p:spPr>
          <a:xfrm>
            <a:off x="933217" y="648438"/>
            <a:ext cx="7277566" cy="4502069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833C8724-6B16-C604-410C-1F9F5C83A78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45DB4138-F531-5C14-E99B-B43C0F25032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9322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149"/>
          <p:cNvSpPr/>
          <p:nvPr/>
        </p:nvSpPr>
        <p:spPr>
          <a:xfrm>
            <a:off x="276300" y="1100924"/>
            <a:ext cx="85914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Перестановки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сохраняют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элементы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округление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теряет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различия</a:t>
            </a:r>
            <a:endParaRPr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1042;p134">
            <a:extLst>
              <a:ext uri="{FF2B5EF4-FFF2-40B4-BE49-F238E27FC236}">
                <a16:creationId xmlns:a16="http://schemas.microsoft.com/office/drawing/2014/main" id="{29AFB8F8-227A-9CBE-7BC0-FC80348C910C}"/>
              </a:ext>
            </a:extLst>
          </p:cNvPr>
          <p:cNvSpPr/>
          <p:nvPr/>
        </p:nvSpPr>
        <p:spPr>
          <a:xfrm>
            <a:off x="276300" y="1534391"/>
            <a:ext cx="7125397" cy="172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Reverse (reverse (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xs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)) 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≡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xs</a:t>
            </a:r>
            <a:endParaRPr lang="ru-RU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// А округление уже теряет информацию </a:t>
            </a:r>
            <a:r>
              <a:rPr lang="en-US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Math.round</a:t>
            </a: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(1.4) === </a:t>
            </a:r>
            <a:r>
              <a:rPr lang="en-US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Math.round</a:t>
            </a: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(1.2) </a:t>
            </a:r>
            <a:endParaRPr lang="en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6D28B728-53A6-94FA-2BE6-D87E216BCAB6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Группы: обратимость имеет условия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F8F9A34D-4614-9FD2-9FD5-CFD19B711FB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847B074E-5B04-6E67-46EF-370B8BA468D4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126B09-E20E-FFF4-DC96-9029C7CFBE4F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E0BA5F-D77F-C38D-830A-C6F1DCF57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2" y="833826"/>
            <a:ext cx="5488798" cy="39937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4AFADE-D448-318A-EACC-11302E128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801" y="1062642"/>
            <a:ext cx="3704983" cy="3229477"/>
          </a:xfrm>
          <a:prstGeom prst="rect">
            <a:avLst/>
          </a:prstGeom>
        </p:spPr>
      </p:pic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A4A23F96-53C2-77D4-C74C-CD2AF22DF97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0D765D5F-6196-B73B-1FF0-751EDF24568C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109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182225-8AEF-2E94-699E-7A89646FD6ED}"/>
              </a:ext>
            </a:extLst>
          </p:cNvPr>
          <p:cNvSpPr/>
          <p:nvPr/>
        </p:nvSpPr>
        <p:spPr>
          <a:xfrm>
            <a:off x="8654902" y="3040912"/>
            <a:ext cx="489098" cy="1454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41122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53"/>
          <p:cNvSpPr/>
          <p:nvPr/>
        </p:nvSpPr>
        <p:spPr>
          <a:xfrm>
            <a:off x="276300" y="1605512"/>
            <a:ext cx="243525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JSON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86" name="Google Shape;1186;p153"/>
          <p:cNvSpPr/>
          <p:nvPr/>
        </p:nvSpPr>
        <p:spPr>
          <a:xfrm>
            <a:off x="3274828" y="1786267"/>
            <a:ext cx="2510122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Проверенные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данные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87" name="Google Shape;1187;p153"/>
          <p:cNvSpPr/>
          <p:nvPr/>
        </p:nvSpPr>
        <p:spPr>
          <a:xfrm>
            <a:off x="6273109" y="1605512"/>
            <a:ext cx="2585141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Решение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88" name="Google Shape;1188;p153"/>
          <p:cNvSpPr/>
          <p:nvPr/>
        </p:nvSpPr>
        <p:spPr>
          <a:xfrm>
            <a:off x="276300" y="1175014"/>
            <a:ext cx="858195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Тип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входа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следующей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функции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должен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совпасть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выходом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предыдущей</a:t>
            </a:r>
            <a:endParaRPr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89" name="Google Shape;1189;p153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 dirty="0" err="1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Логика</a:t>
            </a:r>
            <a:r>
              <a:rPr lang="en" sz="750" b="0" dirty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</a:t>
            </a:r>
            <a:r>
              <a:rPr lang="en" sz="750" b="0" dirty="0" err="1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в</a:t>
            </a:r>
            <a:r>
              <a:rPr lang="en" sz="750" b="0" dirty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TypeScript</a:t>
            </a:r>
            <a:endParaRPr dirty="0"/>
          </a:p>
        </p:txBody>
      </p:sp>
      <p:sp>
        <p:nvSpPr>
          <p:cNvPr id="1190" name="Google Shape;1190;p153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dirty="0">
                <a:solidFill>
                  <a:srgbClr val="000000"/>
                </a:solidFill>
                <a:latin typeface="Manrope Medium"/>
                <a:sym typeface="Manrope Medium"/>
              </a:rPr>
              <a:t>110</a:t>
            </a:r>
            <a:endParaRPr dirty="0"/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826FFF79-EBB3-BAC0-4020-12331C0DE4D2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32D37E40-89A7-FDF4-FCC6-694B1680C76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66;p74">
            <a:extLst>
              <a:ext uri="{FF2B5EF4-FFF2-40B4-BE49-F238E27FC236}">
                <a16:creationId xmlns:a16="http://schemas.microsoft.com/office/drawing/2014/main" id="{FD822CED-7AD6-B3A6-DA45-BBED461B41CB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Композиция в приложении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DDAABE-801F-FFD2-8775-6E934091640C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CFD4F7-CAF5-919F-1D74-D2938590EC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" r="4770"/>
          <a:stretch/>
        </p:blipFill>
        <p:spPr>
          <a:xfrm>
            <a:off x="93549" y="733430"/>
            <a:ext cx="8956901" cy="432507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E060604-2CE3-932C-8C61-6BB381D702B4}"/>
              </a:ext>
            </a:extLst>
          </p:cNvPr>
          <p:cNvSpPr/>
          <p:nvPr/>
        </p:nvSpPr>
        <p:spPr>
          <a:xfrm>
            <a:off x="0" y="3904735"/>
            <a:ext cx="939114" cy="704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338;p71">
            <a:extLst>
              <a:ext uri="{FF2B5EF4-FFF2-40B4-BE49-F238E27FC236}">
                <a16:creationId xmlns:a16="http://schemas.microsoft.com/office/drawing/2014/main" id="{14B30D37-6005-9D99-741B-5A6E2313FD7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339;p71">
            <a:extLst>
              <a:ext uri="{FF2B5EF4-FFF2-40B4-BE49-F238E27FC236}">
                <a16:creationId xmlns:a16="http://schemas.microsoft.com/office/drawing/2014/main" id="{67D3A8F0-B5C5-F4D3-77E4-D7AE77EC9FF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C5B3A8-5D58-E297-C12D-F2FB8C698F1B}"/>
              </a:ext>
            </a:extLst>
          </p:cNvPr>
          <p:cNvSpPr/>
          <p:nvPr/>
        </p:nvSpPr>
        <p:spPr>
          <a:xfrm>
            <a:off x="93548" y="4178594"/>
            <a:ext cx="845565" cy="922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5486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42;p134">
            <a:extLst>
              <a:ext uri="{FF2B5EF4-FFF2-40B4-BE49-F238E27FC236}">
                <a16:creationId xmlns:a16="http://schemas.microsoft.com/office/drawing/2014/main" id="{D77DA342-F22A-A4AC-439E-7E519869BAD8}"/>
              </a:ext>
            </a:extLst>
          </p:cNvPr>
          <p:cNvSpPr/>
          <p:nvPr/>
        </p:nvSpPr>
        <p:spPr>
          <a:xfrm>
            <a:off x="276300" y="1562986"/>
            <a:ext cx="6295949" cy="157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xs</a:t>
            </a: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.map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(f).map(g)                                         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xs</a:t>
            </a: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.map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(x=&gt; g(f(x)))</a:t>
            </a:r>
            <a:endParaRPr lang="ru-RU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// </a:t>
            </a: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 </a:t>
            </a: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 </a:t>
            </a: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</a:t>
            </a: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один </a:t>
            </a:r>
            <a:r>
              <a:rPr lang="ru-RU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аргумет</a:t>
            </a: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без эффектов                     //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xs</a:t>
            </a: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плотный массив</a:t>
            </a:r>
            <a:endParaRPr lang="en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4" name="Google Shape;366;p74">
            <a:extLst>
              <a:ext uri="{FF2B5EF4-FFF2-40B4-BE49-F238E27FC236}">
                <a16:creationId xmlns:a16="http://schemas.microsoft.com/office/drawing/2014/main" id="{2A01F68B-E017-3F2E-2A45-9B77FDCC8269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Закон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map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полезен при рефакторинге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2009458B-3C5B-0498-0360-7772EBEC651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42E474FB-8F29-2C55-8841-76F5DA7D39B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60"/>
          <p:cNvSpPr/>
          <p:nvPr/>
        </p:nvSpPr>
        <p:spPr>
          <a:xfrm>
            <a:off x="0" y="171435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Наука</a:t>
            </a:r>
            <a:r>
              <a:rPr lang="en" sz="27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7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стабильна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38" name="Google Shape;1238;p160"/>
          <p:cNvSpPr/>
          <p:nvPr/>
        </p:nvSpPr>
        <p:spPr>
          <a:xfrm>
            <a:off x="0" y="2268794"/>
            <a:ext cx="9144000" cy="22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Меняются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инструменты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Законы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композиции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остаются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F2DF5CB2-57A9-6A3D-E400-0A19EDD80B3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34A29245-06F5-3C02-E893-48CBC02EF20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8503053-5122-BC3A-61AD-67466F421539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400654-4FE3-AD84-CF6B-77AE47570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467" y="790979"/>
            <a:ext cx="4879065" cy="4256563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16AE3A4F-498A-0AF9-6A9E-E355A4E6599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 в </a:t>
            </a:r>
            <a:r>
              <a:rPr lang="en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TypeScript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9FD9B440-3DC2-C299-4774-BC326DE50024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42144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Контекст кода">
            <a:extLst>
              <a:ext uri="{FF2B5EF4-FFF2-40B4-BE49-F238E27FC236}">
                <a16:creationId xmlns:a16="http://schemas.microsoft.com/office/drawing/2014/main" id="{59537F02-0D19-44B0-8132-F40ED099F810}"/>
              </a:ext>
            </a:extLst>
          </p:cNvPr>
          <p:cNvSpPr>
            <a:spLocks noGrp="1"/>
          </p:cNvSpPr>
          <p:nvPr/>
        </p:nvSpPr>
        <p:spPr>
          <a:xfrm>
            <a:off x="276300" y="1201865"/>
            <a:ext cx="8591475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1969: </a:t>
            </a:r>
            <a:r>
              <a:rPr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предусловие</a:t>
            </a: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программа</a:t>
            </a:r>
            <a:r>
              <a:rPr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постусловие</a:t>
            </a:r>
            <a:endParaRPr sz="1400" b="0" dirty="0">
              <a:solidFill>
                <a:srgbClr val="535353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0" name="Код">
            <a:extLst>
              <a:ext uri="{FF2B5EF4-FFF2-40B4-BE49-F238E27FC236}">
                <a16:creationId xmlns:a16="http://schemas.microsoft.com/office/drawing/2014/main" id="{0FE8B9EF-358D-4C4E-A929-14ED8318D639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{ true }</a:t>
            </a:r>
            <a:endParaRPr lang="en-US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canRead</a:t>
            </a: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(owner, blocked)</a:t>
            </a:r>
            <a:endParaRPr lang="en-US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{ result === (owner &amp;&amp; !blocked) }</a:t>
            </a: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1049E02D-FF29-A488-608A-C48371186674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648E6A3F-80DC-FE43-7E92-D8F77D74CC9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055E187B-4069-5780-867A-74E0CC414F65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Хоар: контракт вокруг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737AF30E-5B6A-745E-AE0C-30CDFFB6293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5685347D-ECD2-3788-81B9-FBD2A630DDC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Код">
            <a:extLst>
              <a:ext uri="{FF2B5EF4-FFF2-40B4-BE49-F238E27FC236}">
                <a16:creationId xmlns:a16="http://schemas.microsoft.com/office/drawing/2014/main" id="{2D53A6F2-A221-D28F-F8AE-0D187A84C571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method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CanRead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(owner: bool, blocked: bool)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returns (ok: bool)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ensures ok == (owner &amp;&amp; !blocked)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{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ok := owner &amp;&amp; !blocked;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7E9981BC-A917-07F9-9636-76D85C8F931D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Dafny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свойство рядом с кодом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E39B0A79-249D-1C40-CD5B-4548992963C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37C11967-0C03-A905-C792-D00D5779674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66;p74">
            <a:extLst>
              <a:ext uri="{FF2B5EF4-FFF2-40B4-BE49-F238E27FC236}">
                <a16:creationId xmlns:a16="http://schemas.microsoft.com/office/drawing/2014/main" id="{2295BC50-471B-7FEF-0C94-41CF1466028D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Lean: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утверждение и доказательство</a:t>
            </a:r>
          </a:p>
        </p:txBody>
      </p:sp>
      <p:sp>
        <p:nvSpPr>
          <p:cNvPr id="8" name="Код">
            <a:extLst>
              <a:ext uri="{FF2B5EF4-FFF2-40B4-BE49-F238E27FC236}">
                <a16:creationId xmlns:a16="http://schemas.microsoft.com/office/drawing/2014/main" id="{83F3EC0E-8820-2255-8544-CEC2F90254A1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def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canRead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(owner blocked : Bool) : Bool :=</a:t>
            </a: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owner &amp;&amp; !blocked</a:t>
            </a:r>
          </a:p>
          <a:p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theorem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noBlockedAccess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(owner : Bool) :</a:t>
            </a: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canRead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owner true = false := by</a:t>
            </a: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cases owner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Этап 0">
            <a:extLst>
              <a:ext uri="{FF2B5EF4-FFF2-40B4-BE49-F238E27FC236}">
                <a16:creationId xmlns:a16="http://schemas.microsoft.com/office/drawing/2014/main" id="{F81304D6-4135-4CC9-8F67-9644439E988E}"/>
              </a:ext>
            </a:extLst>
          </p:cNvPr>
          <p:cNvSpPr>
            <a:spLocks noGrp="1"/>
          </p:cNvSpPr>
          <p:nvPr/>
        </p:nvSpPr>
        <p:spPr>
          <a:xfrm>
            <a:off x="285750" y="1772528"/>
            <a:ext cx="242570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4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Dafny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4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правило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5" name="Этап 1">
            <a:extLst>
              <a:ext uri="{FF2B5EF4-FFF2-40B4-BE49-F238E27FC236}">
                <a16:creationId xmlns:a16="http://schemas.microsoft.com/office/drawing/2014/main" id="{BA559BC0-9E29-4847-B765-5438E6E03EDF}"/>
              </a:ext>
            </a:extLst>
          </p:cNvPr>
          <p:cNvSpPr>
            <a:spLocks noGrp="1"/>
          </p:cNvSpPr>
          <p:nvPr/>
        </p:nvSpPr>
        <p:spPr>
          <a:xfrm>
            <a:off x="3285067" y="1772528"/>
            <a:ext cx="2499783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4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JavaScript</a:t>
            </a:r>
          </a:p>
          <a:p>
            <a:pPr algn="l">
              <a:defRPr sz="24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адаптер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6" name="Этап 2">
            <a:extLst>
              <a:ext uri="{FF2B5EF4-FFF2-40B4-BE49-F238E27FC236}">
                <a16:creationId xmlns:a16="http://schemas.microsoft.com/office/drawing/2014/main" id="{C3CD1C11-A3A3-4261-AFD7-6D62D5D5CB20}"/>
              </a:ext>
            </a:extLst>
          </p:cNvPr>
          <p:cNvSpPr>
            <a:spLocks noGrp="1"/>
          </p:cNvSpPr>
          <p:nvPr/>
        </p:nvSpPr>
        <p:spPr>
          <a:xfrm>
            <a:off x="6290733" y="1772528"/>
            <a:ext cx="2567517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4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React</a:t>
            </a:r>
          </a:p>
          <a:p>
            <a:pPr algn="l">
              <a:defRPr sz="24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интерфейс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CFE9FE82-9894-1761-4A38-2BF30FBEBA8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E2D1A79C-9A86-9DCE-A398-A9073299D11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66;p74">
            <a:extLst>
              <a:ext uri="{FF2B5EF4-FFF2-40B4-BE49-F238E27FC236}">
                <a16:creationId xmlns:a16="http://schemas.microsoft.com/office/drawing/2014/main" id="{663B0A8E-B4E9-CC15-6402-6C2C564873C3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 где здесь наш </a:t>
            </a:r>
            <a:r>
              <a:rPr lang="ru-RU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фронтенд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453772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A5E79876-253D-C721-96A7-82065870F039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B6654E45-FAB6-D4EC-B9A0-F2ED5F2DD0B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Код">
            <a:extLst>
              <a:ext uri="{FF2B5EF4-FFF2-40B4-BE49-F238E27FC236}">
                <a16:creationId xmlns:a16="http://schemas.microsoft.com/office/drawing/2014/main" id="{7E93BD48-8395-07CC-9419-AD39E6445283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import {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canRead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} from "./verified-adapter";</a:t>
            </a:r>
          </a:p>
          <a:p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function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ReportButton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({ session }) {</a:t>
            </a: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const allowed =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canRead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</a:t>
            </a: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 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session.owner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,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session.blocked</a:t>
            </a:r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);</a:t>
            </a: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return allowed ? &lt;button&gt;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Отчёт&lt;/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button&gt; : null;</a:t>
            </a:r>
          </a:p>
          <a:p>
            <a:pPr algn="l">
              <a:defRPr sz="19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7C0B6847-2EF6-17E5-FAEC-22A1B73AB2C9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React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вызывает проверяемое ядро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Понятие 0">
            <a:extLst>
              <a:ext uri="{FF2B5EF4-FFF2-40B4-BE49-F238E27FC236}">
                <a16:creationId xmlns:a16="http://schemas.microsoft.com/office/drawing/2014/main" id="{BA389A24-F656-4E6E-882C-306207F5DF08}"/>
              </a:ext>
            </a:extLst>
          </p:cNvPr>
          <p:cNvSpPr>
            <a:spLocks noGrp="1"/>
          </p:cNvSpPr>
          <p:nvPr/>
        </p:nvSpPr>
        <p:spPr>
          <a:xfrm>
            <a:off x="276300" y="1541780"/>
            <a:ext cx="22002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Контракт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0" name="Раскрытие 0">
            <a:extLst>
              <a:ext uri="{FF2B5EF4-FFF2-40B4-BE49-F238E27FC236}">
                <a16:creationId xmlns:a16="http://schemas.microsoft.com/office/drawing/2014/main" id="{80E1D6A6-8219-4B7E-976C-67D1409D8D20}"/>
              </a:ext>
            </a:extLst>
          </p:cNvPr>
          <p:cNvSpPr>
            <a:spLocks noGrp="1"/>
          </p:cNvSpPr>
          <p:nvPr/>
        </p:nvSpPr>
        <p:spPr>
          <a:xfrm>
            <a:off x="2949402" y="1541780"/>
            <a:ext cx="61150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Точное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свойство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предположения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1" name="Понятие 1">
            <a:extLst>
              <a:ext uri="{FF2B5EF4-FFF2-40B4-BE49-F238E27FC236}">
                <a16:creationId xmlns:a16="http://schemas.microsoft.com/office/drawing/2014/main" id="{0BB0BF2C-B15A-4E66-A2FE-EB50B9383F5B}"/>
              </a:ext>
            </a:extLst>
          </p:cNvPr>
          <p:cNvSpPr>
            <a:spLocks noGrp="1"/>
          </p:cNvSpPr>
          <p:nvPr/>
        </p:nvSpPr>
        <p:spPr>
          <a:xfrm>
            <a:off x="276300" y="2589530"/>
            <a:ext cx="250397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Доказательство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2" name="Раскрытие 1">
            <a:extLst>
              <a:ext uri="{FF2B5EF4-FFF2-40B4-BE49-F238E27FC236}">
                <a16:creationId xmlns:a16="http://schemas.microsoft.com/office/drawing/2014/main" id="{3062E1D6-3B67-4E8E-9493-D82930DB8A3C}"/>
              </a:ext>
            </a:extLst>
          </p:cNvPr>
          <p:cNvSpPr>
            <a:spLocks noGrp="1"/>
          </p:cNvSpPr>
          <p:nvPr/>
        </p:nvSpPr>
        <p:spPr>
          <a:xfrm>
            <a:off x="2949402" y="2589530"/>
            <a:ext cx="61150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Леммы, инварианты, завершение</a:t>
            </a:r>
          </a:p>
        </p:txBody>
      </p:sp>
      <p:sp>
        <p:nvSpPr>
          <p:cNvPr id="483" name="Понятие 2">
            <a:extLst>
              <a:ext uri="{FF2B5EF4-FFF2-40B4-BE49-F238E27FC236}">
                <a16:creationId xmlns:a16="http://schemas.microsoft.com/office/drawing/2014/main" id="{C305F902-0DB2-4354-8268-C73845E439F5}"/>
              </a:ext>
            </a:extLst>
          </p:cNvPr>
          <p:cNvSpPr>
            <a:spLocks noGrp="1"/>
          </p:cNvSpPr>
          <p:nvPr/>
        </p:nvSpPr>
        <p:spPr>
          <a:xfrm>
            <a:off x="276300" y="3637280"/>
            <a:ext cx="22002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Граница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4" name="Раскрытие 2">
            <a:extLst>
              <a:ext uri="{FF2B5EF4-FFF2-40B4-BE49-F238E27FC236}">
                <a16:creationId xmlns:a16="http://schemas.microsoft.com/office/drawing/2014/main" id="{86E50EAC-32AE-412C-A8BE-1C4010C6AD44}"/>
              </a:ext>
            </a:extLst>
          </p:cNvPr>
          <p:cNvSpPr>
            <a:spLocks noGrp="1"/>
          </p:cNvSpPr>
          <p:nvPr/>
        </p:nvSpPr>
        <p:spPr>
          <a:xfrm>
            <a:off x="2949402" y="3637280"/>
            <a:ext cx="61150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Представление данных и эффекты</a:t>
            </a: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3A2A8FE9-B435-4139-4321-CFD784377A5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CEDA8599-0A53-E9EB-D5B6-FABC43D9F75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9D67B219-6A47-83B7-69CB-01B6B49F48B2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Что приходится поддерживать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67"/>
          <p:cNvSpPr/>
          <p:nvPr/>
        </p:nvSpPr>
        <p:spPr>
          <a:xfrm>
            <a:off x="262012" y="1538266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Тип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23" name="Google Shape;1323;p167"/>
          <p:cNvSpPr/>
          <p:nvPr/>
        </p:nvSpPr>
        <p:spPr>
          <a:xfrm>
            <a:off x="3010902" y="1538266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Результат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имеет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тип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boolean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24" name="Google Shape;1324;p167"/>
          <p:cNvSpPr/>
          <p:nvPr/>
        </p:nvSpPr>
        <p:spPr>
          <a:xfrm>
            <a:off x="262012" y="2328841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Тест</a:t>
            </a:r>
            <a:endParaRPr sz="240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25" name="Google Shape;1325;p167"/>
          <p:cNvSpPr/>
          <p:nvPr/>
        </p:nvSpPr>
        <p:spPr>
          <a:xfrm>
            <a:off x="3010902" y="2328841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Все 4 пары, весь булев домен</a:t>
            </a:r>
            <a:endParaRPr sz="240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26" name="Google Shape;1326;p167"/>
          <p:cNvSpPr/>
          <p:nvPr/>
        </p:nvSpPr>
        <p:spPr>
          <a:xfrm>
            <a:off x="262012" y="3119416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Runtime guard</a:t>
            </a:r>
            <a:endParaRPr sz="240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27" name="Google Shape;1327;p167"/>
          <p:cNvSpPr/>
          <p:nvPr/>
        </p:nvSpPr>
        <p:spPr>
          <a:xfrm>
            <a:off x="3010902" y="3119416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Этот вызов выдержал условие</a:t>
            </a:r>
            <a:endParaRPr sz="240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28" name="Google Shape;1328;p167"/>
          <p:cNvSpPr/>
          <p:nvPr/>
        </p:nvSpPr>
        <p:spPr>
          <a:xfrm>
            <a:off x="262012" y="3909991"/>
            <a:ext cx="2286000" cy="6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Proof</a:t>
            </a:r>
            <a:endParaRPr sz="240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29" name="Google Shape;1329;p167"/>
          <p:cNvSpPr/>
          <p:nvPr/>
        </p:nvSpPr>
        <p:spPr>
          <a:xfrm>
            <a:off x="3010902" y="3909991"/>
            <a:ext cx="61152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Свойство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следует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в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модели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проверки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30" name="Google Shape;1330;p167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Проверяемые свойства</a:t>
            </a:r>
            <a:endParaRPr/>
          </a:p>
        </p:txBody>
      </p:sp>
      <p:sp>
        <p:nvSpPr>
          <p:cNvPr id="1331" name="Google Shape;1331;p167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rgbClr val="000000"/>
                </a:solidFill>
                <a:latin typeface="Manrope Medium"/>
                <a:sym typeface="Manrope Medium"/>
              </a:rPr>
              <a:t>121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6E7436-8DDE-13AD-2C82-4BD413959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06" y="4827853"/>
            <a:ext cx="539599" cy="76020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3B1B611F-01CB-B732-2561-473737496F4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B1AE6355-300B-460F-D043-DA0E468FD99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98E5B174-D687-D9CF-BB31-0E7B5B5E8619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Четыре разных утверждения о </a:t>
            </a:r>
            <a:r>
              <a:rPr lang="en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canRead</a:t>
            </a:r>
            <a:endParaRPr lang="en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19630D6E-9A16-CD44-F024-FCCD820ABE4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Проверяемые свойства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5D8EB1DC-D295-04E7-FE34-73B6BE586A8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Код">
            <a:extLst>
              <a:ext uri="{FF2B5EF4-FFF2-40B4-BE49-F238E27FC236}">
                <a16:creationId xmlns:a16="http://schemas.microsoft.com/office/drawing/2014/main" id="{27053D2A-1D0B-A3EA-C63F-7C7542E717B9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sym typeface="Arial"/>
              </a:rPr>
              <a:t>function allow(owner, blocked) {</a:t>
            </a:r>
            <a:endParaRPr lang="en" sz="2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sym typeface="Arial"/>
              </a:rPr>
              <a:t>  while (true) {}</a:t>
            </a:r>
            <a:endParaRPr lang="en" sz="2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sym typeface="Arial"/>
              </a:rPr>
              <a:t>}</a:t>
            </a:r>
            <a:endParaRPr lang="en" sz="24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400" b="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sym typeface="Arial"/>
              </a:rPr>
              <a:t>// </a:t>
            </a:r>
            <a:r>
              <a:rPr lang="ru-RU" sz="2400" b="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sym typeface="Arial"/>
              </a:rPr>
              <a:t>Возвратов</a:t>
            </a:r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EFCCB6E2-F714-3872-786A-6B9269459D6C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Постусловие и завершение</a:t>
            </a:r>
            <a:endParaRPr lang="ru-RU" sz="2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Тема">
            <a:extLst>
              <a:ext uri="{FF2B5EF4-FFF2-40B4-BE49-F238E27FC236}">
                <a16:creationId xmlns:a16="http://schemas.microsoft.com/office/drawing/2014/main" id="{56D04472-4C72-439A-BA12-09513AD4DAE6}"/>
              </a:ext>
            </a:extLst>
          </p:cNvPr>
          <p:cNvSpPr>
            <a:spLocks noGrp="1"/>
          </p:cNvSpPr>
          <p:nvPr/>
        </p:nvSpPr>
        <p:spPr>
          <a:xfrm>
            <a:off x="0" y="1847850"/>
            <a:ext cx="91440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Функция</a:t>
            </a:r>
            <a:r>
              <a:rPr sz="27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верна</a:t>
            </a:r>
            <a:r>
              <a:rPr sz="27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sz="27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Воркер</a:t>
            </a:r>
            <a:r>
              <a:rPr sz="27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упал</a:t>
            </a:r>
            <a:endParaRPr sz="27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36" name="Переход">
            <a:extLst>
              <a:ext uri="{FF2B5EF4-FFF2-40B4-BE49-F238E27FC236}">
                <a16:creationId xmlns:a16="http://schemas.microsoft.com/office/drawing/2014/main" id="{103DE0A2-313A-416B-A580-4F1DB6AD1C65}"/>
              </a:ext>
            </a:extLst>
          </p:cNvPr>
          <p:cNvSpPr>
            <a:spLocks noGrp="1"/>
          </p:cNvSpPr>
          <p:nvPr/>
        </p:nvSpPr>
        <p:spPr>
          <a:xfrm>
            <a:off x="0" y="2341245"/>
            <a:ext cx="9144000" cy="1266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Кто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заметит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отказ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решит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что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делать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дальше</a:t>
            </a:r>
            <a:r>
              <a:rPr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B1F24670-74A2-D24C-F8D6-F79E557E791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От функции к сервису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180024DC-3902-36FB-9617-98B3E114AC7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7408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A68CB3-6FA4-0746-D671-CF23DE7C6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06" y="4827853"/>
            <a:ext cx="539599" cy="76020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AEC29A4E-6C45-51E9-43F9-26843D66530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От функции к сервису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5E991762-2487-2703-B292-A234C7B4268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1298D936-2905-E6BF-F028-EE797E58CCBC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OTP: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надзор за процессами</a:t>
            </a:r>
          </a:p>
        </p:txBody>
      </p:sp>
      <p:sp>
        <p:nvSpPr>
          <p:cNvPr id="6" name="Код">
            <a:extLst>
              <a:ext uri="{FF2B5EF4-FFF2-40B4-BE49-F238E27FC236}">
                <a16:creationId xmlns:a16="http://schemas.microsoft.com/office/drawing/2014/main" id="{C82F9D88-2A9A-3D16-81A9-82D1E4621219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children = [{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ReportWorker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, []}]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Supervisor.start_link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(children,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strategy: :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one_for_one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,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max_restarts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: 3,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max_seconds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: 5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45156DE6-9E83-036A-FF2A-38527F378D1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От функции к сервису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8EC7A441-0FAA-4A3D-7330-C531330AFFD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Код">
            <a:extLst>
              <a:ext uri="{FF2B5EF4-FFF2-40B4-BE49-F238E27FC236}">
                <a16:creationId xmlns:a16="http://schemas.microsoft.com/office/drawing/2014/main" id="{DA8488F6-43B4-1F36-423F-551F1C88E6C1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5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step(state, message)</a:t>
            </a:r>
          </a:p>
          <a:p>
            <a:pPr algn="l">
              <a:defRPr sz="35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= { </a:t>
            </a:r>
            <a:r>
              <a:rPr lang="en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nextState</a:t>
            </a:r>
            <a:r>
              <a:rPr lang="en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actions }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lang="en"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6E65A37E-F5B5-E45D-732E-94581CAD6D5B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Обработчик можно оставить чистым</a:t>
            </a:r>
          </a:p>
        </p:txBody>
      </p:sp>
    </p:spTree>
    <p:extLst>
      <p:ext uri="{BB962C8B-B14F-4D97-AF65-F5344CB8AC3E}">
        <p14:creationId xmlns:p14="http://schemas.microsoft.com/office/powerpoint/2010/main" val="140624848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Сравнение 0">
            <a:extLst>
              <a:ext uri="{FF2B5EF4-FFF2-40B4-BE49-F238E27FC236}">
                <a16:creationId xmlns:a16="http://schemas.microsoft.com/office/drawing/2014/main" id="{15F091E9-3240-4778-A639-1AD4AD831901}"/>
              </a:ext>
            </a:extLst>
          </p:cNvPr>
          <p:cNvSpPr>
            <a:spLocks noGrp="1"/>
          </p:cNvSpPr>
          <p:nvPr/>
        </p:nvSpPr>
        <p:spPr>
          <a:xfrm>
            <a:off x="276300" y="1254441"/>
            <a:ext cx="3619425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Команда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обсуждает</a:t>
            </a:r>
            <a:r>
              <a:rPr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смысл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89" name="Сравнение 1">
            <a:extLst>
              <a:ext uri="{FF2B5EF4-FFF2-40B4-BE49-F238E27FC236}">
                <a16:creationId xmlns:a16="http://schemas.microsoft.com/office/drawing/2014/main" id="{42A32419-4CD7-4FB1-8247-A96EBA755250}"/>
              </a:ext>
            </a:extLst>
          </p:cNvPr>
          <p:cNvSpPr>
            <a:spLocks noGrp="1"/>
          </p:cNvSpPr>
          <p:nvPr/>
        </p:nvSpPr>
        <p:spPr>
          <a:xfrm>
            <a:off x="4789170" y="1483041"/>
            <a:ext cx="3392805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Компилятор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разбирает</a:t>
            </a:r>
            <a:r>
              <a:rPr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грамматику</a:t>
            </a:r>
            <a:endParaRPr sz="27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65B9F5F4-93C6-5045-4672-2301DBC54AB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Общий язык правил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2558FEE8-E5BA-0981-3713-D29C5FDF1F2B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E376EDE6-7591-9C29-6E36-E825FDBB6DB7}"/>
              </a:ext>
            </a:extLst>
          </p:cNvPr>
          <p:cNvSpPr/>
          <p:nvPr/>
        </p:nvSpPr>
        <p:spPr>
          <a:xfrm>
            <a:off x="276300" y="708457"/>
            <a:ext cx="7336612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На каком языке записать правило?</a:t>
            </a:r>
          </a:p>
        </p:txBody>
      </p:sp>
    </p:spTree>
    <p:extLst>
      <p:ext uri="{BB962C8B-B14F-4D97-AF65-F5344CB8AC3E}">
        <p14:creationId xmlns:p14="http://schemas.microsoft.com/office/powerpoint/2010/main" val="167515203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Язык 0">
            <a:extLst>
              <a:ext uri="{FF2B5EF4-FFF2-40B4-BE49-F238E27FC236}">
                <a16:creationId xmlns:a16="http://schemas.microsoft.com/office/drawing/2014/main" id="{854C8E14-B78D-4085-8C7E-520BC38CD068}"/>
              </a:ext>
            </a:extLst>
          </p:cNvPr>
          <p:cNvSpPr>
            <a:spLocks noGrp="1"/>
          </p:cNvSpPr>
          <p:nvPr/>
        </p:nvSpPr>
        <p:spPr>
          <a:xfrm>
            <a:off x="276300" y="1516380"/>
            <a:ext cx="29050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Русский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0" name="Ключевое слово 0">
            <a:extLst>
              <a:ext uri="{FF2B5EF4-FFF2-40B4-BE49-F238E27FC236}">
                <a16:creationId xmlns:a16="http://schemas.microsoft.com/office/drawing/2014/main" id="{5A591443-8566-4DAB-B31B-F60C71825939}"/>
              </a:ext>
            </a:extLst>
          </p:cNvPr>
          <p:cNvSpPr>
            <a:spLocks noGrp="1"/>
          </p:cNvSpPr>
          <p:nvPr/>
        </p:nvSpPr>
        <p:spPr>
          <a:xfrm>
            <a:off x="3705225" y="1516380"/>
            <a:ext cx="4286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если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1" name="Язык 1">
            <a:extLst>
              <a:ext uri="{FF2B5EF4-FFF2-40B4-BE49-F238E27FC236}">
                <a16:creationId xmlns:a16="http://schemas.microsoft.com/office/drawing/2014/main" id="{9FA97EDF-760E-4F86-996C-55F23151089D}"/>
              </a:ext>
            </a:extLst>
          </p:cNvPr>
          <p:cNvSpPr>
            <a:spLocks noGrp="1"/>
          </p:cNvSpPr>
          <p:nvPr/>
        </p:nvSpPr>
        <p:spPr>
          <a:xfrm>
            <a:off x="276300" y="2306955"/>
            <a:ext cx="29050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Английский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2" name="Ключевое слово 1">
            <a:extLst>
              <a:ext uri="{FF2B5EF4-FFF2-40B4-BE49-F238E27FC236}">
                <a16:creationId xmlns:a16="http://schemas.microsoft.com/office/drawing/2014/main" id="{8D49A09B-D5CD-4943-9998-34F32FE7F00D}"/>
              </a:ext>
            </a:extLst>
          </p:cNvPr>
          <p:cNvSpPr>
            <a:spLocks noGrp="1"/>
          </p:cNvSpPr>
          <p:nvPr/>
        </p:nvSpPr>
        <p:spPr>
          <a:xfrm>
            <a:off x="3705225" y="2306955"/>
            <a:ext cx="4286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if</a:t>
            </a:r>
          </a:p>
        </p:txBody>
      </p:sp>
      <p:sp>
        <p:nvSpPr>
          <p:cNvPr id="483" name="Язык 2">
            <a:extLst>
              <a:ext uri="{FF2B5EF4-FFF2-40B4-BE49-F238E27FC236}">
                <a16:creationId xmlns:a16="http://schemas.microsoft.com/office/drawing/2014/main" id="{0A0904D1-1DB7-481F-9278-47E4D0F3222F}"/>
              </a:ext>
            </a:extLst>
          </p:cNvPr>
          <p:cNvSpPr>
            <a:spLocks noGrp="1"/>
          </p:cNvSpPr>
          <p:nvPr/>
        </p:nvSpPr>
        <p:spPr>
          <a:xfrm>
            <a:off x="276300" y="3097530"/>
            <a:ext cx="29050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Эсперанто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4" name="Ключевое слово 2">
            <a:extLst>
              <a:ext uri="{FF2B5EF4-FFF2-40B4-BE49-F238E27FC236}">
                <a16:creationId xmlns:a16="http://schemas.microsoft.com/office/drawing/2014/main" id="{594B3D46-88A8-4F35-8C24-9299CBD27A98}"/>
              </a:ext>
            </a:extLst>
          </p:cNvPr>
          <p:cNvSpPr>
            <a:spLocks noGrp="1"/>
          </p:cNvSpPr>
          <p:nvPr/>
        </p:nvSpPr>
        <p:spPr>
          <a:xfrm>
            <a:off x="3705225" y="3097530"/>
            <a:ext cx="4286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</a:t>
            </a:r>
          </a:p>
        </p:txBody>
      </p:sp>
      <p:sp>
        <p:nvSpPr>
          <p:cNvPr id="485" name="Язык 3">
            <a:extLst>
              <a:ext uri="{FF2B5EF4-FFF2-40B4-BE49-F238E27FC236}">
                <a16:creationId xmlns:a16="http://schemas.microsoft.com/office/drawing/2014/main" id="{72C93B1E-2EEA-42D6-B4E5-61902B0F86AF}"/>
              </a:ext>
            </a:extLst>
          </p:cNvPr>
          <p:cNvSpPr>
            <a:spLocks noGrp="1"/>
          </p:cNvSpPr>
          <p:nvPr/>
        </p:nvSpPr>
        <p:spPr>
          <a:xfrm>
            <a:off x="276300" y="3888105"/>
            <a:ext cx="29050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Китайский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6" name="Ключевое слово 3">
            <a:extLst>
              <a:ext uri="{FF2B5EF4-FFF2-40B4-BE49-F238E27FC236}">
                <a16:creationId xmlns:a16="http://schemas.microsoft.com/office/drawing/2014/main" id="{F30391F8-65A1-4768-9D5C-BF34C7590E48}"/>
              </a:ext>
            </a:extLst>
          </p:cNvPr>
          <p:cNvSpPr>
            <a:spLocks noGrp="1"/>
          </p:cNvSpPr>
          <p:nvPr/>
        </p:nvSpPr>
        <p:spPr>
          <a:xfrm>
            <a:off x="3705225" y="3888105"/>
            <a:ext cx="4286250" cy="676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225" b="0">
                <a:solidFill>
                  <a:srgbClr val="000000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如果</a:t>
            </a: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8FB87B13-46F8-9AEE-E122-93E4279D1F4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Общий язык правил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8989645F-EB24-285B-26D2-DA4A5E86CFE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22D6E9BD-BE96-2314-E363-4897172956A5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Несколько поверхностей одной грамматики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Тема">
            <a:extLst>
              <a:ext uri="{FF2B5EF4-FFF2-40B4-BE49-F238E27FC236}">
                <a16:creationId xmlns:a16="http://schemas.microsoft.com/office/drawing/2014/main" id="{C42C6EA2-9459-4F99-AE12-D778AA5737EB}"/>
              </a:ext>
            </a:extLst>
          </p:cNvPr>
          <p:cNvSpPr>
            <a:spLocks noGrp="1"/>
          </p:cNvSpPr>
          <p:nvPr/>
        </p:nvSpPr>
        <p:spPr>
          <a:xfrm>
            <a:off x="0" y="1746885"/>
            <a:ext cx="91440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7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8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sz="3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67" name="Переход">
            <a:extLst>
              <a:ext uri="{FF2B5EF4-FFF2-40B4-BE49-F238E27FC236}">
                <a16:creationId xmlns:a16="http://schemas.microsoft.com/office/drawing/2014/main" id="{0CF480A0-5361-4D9F-A707-0397119574AD}"/>
              </a:ext>
            </a:extLst>
          </p:cNvPr>
          <p:cNvSpPr>
            <a:spLocks noGrp="1"/>
          </p:cNvSpPr>
          <p:nvPr/>
        </p:nvSpPr>
        <p:spPr>
          <a:xfrm>
            <a:off x="0" y="2480310"/>
            <a:ext cx="9144000" cy="1266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Собрали</a:t>
            </a:r>
            <a:r>
              <a:rPr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требования</a:t>
            </a:r>
            <a:r>
              <a:rPr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  <a:p>
            <a:pPr algn="ctr">
              <a:defRPr sz="33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32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Получился</a:t>
            </a:r>
            <a:r>
              <a:rPr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r>
              <a:rPr sz="3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AFD59448-8529-1E6E-E93A-A862A238B75B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D35A3315-F62B-85C8-CCB1-44F58474A6E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1549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Поверхность 0">
            <a:extLst>
              <a:ext uri="{FF2B5EF4-FFF2-40B4-BE49-F238E27FC236}">
                <a16:creationId xmlns:a16="http://schemas.microsoft.com/office/drawing/2014/main" id="{7E076D7B-834C-4EA6-A06B-18A57248C673}"/>
              </a:ext>
            </a:extLst>
          </p:cNvPr>
          <p:cNvSpPr>
            <a:spLocks noGrp="1"/>
          </p:cNvSpPr>
          <p:nvPr/>
        </p:nvSpPr>
        <p:spPr>
          <a:xfrm>
            <a:off x="276300" y="2061210"/>
            <a:ext cx="4295700" cy="2762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тотальная</a:t>
            </a: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функция</a:t>
            </a: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«Twice»</a:t>
            </a:r>
          </a:p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принимает</a:t>
            </a: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n: </a:t>
            </a: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число</a:t>
            </a:r>
            <a:endParaRPr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возвращает</a:t>
            </a: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число</a:t>
            </a:r>
            <a:endParaRPr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n </a:t>
            </a: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умножить</a:t>
            </a: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на</a:t>
            </a: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2</a:t>
            </a:r>
          </a:p>
        </p:txBody>
      </p:sp>
      <p:sp>
        <p:nvSpPr>
          <p:cNvPr id="389" name="Поверхность 1">
            <a:extLst>
              <a:ext uri="{FF2B5EF4-FFF2-40B4-BE49-F238E27FC236}">
                <a16:creationId xmlns:a16="http://schemas.microsoft.com/office/drawing/2014/main" id="{36127FCB-A053-43D2-84D0-2AFB20A48E84}"/>
              </a:ext>
            </a:extLst>
          </p:cNvPr>
          <p:cNvSpPr>
            <a:spLocks noGrp="1"/>
          </p:cNvSpPr>
          <p:nvPr/>
        </p:nvSpPr>
        <p:spPr>
          <a:xfrm>
            <a:off x="4800600" y="2061210"/>
            <a:ext cx="4434839" cy="2762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total function «Twice»</a:t>
            </a:r>
          </a:p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accepts n: number</a:t>
            </a:r>
          </a:p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returns number</a:t>
            </a:r>
          </a:p>
          <a:p>
            <a:pPr algn="l">
              <a:defRPr sz="165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n times 2</a:t>
            </a: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3807B923-0C0E-6AB2-CA48-0B660E4BA01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01A5DD64-9696-137A-9188-3567F56A72C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129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448172A2-745C-63F7-7A06-2E36CBA6872A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Один расчёт на двух поверхностях</a:t>
            </a:r>
          </a:p>
        </p:txBody>
      </p:sp>
    </p:spTree>
    <p:extLst>
      <p:ext uri="{BB962C8B-B14F-4D97-AF65-F5344CB8AC3E}">
        <p14:creationId xmlns:p14="http://schemas.microsoft.com/office/powerpoint/2010/main" val="167515203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9531184B-390D-C6D6-7E35-0B0E91D2B55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959DCA64-01A7-C699-E398-A5BA2BD2DEBE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Код">
            <a:extLst>
              <a:ext uri="{FF2B5EF4-FFF2-40B4-BE49-F238E27FC236}">
                <a16:creationId xmlns:a16="http://schemas.microsoft.com/office/drawing/2014/main" id="{C0A9C058-A31F-483D-D1DE-60A383F81C3F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774756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тотальная функция «Доступ»</a:t>
            </a: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принимает 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o: 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признак, 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b: 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признак</a:t>
            </a: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возвращает признак</a:t>
            </a: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обеспечивает «Правило» результат равен (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o 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и притом не 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b)</a:t>
            </a: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o 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и притом не 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b</a:t>
            </a: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6AA55BA0-F67E-552A-D1CC-734152C6964F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Правило и программа вместе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A7C4775B-30AA-9D33-F0E8-7752C03CBBA4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8F864F57-8CB3-F35B-301E-77152B34F6E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Код">
            <a:extLst>
              <a:ext uri="{FF2B5EF4-FFF2-40B4-BE49-F238E27FC236}">
                <a16:creationId xmlns:a16="http://schemas.microsoft.com/office/drawing/2014/main" id="{7F3A018A-E445-BD4D-1842-7ACA542B7191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774756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claims: proved 1, declared 0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verdict: proved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by: declaration</a:t>
            </a:r>
          </a:p>
          <a:p>
            <a:pPr algn="l">
              <a:defRPr sz="21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totality carrier: composition</a:t>
            </a: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</p:txBody>
      </p:sp>
      <p:sp>
        <p:nvSpPr>
          <p:cNvPr id="6" name="Google Shape;366;p74">
            <a:extLst>
              <a:ext uri="{FF2B5EF4-FFF2-40B4-BE49-F238E27FC236}">
                <a16:creationId xmlns:a16="http://schemas.microsoft.com/office/drawing/2014/main" id="{C35E4F75-CA7D-B946-0C7E-83AF766BCB6C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Как читать положительный отчёт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3B836FE7-83B2-8D02-0BB5-22F89CAD3E9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E1712927-5EEE-6DA2-4B0F-BD8A1511E8B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66;p74">
            <a:extLst>
              <a:ext uri="{FF2B5EF4-FFF2-40B4-BE49-F238E27FC236}">
                <a16:creationId xmlns:a16="http://schemas.microsoft.com/office/drawing/2014/main" id="{A126962D-3174-50DB-5E91-B04BDFDE7661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Объявлено ещё не значит доказано</a:t>
            </a:r>
          </a:p>
        </p:txBody>
      </p:sp>
      <p:sp>
        <p:nvSpPr>
          <p:cNvPr id="8" name="Код">
            <a:extLst>
              <a:ext uri="{FF2B5EF4-FFF2-40B4-BE49-F238E27FC236}">
                <a16:creationId xmlns:a16="http://schemas.microsoft.com/office/drawing/2014/main" id="{AD6D1A44-84EA-69D3-BD34-3C86F0E456F8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«Удвоить»: 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n × 2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обещание: результат чётен</a:t>
            </a:r>
          </a:p>
          <a:p>
            <a:endParaRPr lang="ru-RU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Flang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0.7.15: exit 3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proved: 0    declared: 1</a:t>
            </a:r>
          </a:p>
          <a:p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Контрпример: 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n = 0.5, 2n = 1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ABB60ADC-4DA7-D4C4-0853-3F84317F632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1EFC8E61-B0E5-0AE6-FCC4-62650BB1BF28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88634213-4FBC-078C-E7A6-CE54DE51CC87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Что считать успешной проверкой в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CI</a:t>
            </a:r>
          </a:p>
        </p:txBody>
      </p:sp>
      <p:sp>
        <p:nvSpPr>
          <p:cNvPr id="6" name="Код">
            <a:extLst>
              <a:ext uri="{FF2B5EF4-FFF2-40B4-BE49-F238E27FC236}">
                <a16:creationId xmlns:a16="http://schemas.microsoft.com/office/drawing/2014/main" id="{9A9E8E58-A8D3-4B38-0806-EA7650E9F984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const claim =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report.claims.find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(c =&gt;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c.of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=== "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Доступ" &amp;&amp;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c.name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=== "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Правило"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);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if (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claim?.verdict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!== "proved") {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throw new Error("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Свойство не доказано");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}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78B087EC-FE4F-CAC7-06F1-1DC7D1A7F711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7EB2C07B-AA81-EE14-450E-54ED7E31FB0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5B1D5924-B178-022C-3738-68E393F4B1F7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Процесс и надзор на </a:t>
            </a:r>
            <a:r>
              <a:rPr lang="en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27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Код">
            <a:extLst>
              <a:ext uri="{FF2B5EF4-FFF2-40B4-BE49-F238E27FC236}">
                <a16:creationId xmlns:a16="http://schemas.microsoft.com/office/drawing/2014/main" id="{A1E3031D-7C02-3EF5-0005-AADBF5751D41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процесс «Счётчик»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состояние «Счёт»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начинает с «пустой счёт»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принимает «Команда»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обрабатывает «шаг счёта»</a:t>
            </a:r>
          </a:p>
          <a:p>
            <a:endParaRPr lang="ru-RU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надзор «Учёт»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процесс «Счётчик» стратегия «перезапустить»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CE54CCF8-2321-CB91-2113-801E59A8764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CB645D91-25B2-BC81-DB44-E19CEAF9089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66;p74">
            <a:extLst>
              <a:ext uri="{FF2B5EF4-FFF2-40B4-BE49-F238E27FC236}">
                <a16:creationId xmlns:a16="http://schemas.microsoft.com/office/drawing/2014/main" id="{4321624C-E2CF-A27B-A10A-B64151CC162B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Ядро становится модулем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JavaScript</a:t>
            </a:r>
          </a:p>
        </p:txBody>
      </p:sp>
      <p:sp>
        <p:nvSpPr>
          <p:cNvPr id="5" name="Код">
            <a:extLst>
              <a:ext uri="{FF2B5EF4-FFF2-40B4-BE49-F238E27FC236}">
                <a16:creationId xmlns:a16="http://schemas.microsoft.com/office/drawing/2014/main" id="{38320514-578B-F4D3-8878-0473DCAEFEF4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flang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emit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access.flang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--target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js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--out printed</a:t>
            </a:r>
          </a:p>
          <a:p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import {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dostup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} from "./printed/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dostup.js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";</a:t>
            </a:r>
          </a:p>
          <a:p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dostup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(true, false);  // true</a:t>
            </a:r>
          </a:p>
          <a:p>
            <a:pPr algn="l">
              <a:defRPr sz="187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dostup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(true, true);   // false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Picture 48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6300" y="1563148"/>
            <a:ext cx="3702392" cy="3381053"/>
          </a:xfrm>
          <a:prstGeom prst="rect">
            <a:avLst/>
          </a:prstGeom>
        </p:spPr>
      </p:pic>
      <p:sp>
        <p:nvSpPr>
          <p:cNvPr id="480" name="Слой 0">
            <a:extLst>
              <a:ext uri="{FF2B5EF4-FFF2-40B4-BE49-F238E27FC236}">
                <a16:creationId xmlns:a16="http://schemas.microsoft.com/office/drawing/2014/main" id="{581FD7CB-9991-4C14-A836-DB8C5EE32D34}"/>
              </a:ext>
            </a:extLst>
          </p:cNvPr>
          <p:cNvSpPr>
            <a:spLocks noGrp="1"/>
          </p:cNvSpPr>
          <p:nvPr/>
        </p:nvSpPr>
        <p:spPr>
          <a:xfrm>
            <a:off x="4438650" y="1781719"/>
            <a:ext cx="42672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core/*.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правило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1" name="Слой 1">
            <a:extLst>
              <a:ext uri="{FF2B5EF4-FFF2-40B4-BE49-F238E27FC236}">
                <a16:creationId xmlns:a16="http://schemas.microsoft.com/office/drawing/2014/main" id="{7EF2F489-630C-42E0-937D-168565C4F5D2}"/>
              </a:ext>
            </a:extLst>
          </p:cNvPr>
          <p:cNvSpPr>
            <a:spLocks noGrp="1"/>
          </p:cNvSpPr>
          <p:nvPr/>
        </p:nvSpPr>
        <p:spPr>
          <a:xfrm>
            <a:off x="4438650" y="2877094"/>
            <a:ext cx="42672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printed/*.js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модуль</a:t>
            </a:r>
          </a:p>
        </p:txBody>
      </p:sp>
      <p:sp>
        <p:nvSpPr>
          <p:cNvPr id="482" name="Слой 2">
            <a:extLst>
              <a:ext uri="{FF2B5EF4-FFF2-40B4-BE49-F238E27FC236}">
                <a16:creationId xmlns:a16="http://schemas.microsoft.com/office/drawing/2014/main" id="{AF0DD6EA-2C45-4520-ADD0-C10003BECE28}"/>
              </a:ext>
            </a:extLst>
          </p:cNvPr>
          <p:cNvSpPr>
            <a:spLocks noGrp="1"/>
          </p:cNvSpPr>
          <p:nvPr/>
        </p:nvSpPr>
        <p:spPr>
          <a:xfrm>
            <a:off x="4438650" y="3972469"/>
            <a:ext cx="42672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src/*.tsx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интерфейс</a:t>
            </a: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5D9FDCF7-D7A7-4FC9-C7D5-75CA22DB102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A4EC7A58-9213-CF2F-AA1B-95D695A0AD1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362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2FEDF749-E72B-659B-2E63-105BF96101B8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React: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ядро в обычном проекте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80D1C4E5-65E5-2C03-A5A1-332946C6F32E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C326F160-1705-012F-8709-960F05DA6695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4084CD18-71BD-A6C1-2C20-57983062D4AA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Расчёт прямо в 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render</a:t>
            </a:r>
          </a:p>
        </p:txBody>
      </p:sp>
      <p:sp>
        <p:nvSpPr>
          <p:cNvPr id="6" name="Код">
            <a:extLst>
              <a:ext uri="{FF2B5EF4-FFF2-40B4-BE49-F238E27FC236}">
                <a16:creationId xmlns:a16="http://schemas.microsoft.com/office/drawing/2014/main" id="{F17D1591-54BC-4F85-25E7-B0CB5E7EA20E}"/>
              </a:ext>
            </a:extLst>
          </p:cNvPr>
          <p:cNvSpPr>
            <a:spLocks noGrp="1"/>
          </p:cNvSpPr>
          <p:nvPr/>
        </p:nvSpPr>
        <p:spPr>
          <a:xfrm>
            <a:off x="276300" y="1560443"/>
            <a:ext cx="8562900" cy="317348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function Invoice({ catalog, cart }) {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const total =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summaKorziny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(catalog, cart);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const due = </a:t>
            </a:r>
            <a:r>
              <a:rPr lang="en" sz="2400" b="0" dirty="0" err="1">
                <a:solidFill>
                  <a:schemeClr val="bg1"/>
                </a:solidFill>
                <a:latin typeface="Menlo"/>
                <a:ea typeface="Menlo"/>
                <a:cs typeface="Menlo"/>
              </a:rPr>
              <a:t>summaSoSkidkoy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(total);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  return &lt;output&gt;{due / 100} </a:t>
            </a:r>
            <a:r>
              <a:rPr lang="ru-RU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₽&lt;/</a:t>
            </a: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output&gt;;</a:t>
            </a:r>
          </a:p>
          <a:p>
            <a:pPr algn="l">
              <a:defRPr sz="2025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r>
              <a:rPr lang="en" sz="2400" b="0" dirty="0">
                <a:solidFill>
                  <a:schemeClr val="bg1"/>
                </a:solidFill>
                <a:latin typeface="Menlo"/>
                <a:ea typeface="Menlo"/>
                <a:cs typeface="Menlo"/>
              </a:rPr>
              <a:t>}</a:t>
            </a:r>
          </a:p>
          <a:p>
            <a:pPr algn="l">
              <a:defRPr sz="2100" b="0">
                <a:solidFill>
                  <a:srgbClr val="000000"/>
                </a:solidFill>
                <a:latin typeface="Menlo"/>
                <a:ea typeface="Menlo"/>
                <a:cs typeface="Menlo"/>
              </a:defRPr>
            </a:pPr>
            <a:endParaRPr lang="en" sz="2400" b="0" dirty="0">
              <a:solidFill>
                <a:schemeClr val="bg1"/>
              </a:solidFill>
              <a:latin typeface="Menlo"/>
              <a:ea typeface="Menlo"/>
              <a:cs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Понятие 0">
            <a:extLst>
              <a:ext uri="{FF2B5EF4-FFF2-40B4-BE49-F238E27FC236}">
                <a16:creationId xmlns:a16="http://schemas.microsoft.com/office/drawing/2014/main" id="{12DFD89D-0451-4D48-AF6A-3C9B2D5D5611}"/>
              </a:ext>
            </a:extLst>
          </p:cNvPr>
          <p:cNvSpPr>
            <a:spLocks noGrp="1"/>
          </p:cNvSpPr>
          <p:nvPr/>
        </p:nvSpPr>
        <p:spPr>
          <a:xfrm>
            <a:off x="276300" y="1535430"/>
            <a:ext cx="2200199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Ядро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0" name="Раскрытие 0">
            <a:extLst>
              <a:ext uri="{FF2B5EF4-FFF2-40B4-BE49-F238E27FC236}">
                <a16:creationId xmlns:a16="http://schemas.microsoft.com/office/drawing/2014/main" id="{EB980849-DE8E-4F6C-824A-77DEF86BA896}"/>
              </a:ext>
            </a:extLst>
          </p:cNvPr>
          <p:cNvSpPr>
            <a:spLocks noGrp="1"/>
          </p:cNvSpPr>
          <p:nvPr/>
        </p:nvSpPr>
        <p:spPr>
          <a:xfrm>
            <a:off x="2714625" y="1535430"/>
            <a:ext cx="61150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617 000 коп. → 586 150 коп.</a:t>
            </a:r>
          </a:p>
        </p:txBody>
      </p:sp>
      <p:sp>
        <p:nvSpPr>
          <p:cNvPr id="481" name="Понятие 1">
            <a:extLst>
              <a:ext uri="{FF2B5EF4-FFF2-40B4-BE49-F238E27FC236}">
                <a16:creationId xmlns:a16="http://schemas.microsoft.com/office/drawing/2014/main" id="{AA58C7C9-3FA0-4F6E-BE50-33F71C4ECAB0}"/>
              </a:ext>
            </a:extLst>
          </p:cNvPr>
          <p:cNvSpPr>
            <a:spLocks noGrp="1"/>
          </p:cNvSpPr>
          <p:nvPr/>
        </p:nvSpPr>
        <p:spPr>
          <a:xfrm>
            <a:off x="276300" y="2583180"/>
            <a:ext cx="22002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React</a:t>
            </a:r>
          </a:p>
        </p:txBody>
      </p:sp>
      <p:sp>
        <p:nvSpPr>
          <p:cNvPr id="482" name="Раскрытие 1">
            <a:extLst>
              <a:ext uri="{FF2B5EF4-FFF2-40B4-BE49-F238E27FC236}">
                <a16:creationId xmlns:a16="http://schemas.microsoft.com/office/drawing/2014/main" id="{462869CE-7EE1-417A-A8DD-36BEEF12DE27}"/>
              </a:ext>
            </a:extLst>
          </p:cNvPr>
          <p:cNvSpPr>
            <a:spLocks noGrp="1"/>
          </p:cNvSpPr>
          <p:nvPr/>
        </p:nvSpPr>
        <p:spPr>
          <a:xfrm>
            <a:off x="2714625" y="2583180"/>
            <a:ext cx="61150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Показывает 5 861,5 ₽</a:t>
            </a:r>
          </a:p>
        </p:txBody>
      </p:sp>
      <p:sp>
        <p:nvSpPr>
          <p:cNvPr id="483" name="Понятие 2">
            <a:extLst>
              <a:ext uri="{FF2B5EF4-FFF2-40B4-BE49-F238E27FC236}">
                <a16:creationId xmlns:a16="http://schemas.microsoft.com/office/drawing/2014/main" id="{03FF5393-502F-46A7-ABC3-A04561BAF8F9}"/>
              </a:ext>
            </a:extLst>
          </p:cNvPr>
          <p:cNvSpPr>
            <a:spLocks noGrp="1"/>
          </p:cNvSpPr>
          <p:nvPr/>
        </p:nvSpPr>
        <p:spPr>
          <a:xfrm>
            <a:off x="276300" y="3630930"/>
            <a:ext cx="220020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Адаптер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84" name="Раскрытие 2">
            <a:extLst>
              <a:ext uri="{FF2B5EF4-FFF2-40B4-BE49-F238E27FC236}">
                <a16:creationId xmlns:a16="http://schemas.microsoft.com/office/drawing/2014/main" id="{68F1DC63-1D50-4C3C-B828-FE3ECE179D89}"/>
              </a:ext>
            </a:extLst>
          </p:cNvPr>
          <p:cNvSpPr>
            <a:spLocks noGrp="1"/>
          </p:cNvSpPr>
          <p:nvPr/>
        </p:nvSpPr>
        <p:spPr>
          <a:xfrm>
            <a:off x="2714625" y="3630930"/>
            <a:ext cx="61150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25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Проверяет JSON и единицы суммы</a:t>
            </a:r>
          </a:p>
        </p:txBody>
      </p:sp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73CCBD59-BBE7-2BD5-1AF7-9E5EF01A695A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2C0D5791-1861-77F8-2268-08547D8125C4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E4ADF659-B8CD-B775-4736-F0395C894F41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React: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где кончается гарантия</a:t>
            </a:r>
          </a:p>
        </p:txBody>
      </p:sp>
    </p:spTree>
    <p:extLst>
      <p:ext uri="{BB962C8B-B14F-4D97-AF65-F5344CB8AC3E}">
        <p14:creationId xmlns:p14="http://schemas.microsoft.com/office/powerpoint/2010/main" val="20435626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75F9D8-9EA0-0BDA-D186-E799599D6D0E}"/>
              </a:ext>
            </a:extLst>
          </p:cNvPr>
          <p:cNvSpPr/>
          <p:nvPr/>
        </p:nvSpPr>
        <p:spPr>
          <a:xfrm>
            <a:off x="0" y="648438"/>
            <a:ext cx="9144000" cy="449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6485DE-B37E-651D-1356-1143834DF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44" y="2100621"/>
            <a:ext cx="9030856" cy="2906896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7A424EB1-6F81-9666-F82E-92C3165B2044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8330B7E9-A77B-7EE2-E1D9-00BFC5D7A0A3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139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31008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5CA390-F8F5-C571-599B-CBDE678CA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" y="1065892"/>
            <a:ext cx="4461395" cy="40601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6A40CB-52CB-600A-9ACC-691312C086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74"/>
          <a:stretch/>
        </p:blipFill>
        <p:spPr>
          <a:xfrm>
            <a:off x="4799725" y="328736"/>
            <a:ext cx="3744200" cy="4814764"/>
          </a:xfrm>
          <a:prstGeom prst="rect">
            <a:avLst/>
          </a:prstGeom>
        </p:spPr>
      </p:pic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B64B84B6-0111-7B63-D31F-9E079FE40B1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42078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181"/>
          <p:cNvSpPr/>
          <p:nvPr/>
        </p:nvSpPr>
        <p:spPr>
          <a:xfrm>
            <a:off x="276300" y="1467420"/>
            <a:ext cx="3937996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Flang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Классификация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пути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решение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84" name="Google Shape;1484;p181"/>
          <p:cNvSpPr/>
          <p:nvPr/>
        </p:nvSpPr>
        <p:spPr>
          <a:xfrm>
            <a:off x="4789170" y="1467420"/>
            <a:ext cx="3392880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Go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Обход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файлов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</a:t>
            </a:r>
            <a:r>
              <a:rPr lang="en" sz="27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7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эффекты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85" name="Google Shape;1485;p181"/>
          <p:cNvSpPr/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 b="0" dirty="0" err="1">
                <a:solidFill>
                  <a:srgbClr val="535353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Flang</a:t>
            </a:r>
            <a:endParaRPr dirty="0"/>
          </a:p>
        </p:txBody>
      </p:sp>
      <p:sp>
        <p:nvSpPr>
          <p:cNvPr id="1486" name="Google Shape;1486;p181"/>
          <p:cNvSpPr/>
          <p:nvPr/>
        </p:nvSpPr>
        <p:spPr>
          <a:xfrm>
            <a:off x="8543925" y="4867275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rgbClr val="000000"/>
                </a:solidFill>
                <a:latin typeface="Manrope Medium"/>
                <a:sym typeface="Manrope Medium"/>
              </a:rPr>
              <a:t>141</a:t>
            </a:r>
            <a:endParaRPr dirty="0"/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0BFBB67B-DC3D-E005-D109-89EA8224421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E93B72A1-2ABF-76A9-3DC2-31781F1DDF3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66;p74">
            <a:extLst>
              <a:ext uri="{FF2B5EF4-FFF2-40B4-BE49-F238E27FC236}">
                <a16:creationId xmlns:a16="http://schemas.microsoft.com/office/drawing/2014/main" id="{920769B2-12A3-56ED-AA2F-2086B0183694}"/>
              </a:ext>
            </a:extLst>
          </p:cNvPr>
          <p:cNvSpPr/>
          <p:nvPr/>
        </p:nvSpPr>
        <p:spPr>
          <a:xfrm>
            <a:off x="276300" y="708457"/>
            <a:ext cx="8364780" cy="728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Digitdisk</a:t>
            </a:r>
            <a:r>
              <a:rPr lang="en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</a:t>
            </a:r>
            <a:r>
              <a:rPr lang="ru-RU" sz="27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решение отдельно от удаления</a:t>
            </a:r>
            <a:endParaRPr lang="ru-RU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E673B9-8156-0035-1A58-9985AE81B0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4" t="3078" r="2611" b="4806"/>
          <a:stretch/>
        </p:blipFill>
        <p:spPr>
          <a:xfrm>
            <a:off x="828675" y="571149"/>
            <a:ext cx="7486650" cy="4572351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3818D94D-83B1-4F19-8A79-ED3101384C6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924B46A7-2804-77B4-B79E-1AEAF2BA6BD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30748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486F56-52F8-0576-745B-07C344C5E4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9" r="27505" b="12482"/>
          <a:stretch/>
        </p:blipFill>
        <p:spPr>
          <a:xfrm>
            <a:off x="272241" y="1908119"/>
            <a:ext cx="3562442" cy="32353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2BC29C-BBDE-EE06-A294-68865B08A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683" y="543159"/>
            <a:ext cx="4928392" cy="4600341"/>
          </a:xfrm>
          <a:prstGeom prst="rect">
            <a:avLst/>
          </a:prstGeom>
        </p:spPr>
      </p:pic>
      <p:sp>
        <p:nvSpPr>
          <p:cNvPr id="6" name="Google Shape;338;p71">
            <a:extLst>
              <a:ext uri="{FF2B5EF4-FFF2-40B4-BE49-F238E27FC236}">
                <a16:creationId xmlns:a16="http://schemas.microsoft.com/office/drawing/2014/main" id="{D8BA7B74-C74F-D983-0B25-FA9CF14AC9D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BB9AA7ED-078E-5155-B600-8A77404D7EB4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143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8836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5CC8DD-E88D-6627-593D-1A878C27C3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" b="1718"/>
          <a:stretch/>
        </p:blipFill>
        <p:spPr>
          <a:xfrm>
            <a:off x="867481" y="613723"/>
            <a:ext cx="7409037" cy="4529777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EE70E7F2-0D1B-DA4F-4673-F4BE8508C77C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28DCBFA4-372F-5DA7-1271-F5C64F53703D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58809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13398E-B08D-62C0-98A0-3C9247AA6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917" y="591997"/>
            <a:ext cx="5830165" cy="4551503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57FEFFFE-C962-2307-E882-5A4486A2C0B7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766FF67D-DB3B-7577-EA76-591BEF1247C1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17291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3E7EFF-6BC7-638C-F302-4D56117E14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0" b="5207"/>
          <a:stretch/>
        </p:blipFill>
        <p:spPr>
          <a:xfrm>
            <a:off x="161775" y="567896"/>
            <a:ext cx="8820450" cy="4575604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1B23D3F2-6A81-644A-F694-48E70B986EC6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ED1051B3-68D4-9BFC-0BEB-1C2751BFB66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146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4584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79FBB-193C-1BAE-7955-9A28F85221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6"/>
          <a:stretch/>
        </p:blipFill>
        <p:spPr>
          <a:xfrm>
            <a:off x="297385" y="612866"/>
            <a:ext cx="7909355" cy="20399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AE7CBE-6B99-4D29-56A2-713C9E376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85" y="2711752"/>
            <a:ext cx="6325398" cy="2431748"/>
          </a:xfrm>
          <a:prstGeom prst="rect">
            <a:avLst/>
          </a:prstGeom>
        </p:spPr>
      </p:pic>
      <p:sp>
        <p:nvSpPr>
          <p:cNvPr id="4" name="Google Shape;338;p71">
            <a:extLst>
              <a:ext uri="{FF2B5EF4-FFF2-40B4-BE49-F238E27FC236}">
                <a16:creationId xmlns:a16="http://schemas.microsoft.com/office/drawing/2014/main" id="{FD495C86-FCAA-4C9C-019B-3A303E4536A5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Google Shape;339;p71">
            <a:extLst>
              <a:ext uri="{FF2B5EF4-FFF2-40B4-BE49-F238E27FC236}">
                <a16:creationId xmlns:a16="http://schemas.microsoft.com/office/drawing/2014/main" id="{4AB3AB3D-DCF1-90A0-D281-DE6EE5C6439E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38683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298E23-EB5F-D9F4-2675-D211D2CBD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925" y="-1"/>
            <a:ext cx="3285203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7EBC4A-BDD8-697D-F26C-EA4464C2E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368" y="0"/>
            <a:ext cx="2756356" cy="5143500"/>
          </a:xfrm>
          <a:prstGeom prst="rect">
            <a:avLst/>
          </a:prstGeom>
        </p:spPr>
      </p:pic>
      <p:sp>
        <p:nvSpPr>
          <p:cNvPr id="7" name="Google Shape;1483;p181">
            <a:extLst>
              <a:ext uri="{FF2B5EF4-FFF2-40B4-BE49-F238E27FC236}">
                <a16:creationId xmlns:a16="http://schemas.microsoft.com/office/drawing/2014/main" id="{B29EA092-17E9-D5FD-4A53-3C7B17C17FCA}"/>
              </a:ext>
            </a:extLst>
          </p:cNvPr>
          <p:cNvSpPr/>
          <p:nvPr/>
        </p:nvSpPr>
        <p:spPr>
          <a:xfrm>
            <a:off x="336741" y="1995993"/>
            <a:ext cx="1199965" cy="115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</a:t>
            </a:r>
            <a:r>
              <a:rPr lang="en-US" sz="16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untime</a:t>
            </a:r>
            <a:endParaRPr lang="en-US" sz="16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66 </a:t>
            </a:r>
            <a:r>
              <a:rPr lang="en-US" sz="16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</a:t>
            </a:r>
            <a:r>
              <a:rPr lang="ru-RU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трок</a:t>
            </a:r>
            <a:endParaRPr sz="16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Google Shape;1483;p181">
            <a:extLst>
              <a:ext uri="{FF2B5EF4-FFF2-40B4-BE49-F238E27FC236}">
                <a16:creationId xmlns:a16="http://schemas.microsoft.com/office/drawing/2014/main" id="{F4D1170C-6080-F2C0-70E2-A4B8A997395D}"/>
              </a:ext>
            </a:extLst>
          </p:cNvPr>
          <p:cNvSpPr/>
          <p:nvPr/>
        </p:nvSpPr>
        <p:spPr>
          <a:xfrm>
            <a:off x="7755088" y="1995993"/>
            <a:ext cx="1199965" cy="115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Compile</a:t>
            </a:r>
            <a:endParaRPr lang="en-US" sz="16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560 </a:t>
            </a:r>
            <a:r>
              <a:rPr lang="en-US" sz="16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с</a:t>
            </a:r>
            <a:r>
              <a:rPr lang="ru-RU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трок</a:t>
            </a:r>
            <a:endParaRPr sz="16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Google Shape;339;p71">
            <a:extLst>
              <a:ext uri="{FF2B5EF4-FFF2-40B4-BE49-F238E27FC236}">
                <a16:creationId xmlns:a16="http://schemas.microsoft.com/office/drawing/2014/main" id="{7E97E2A7-32BF-90FC-8C87-CCF3F974482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148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73502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11774-0E39-E657-48C2-DF24D49CF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65" y="653643"/>
            <a:ext cx="5104610" cy="41796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920631-573E-E87E-A32C-AC89C936D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863" y="653643"/>
            <a:ext cx="5172172" cy="42794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501D01-B8AD-F057-EFDE-A2D7512E9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23" y="653643"/>
            <a:ext cx="5454626" cy="42794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ECDB82-6415-1A4F-ED01-E9333EBEBA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604727"/>
            <a:ext cx="7772400" cy="3934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23248-8F74-2CEF-CB3B-62149F8ECC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911" y="178778"/>
            <a:ext cx="5159555" cy="43599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161104-93C6-85BC-6ADB-87F952AC6D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969085"/>
            <a:ext cx="7772400" cy="32053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0E21C1-C5EC-D80A-328B-D3B7ED9618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7074" y="0"/>
            <a:ext cx="57898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BA19E4-47DD-B44C-4528-E1535A635084}"/>
              </a:ext>
            </a:extLst>
          </p:cNvPr>
          <p:cNvSpPr txBox="1"/>
          <p:nvPr/>
        </p:nvSpPr>
        <p:spPr>
          <a:xfrm>
            <a:off x="-219150" y="779111"/>
            <a:ext cx="9363150" cy="3885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Flang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–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чистый функциональный язык со строгой статистической типизацией, у которого проверка обязательна и идет до запуска: компилятор разбирает файл, выводит типы, доказывает завершение функций, помеченных тотальная, прогоняет примеры, записанные внутри функций, и пытается доказать постусловия ядром доказательств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;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программа, не прошедшая проверку, не печатается.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                                                  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Один исходник печатается в 10 целевых языков (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c,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ccp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rust, java,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js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ts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, elixir, python,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csharp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)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.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Побочных эффектов у программы нет.</a:t>
            </a:r>
          </a:p>
          <a:p>
            <a:pPr marL="381000" marR="3810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Компилятор написан на самом </a:t>
            </a:r>
            <a:r>
              <a:rPr lang="en-US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flang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и собирается из </a:t>
            </a:r>
            <a:r>
              <a:rPr lang="ru-RU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закоммиченного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seed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на С одной командой 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make –C bootstrap.</a:t>
            </a:r>
            <a:r>
              <a:rPr lang="ru-RU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endParaRPr lang="ru-RU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Manrope Medium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D637A2C8-9267-CE55-E832-D1C1911E09A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6FD128FE-893E-0389-8C4A-314378242AA7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149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7983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2A5EFD-9C16-8B21-A367-A0E1FBCC0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2072"/>
            <a:ext cx="9129126" cy="2459355"/>
          </a:xfrm>
          <a:prstGeom prst="rect">
            <a:avLst/>
          </a:prstGeom>
        </p:spPr>
      </p:pic>
      <p:sp>
        <p:nvSpPr>
          <p:cNvPr id="5" name="Google Shape;338;p71">
            <a:extLst>
              <a:ext uri="{FF2B5EF4-FFF2-40B4-BE49-F238E27FC236}">
                <a16:creationId xmlns:a16="http://schemas.microsoft.com/office/drawing/2014/main" id="{0C8FE704-B1F2-2E03-3943-B0E77C8BEA6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E384212F-0A7B-292B-2A7A-66126C361999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150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28227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68E26-964F-854F-27AD-C6D04B00A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821" y="601232"/>
            <a:ext cx="6056357" cy="4542268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C78479DF-A360-9A1A-F0E8-E9714CEA2448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F1C5AC70-C2AE-74FB-9371-E7421FD1EBDF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151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A8421E-A695-B423-036E-639FDF2A6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5827">
            <a:off x="7347312" y="3573506"/>
            <a:ext cx="685171" cy="67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0755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CCAE69-64E4-C453-A4E5-A70F7C573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821" y="601232"/>
            <a:ext cx="6056357" cy="4542268"/>
          </a:xfrm>
          <a:prstGeom prst="rect">
            <a:avLst/>
          </a:prstGeom>
        </p:spPr>
      </p:pic>
      <p:sp>
        <p:nvSpPr>
          <p:cNvPr id="3" name="Google Shape;338;p71">
            <a:extLst>
              <a:ext uri="{FF2B5EF4-FFF2-40B4-BE49-F238E27FC236}">
                <a16:creationId xmlns:a16="http://schemas.microsoft.com/office/drawing/2014/main" id="{79A98EF1-6664-B340-742F-2A747CD5ABA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900" b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AF22F20B-F62A-DCF9-AC7C-472B28DBDAD4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152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5526FB-7020-AC8C-BB0F-D4B3B2F6F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5827">
            <a:off x="7347312" y="3573506"/>
            <a:ext cx="685171" cy="67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3913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BCA59-9035-5A1D-3DD6-7E4B08FA8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План 1">
            <a:extLst>
              <a:ext uri="{FF2B5EF4-FFF2-40B4-BE49-F238E27FC236}">
                <a16:creationId xmlns:a16="http://schemas.microsoft.com/office/drawing/2014/main" id="{6B5DC4F1-4F3E-F71A-8E2D-DEDDA714009E}"/>
              </a:ext>
            </a:extLst>
          </p:cNvPr>
          <p:cNvSpPr>
            <a:spLocks noGrp="1"/>
          </p:cNvSpPr>
          <p:nvPr/>
        </p:nvSpPr>
        <p:spPr>
          <a:xfrm>
            <a:off x="1257300" y="1380359"/>
            <a:ext cx="7620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STAR, </a:t>
            </a:r>
            <a:r>
              <a:rPr lang="ru-RU" sz="2700" b="0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промптинг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umbrella, </a:t>
            </a: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кластера агентов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План 1">
            <a:extLst>
              <a:ext uri="{FF2B5EF4-FFF2-40B4-BE49-F238E27FC236}">
                <a16:creationId xmlns:a16="http://schemas.microsoft.com/office/drawing/2014/main" id="{75ED3FC8-9C07-1C10-6D94-4ECE9FCB8577}"/>
              </a:ext>
            </a:extLst>
          </p:cNvPr>
          <p:cNvSpPr>
            <a:spLocks noGrp="1"/>
          </p:cNvSpPr>
          <p:nvPr/>
        </p:nvSpPr>
        <p:spPr>
          <a:xfrm>
            <a:off x="1218903" y="2221425"/>
            <a:ext cx="5444787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Debugger, tracing, observability, Ouroboros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План 1">
            <a:extLst>
              <a:ext uri="{FF2B5EF4-FFF2-40B4-BE49-F238E27FC236}">
                <a16:creationId xmlns:a16="http://schemas.microsoft.com/office/drawing/2014/main" id="{D695CCBC-9B08-9E7E-7EC1-758C8551FE66}"/>
              </a:ext>
            </a:extLst>
          </p:cNvPr>
          <p:cNvSpPr>
            <a:spLocks noGrp="1"/>
          </p:cNvSpPr>
          <p:nvPr/>
        </p:nvSpPr>
        <p:spPr>
          <a:xfrm>
            <a:off x="1230630" y="3345296"/>
            <a:ext cx="503301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Логика, математика, спецификации, </a:t>
            </a:r>
            <a:r>
              <a:rPr lang="en-US" sz="2700" b="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sz="2700" b="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339;p71">
            <a:extLst>
              <a:ext uri="{FF2B5EF4-FFF2-40B4-BE49-F238E27FC236}">
                <a16:creationId xmlns:a16="http://schemas.microsoft.com/office/drawing/2014/main" id="{D3B5EC99-30FF-3D73-69E7-CC73AECA92F2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" name="План 0">
            <a:extLst>
              <a:ext uri="{FF2B5EF4-FFF2-40B4-BE49-F238E27FC236}">
                <a16:creationId xmlns:a16="http://schemas.microsoft.com/office/drawing/2014/main" id="{7184013B-29EB-E96B-2B16-B35982F0CE4D}"/>
              </a:ext>
            </a:extLst>
          </p:cNvPr>
          <p:cNvSpPr>
            <a:spLocks noGrp="1"/>
          </p:cNvSpPr>
          <p:nvPr/>
        </p:nvSpPr>
        <p:spPr>
          <a:xfrm>
            <a:off x="293370" y="1371733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01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План 1">
            <a:extLst>
              <a:ext uri="{FF2B5EF4-FFF2-40B4-BE49-F238E27FC236}">
                <a16:creationId xmlns:a16="http://schemas.microsoft.com/office/drawing/2014/main" id="{344ED74A-9DED-916C-3355-CCE4A84BB9FD}"/>
              </a:ext>
            </a:extLst>
          </p:cNvPr>
          <p:cNvSpPr>
            <a:spLocks noGrp="1"/>
          </p:cNvSpPr>
          <p:nvPr/>
        </p:nvSpPr>
        <p:spPr>
          <a:xfrm>
            <a:off x="293370" y="2221425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02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План 2">
            <a:extLst>
              <a:ext uri="{FF2B5EF4-FFF2-40B4-BE49-F238E27FC236}">
                <a16:creationId xmlns:a16="http://schemas.microsoft.com/office/drawing/2014/main" id="{8750D99B-25ED-B03B-AC6D-C2E0B52A4007}"/>
              </a:ext>
            </a:extLst>
          </p:cNvPr>
          <p:cNvSpPr>
            <a:spLocks noGrp="1"/>
          </p:cNvSpPr>
          <p:nvPr/>
        </p:nvSpPr>
        <p:spPr>
          <a:xfrm>
            <a:off x="293370" y="3345296"/>
            <a:ext cx="693254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7B4C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03</a:t>
            </a:r>
            <a:endParaRPr sz="2700" b="1" dirty="0">
              <a:solidFill>
                <a:srgbClr val="7B4C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" name="Заголовок">
            <a:extLst>
              <a:ext uri="{FF2B5EF4-FFF2-40B4-BE49-F238E27FC236}">
                <a16:creationId xmlns:a16="http://schemas.microsoft.com/office/drawing/2014/main" id="{7FD65D43-6F53-BEEC-1350-E9FD5D81B7AD}"/>
              </a:ext>
            </a:extLst>
          </p:cNvPr>
          <p:cNvSpPr>
            <a:spLocks noGrp="1"/>
          </p:cNvSpPr>
          <p:nvPr/>
        </p:nvSpPr>
        <p:spPr>
          <a:xfrm>
            <a:off x="276301" y="730834"/>
            <a:ext cx="7724700" cy="86187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00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7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Итоги трех секций</a:t>
            </a:r>
            <a:endParaRPr sz="27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13813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EF8B-5420-5328-7813-072F0BE2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Новая форма</a:t>
            </a:r>
            <a:endParaRPr lang="en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0A9B38-A85C-5650-9E3C-AA1732E6F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Программирование – это не написание новых программ, это творческий процесс и он преимущественно про поиск формы Ваших идей</a:t>
            </a:r>
          </a:p>
          <a:p>
            <a:r>
              <a:rPr lang="ru-RU" dirty="0"/>
              <a:t>Перевод идей уже на уровень кода - рутинная работа, будущее за тем, чтобы было достаточно на удобном способе формализации заставить ЭВМ или агента поверх неё делать ровно то, что именно вы </a:t>
            </a:r>
            <a:r>
              <a:rPr lang="ru-RU" dirty="0" err="1"/>
              <a:t>хотитете</a:t>
            </a:r>
            <a:r>
              <a:rPr lang="ru-RU" dirty="0"/>
              <a:t> сделать</a:t>
            </a:r>
            <a:endParaRPr lang="en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EBC2B2-3681-3A04-ED18-569FD4C61962}"/>
              </a:ext>
            </a:extLst>
          </p:cNvPr>
          <p:cNvSpPr txBox="1"/>
          <p:nvPr/>
        </p:nvSpPr>
        <p:spPr>
          <a:xfrm>
            <a:off x="4188823" y="1436914"/>
            <a:ext cx="336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Ну или не давать это сделать</a:t>
            </a:r>
            <a:endParaRPr lang="en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DC8847-E1CF-1657-D2DE-09C786761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140" y="1892482"/>
            <a:ext cx="3155224" cy="315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2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187"/>
          <p:cNvSpPr/>
          <p:nvPr/>
        </p:nvSpPr>
        <p:spPr>
          <a:xfrm>
            <a:off x="0" y="1828800"/>
            <a:ext cx="9143999" cy="1383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Бонус</a:t>
            </a:r>
            <a:r>
              <a:rPr lang="en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Как создать ИИ?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25" name="Google Shape;1525;p187"/>
          <p:cNvSpPr/>
          <p:nvPr/>
        </p:nvSpPr>
        <p:spPr>
          <a:xfrm>
            <a:off x="0" y="2973705"/>
            <a:ext cx="91440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GA + </a:t>
            </a:r>
            <a:r>
              <a:rPr lang="en" sz="24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Flang</a:t>
            </a: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+ Ouroboros</a:t>
            </a:r>
            <a:endParaRPr sz="2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28" name="Google Shape;1528;p187"/>
          <p:cNvSpPr/>
          <p:nvPr/>
        </p:nvSpPr>
        <p:spPr>
          <a:xfrm>
            <a:off x="-1" y="4602480"/>
            <a:ext cx="9144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Исследовательская</a:t>
            </a:r>
            <a:r>
              <a:rPr lang="en" sz="1400" b="0" dirty="0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 </a:t>
            </a:r>
            <a:r>
              <a:rPr lang="en" sz="1400" b="0" dirty="0" err="1">
                <a:solidFill>
                  <a:srgbClr val="53535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гипотеза</a:t>
            </a:r>
            <a:endParaRPr sz="1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A8F0D91F-8A91-7038-D8FD-21C865274783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Бонус: поиск программ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283C1648-5251-4EEB-FB02-DDC66D83F7E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154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Этап 0">
            <a:extLst>
              <a:ext uri="{FF2B5EF4-FFF2-40B4-BE49-F238E27FC236}">
                <a16:creationId xmlns:a16="http://schemas.microsoft.com/office/drawing/2014/main" id="{D802D34A-8C93-434C-847D-C40206F2EA48}"/>
              </a:ext>
            </a:extLst>
          </p:cNvPr>
          <p:cNvSpPr>
            <a:spLocks noGrp="1"/>
          </p:cNvSpPr>
          <p:nvPr/>
        </p:nvSpPr>
        <p:spPr>
          <a:xfrm>
            <a:off x="285750" y="1097280"/>
            <a:ext cx="165735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GA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кандидат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6" name="Этап 1">
            <a:extLst>
              <a:ext uri="{FF2B5EF4-FFF2-40B4-BE49-F238E27FC236}">
                <a16:creationId xmlns:a16="http://schemas.microsoft.com/office/drawing/2014/main" id="{966F5C3E-599C-4D54-A8DF-17B9B4CDF47B}"/>
              </a:ext>
            </a:extLst>
          </p:cNvPr>
          <p:cNvSpPr>
            <a:spLocks noGrp="1"/>
          </p:cNvSpPr>
          <p:nvPr/>
        </p:nvSpPr>
        <p:spPr>
          <a:xfrm>
            <a:off x="2530550" y="1097280"/>
            <a:ext cx="171760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Flang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условия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7" name="Этап 2">
            <a:extLst>
              <a:ext uri="{FF2B5EF4-FFF2-40B4-BE49-F238E27FC236}">
                <a16:creationId xmlns:a16="http://schemas.microsoft.com/office/drawing/2014/main" id="{05C9576D-586B-43F2-A33C-2FDA6CA29BBF}"/>
              </a:ext>
            </a:extLst>
          </p:cNvPr>
          <p:cNvSpPr>
            <a:spLocks noGrp="1"/>
          </p:cNvSpPr>
          <p:nvPr/>
        </p:nvSpPr>
        <p:spPr>
          <a:xfrm>
            <a:off x="4784651" y="1097280"/>
            <a:ext cx="1768549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Ouroboros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trace</a:t>
            </a:r>
          </a:p>
        </p:txBody>
      </p:sp>
      <p:sp>
        <p:nvSpPr>
          <p:cNvPr id="518" name="Этап 3">
            <a:extLst>
              <a:ext uri="{FF2B5EF4-FFF2-40B4-BE49-F238E27FC236}">
                <a16:creationId xmlns:a16="http://schemas.microsoft.com/office/drawing/2014/main" id="{804C34E6-3B74-4AE7-B51E-5198D862133C}"/>
              </a:ext>
            </a:extLst>
          </p:cNvPr>
          <p:cNvSpPr>
            <a:spLocks noGrp="1"/>
          </p:cNvSpPr>
          <p:nvPr/>
        </p:nvSpPr>
        <p:spPr>
          <a:xfrm>
            <a:off x="7038753" y="1097280"/>
            <a:ext cx="1819497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Отбор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и</a:t>
            </a:r>
            <a:r>
              <a:rPr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память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F27D3612-98C0-FFFC-FB5A-F84B9F015D90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Бонус: поиск программ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CA807DD3-EF0E-4A98-5A66-2DB5DF407BB0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155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37724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45F42-9E70-53BD-CD38-55C0185C7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Этап 0">
            <a:extLst>
              <a:ext uri="{FF2B5EF4-FFF2-40B4-BE49-F238E27FC236}">
                <a16:creationId xmlns:a16="http://schemas.microsoft.com/office/drawing/2014/main" id="{97642C60-E978-1791-BB89-B1B9273EC228}"/>
              </a:ext>
            </a:extLst>
          </p:cNvPr>
          <p:cNvSpPr>
            <a:spLocks noGrp="1"/>
          </p:cNvSpPr>
          <p:nvPr/>
        </p:nvSpPr>
        <p:spPr>
          <a:xfrm>
            <a:off x="292661" y="1094706"/>
            <a:ext cx="1943099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Стремление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жить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6" name="Этап 1">
            <a:extLst>
              <a:ext uri="{FF2B5EF4-FFF2-40B4-BE49-F238E27FC236}">
                <a16:creationId xmlns:a16="http://schemas.microsoft.com/office/drawing/2014/main" id="{515EF2F4-E824-794A-90F2-1F2390B9C919}"/>
              </a:ext>
            </a:extLst>
          </p:cNvPr>
          <p:cNvSpPr>
            <a:spLocks noGrp="1"/>
          </p:cNvSpPr>
          <p:nvPr/>
        </p:nvSpPr>
        <p:spPr>
          <a:xfrm>
            <a:off x="2537461" y="1094706"/>
            <a:ext cx="200335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Формально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доказуемо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7" name="Этап 2">
            <a:extLst>
              <a:ext uri="{FF2B5EF4-FFF2-40B4-BE49-F238E27FC236}">
                <a16:creationId xmlns:a16="http://schemas.microsoft.com/office/drawing/2014/main" id="{5BA3C9B1-69E6-A3E5-6DAB-10B66425A9AB}"/>
              </a:ext>
            </a:extLst>
          </p:cNvPr>
          <p:cNvSpPr>
            <a:spLocks noGrp="1"/>
          </p:cNvSpPr>
          <p:nvPr/>
        </p:nvSpPr>
        <p:spPr>
          <a:xfrm>
            <a:off x="4800600" y="927066"/>
            <a:ext cx="1759512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С логами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8" name="Этап 3">
            <a:extLst>
              <a:ext uri="{FF2B5EF4-FFF2-40B4-BE49-F238E27FC236}">
                <a16:creationId xmlns:a16="http://schemas.microsoft.com/office/drawing/2014/main" id="{29D5D9DC-B10F-A7CE-2E50-3B3C4C742E8E}"/>
              </a:ext>
            </a:extLst>
          </p:cNvPr>
          <p:cNvSpPr>
            <a:spLocks noGrp="1"/>
          </p:cNvSpPr>
          <p:nvPr/>
        </p:nvSpPr>
        <p:spPr>
          <a:xfrm>
            <a:off x="7056521" y="1279370"/>
            <a:ext cx="1893958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b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Передавать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RAG </a:t>
            </a:r>
            <a:r>
              <a:rPr lang="ru-RU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без </a:t>
            </a:r>
          </a:p>
          <a:p>
            <a:pPr algn="l">
              <a:defRPr sz="217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24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нейрослопа</a:t>
            </a:r>
            <a:endParaRPr sz="2400" b="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9" name="Раздел">
            <a:extLst>
              <a:ext uri="{FF2B5EF4-FFF2-40B4-BE49-F238E27FC236}">
                <a16:creationId xmlns:a16="http://schemas.microsoft.com/office/drawing/2014/main" id="{30413BD9-0BDD-0D28-3702-C9818DC2818D}"/>
              </a:ext>
            </a:extLst>
          </p:cNvPr>
          <p:cNvSpPr>
            <a:spLocks noGrp="1"/>
          </p:cNvSpPr>
          <p:nvPr/>
        </p:nvSpPr>
        <p:spPr>
          <a:xfrm>
            <a:off x="2381250" y="4876800"/>
            <a:ext cx="41910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rPr>
              <a:t>Бонус: поиск программ</a:t>
            </a:r>
          </a:p>
        </p:txBody>
      </p:sp>
      <p:sp>
        <p:nvSpPr>
          <p:cNvPr id="520" name="Номер слайда">
            <a:extLst>
              <a:ext uri="{FF2B5EF4-FFF2-40B4-BE49-F238E27FC236}">
                <a16:creationId xmlns:a16="http://schemas.microsoft.com/office/drawing/2014/main" id="{D20BFD6A-0EB3-EBE6-D2BB-B982BA786650}"/>
              </a:ext>
            </a:extLst>
          </p:cNvPr>
          <p:cNvSpPr>
            <a:spLocks noGrp="1"/>
          </p:cNvSpPr>
          <p:nvPr/>
        </p:nvSpPr>
        <p:spPr>
          <a:xfrm>
            <a:off x="8543925" y="4867275"/>
            <a:ext cx="438150" cy="161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825" b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en-US" sz="825" dirty="0">
                <a:solidFill>
                  <a:srgbClr val="000000"/>
                </a:solidFill>
                <a:latin typeface="Manrope Medium"/>
                <a:ea typeface="Manrope Medium"/>
                <a:cs typeface="Manrope Medium"/>
              </a:rPr>
              <a:t>156</a:t>
            </a:r>
            <a:endParaRPr sz="825" b="0" dirty="0">
              <a:solidFill>
                <a:srgbClr val="000000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FE337376-540F-FE35-25DC-CFA8C738735D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Бонус: поиск программ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Google Shape;339;p71">
            <a:extLst>
              <a:ext uri="{FF2B5EF4-FFF2-40B4-BE49-F238E27FC236}">
                <a16:creationId xmlns:a16="http://schemas.microsoft.com/office/drawing/2014/main" id="{986B9B5B-4623-F650-3B0C-D9254D5B1D1A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112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81399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195"/>
          <p:cNvSpPr/>
          <p:nvPr/>
        </p:nvSpPr>
        <p:spPr>
          <a:xfrm>
            <a:off x="0" y="1536815"/>
            <a:ext cx="91440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Digitable</a:t>
            </a:r>
            <a:endParaRPr sz="4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56" name="Google Shape;1656;p195"/>
          <p:cNvSpPr/>
          <p:nvPr/>
        </p:nvSpPr>
        <p:spPr>
          <a:xfrm>
            <a:off x="0" y="2222615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Присоединяйтесь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57" name="Google Shape;1657;p195"/>
          <p:cNvSpPr/>
          <p:nvPr/>
        </p:nvSpPr>
        <p:spPr>
          <a:xfrm>
            <a:off x="0" y="3091990"/>
            <a:ext cx="91440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courses.digitable.life</a:t>
            </a:r>
            <a:endParaRPr sz="32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Google Shape;338;p71">
            <a:extLst>
              <a:ext uri="{FF2B5EF4-FFF2-40B4-BE49-F238E27FC236}">
                <a16:creationId xmlns:a16="http://schemas.microsoft.com/office/drawing/2014/main" id="{610DC50E-C4E2-3F40-DEC0-92C6FAB6B4AF}"/>
              </a:ext>
            </a:extLst>
          </p:cNvPr>
          <p:cNvSpPr/>
          <p:nvPr/>
        </p:nvSpPr>
        <p:spPr>
          <a:xfrm>
            <a:off x="2381250" y="315959"/>
            <a:ext cx="4191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>
              <a:defRPr sz="750" b="0">
                <a:solidFill>
                  <a:srgbClr val="535353"/>
                </a:solidFill>
                <a:latin typeface="Manrope Medium"/>
                <a:ea typeface="Manrope Medium"/>
                <a:cs typeface="Manrope Medium"/>
              </a:defRPr>
            </a:pPr>
            <a:r>
              <a:rPr lang="ru-RU" sz="900" b="0" dirty="0">
                <a:solidFill>
                  <a:schemeClr val="bg2">
                    <a:lumMod val="60000"/>
                    <a:lumOff val="4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Заключение</a:t>
            </a:r>
            <a:endParaRPr lang="en" sz="900" b="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bg2">
                  <a:lumMod val="60000"/>
                  <a:lumOff val="4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Google Shape;339;p71">
            <a:extLst>
              <a:ext uri="{FF2B5EF4-FFF2-40B4-BE49-F238E27FC236}">
                <a16:creationId xmlns:a16="http://schemas.microsoft.com/office/drawing/2014/main" id="{2287B283-BC71-A73D-0010-08998334CCF6}"/>
              </a:ext>
            </a:extLst>
          </p:cNvPr>
          <p:cNvSpPr/>
          <p:nvPr/>
        </p:nvSpPr>
        <p:spPr>
          <a:xfrm>
            <a:off x="8543925" y="328736"/>
            <a:ext cx="438300" cy="1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25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157</a:t>
            </a:r>
            <a:endParaRPr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B38CC2-4CC6-081C-B23E-77B15A810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1130300"/>
            <a:ext cx="7137400" cy="4013200"/>
          </a:xfrm>
          <a:prstGeom prst="rect">
            <a:avLst/>
          </a:prstGeom>
        </p:spPr>
      </p:pic>
      <p:sp>
        <p:nvSpPr>
          <p:cNvPr id="290" name="Google Shape;290;p68"/>
          <p:cNvSpPr txBox="1">
            <a:spLocks noGrp="1"/>
          </p:cNvSpPr>
          <p:nvPr>
            <p:ph type="body" idx="1"/>
          </p:nvPr>
        </p:nvSpPr>
        <p:spPr>
          <a:xfrm>
            <a:off x="279043" y="1045466"/>
            <a:ext cx="5998800" cy="231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/>
          <a:p>
            <a:pPr marL="0" lvl="0" indent="0" algn="l" rtl="0">
              <a:lnSpc>
                <a:spcPct val="7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От Аристотеля до </a:t>
            </a:r>
            <a:r>
              <a:rPr lang="en-US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runtime</a:t>
            </a:r>
            <a:r>
              <a:rPr lang="ru-RU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: формально доказуемый </a:t>
            </a:r>
            <a:r>
              <a:rPr lang="en-US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TypeScript </a:t>
            </a:r>
            <a:r>
              <a:rPr lang="ru-RU" sz="3800" b="1" i="0" u="none" strike="noStrike" cap="none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Manrope Medium"/>
              </a:rPr>
              <a:t>и код, который ИИ проверяет сам</a:t>
            </a:r>
            <a:endParaRPr sz="38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91" name="Google Shape;291;p68"/>
          <p:cNvSpPr txBox="1">
            <a:spLocks noGrp="1"/>
          </p:cNvSpPr>
          <p:nvPr>
            <p:ph type="body" idx="4294967295"/>
          </p:nvPr>
        </p:nvSpPr>
        <p:spPr>
          <a:xfrm>
            <a:off x="279042" y="4646371"/>
            <a:ext cx="2135545" cy="31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rPr lang="en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Марат</a:t>
            </a:r>
            <a:r>
              <a:rPr lang="e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Зимнуров</a:t>
            </a:r>
            <a:endParaRPr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09111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22504</TotalTime>
  <Words>17318</Words>
  <Application>Microsoft Macintosh PowerPoint</Application>
  <DocSecurity>0</DocSecurity>
  <PresentationFormat>On-screen Show (16:9)</PresentationFormat>
  <Paragraphs>1720</Paragraphs>
  <Slides>160</Slides>
  <Notes>96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160</vt:i4>
      </vt:variant>
    </vt:vector>
  </HeadingPairs>
  <TitlesOfParts>
    <vt:vector size="165" baseType="lpstr">
      <vt:lpstr>Manrope Medium</vt:lpstr>
      <vt:lpstr>Helvetica Neue</vt:lpstr>
      <vt:lpstr>Menlo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Пример неэффективного промта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Новая форма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mfzimnurov</cp:lastModifiedBy>
  <cp:revision>56</cp:revision>
  <dcterms:created xsi:type="dcterms:W3CDTF">2026-09-10T10:18:23Z</dcterms:created>
  <dcterms:modified xsi:type="dcterms:W3CDTF">2026-10-24T16:55:47Z</dcterms:modified>
</cp:coreProperties>
</file>