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72" r:id="rId2"/>
    <p:sldId id="280" r:id="rId3"/>
    <p:sldId id="275" r:id="rId4"/>
    <p:sldId id="277" r:id="rId5"/>
    <p:sldId id="278" r:id="rId6"/>
    <p:sldId id="279" r:id="rId7"/>
    <p:sldId id="282" r:id="rId8"/>
    <p:sldId id="284" r:id="rId9"/>
    <p:sldId id="285" r:id="rId10"/>
    <p:sldId id="286" r:id="rId11"/>
    <p:sldId id="289" r:id="rId12"/>
    <p:sldId id="290" r:id="rId13"/>
    <p:sldId id="291" r:id="rId14"/>
    <p:sldId id="292" r:id="rId15"/>
    <p:sldId id="299" r:id="rId16"/>
    <p:sldId id="293" r:id="rId17"/>
    <p:sldId id="294" r:id="rId18"/>
    <p:sldId id="295" r:id="rId19"/>
    <p:sldId id="296" r:id="rId20"/>
    <p:sldId id="297" r:id="rId21"/>
    <p:sldId id="298" r:id="rId22"/>
  </p:sldIdLst>
  <p:sldSz cx="20104100" cy="11309350"/>
  <p:notesSz cx="20104100" cy="113093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radox Paradoxov" initials="PP" lastIdx="10" clrIdx="0">
    <p:extLst>
      <p:ext uri="{19B8F6BF-5375-455C-9EA6-DF929625EA0E}">
        <p15:presenceInfo xmlns:p15="http://schemas.microsoft.com/office/powerpoint/2012/main" userId="445f90de7257a752" providerId="Windows Live"/>
      </p:ext>
    </p:extLst>
  </p:cmAuthor>
  <p:cmAuthor id="2" name="Пискунов Дмитрий" initials="ПДН" lastIdx="3" clrIdx="1">
    <p:extLst>
      <p:ext uri="{19B8F6BF-5375-455C-9EA6-DF929625EA0E}">
        <p15:presenceInfo xmlns:p15="http://schemas.microsoft.com/office/powerpoint/2012/main" userId="Пискунов Дмитрий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EB1C"/>
    <a:srgbClr val="BCBEBE"/>
    <a:srgbClr val="06065A"/>
    <a:srgbClr val="E5E8E7"/>
    <a:srgbClr val="050652"/>
    <a:srgbClr val="D94A5C"/>
    <a:srgbClr val="FDF169"/>
    <a:srgbClr val="8EB7E2"/>
    <a:srgbClr val="5F8665"/>
    <a:srgbClr val="E2FB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17"/>
    <p:restoredTop sz="94666"/>
  </p:normalViewPr>
  <p:slideViewPr>
    <p:cSldViewPr>
      <p:cViewPr varScale="1">
        <p:scale>
          <a:sx n="67" d="100"/>
          <a:sy n="67" d="100"/>
        </p:scale>
        <p:origin x="648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C42F2-3F8C-D14A-ADE6-D1420667C9C5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4C179-C83E-1446-9F51-3E83D105DC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989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4C179-C83E-1446-9F51-3E83D105DC1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146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4C179-C83E-1446-9F51-3E83D105DC1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778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4C179-C83E-1446-9F51-3E83D105DC1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385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4C179-C83E-1446-9F51-3E83D105DC1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332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FC085E-FD91-6343-BC56-B057EBF14132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127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Название презентации+ФИ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91B0B2DD-518D-4337-B971-D513308823C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08526003"/>
              </p:ext>
            </p:extLst>
          </p:nvPr>
        </p:nvGraphicFramePr>
        <p:xfrm>
          <a:off x="2618" y="2619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425" imgH="424" progId="TCLayout.ActiveDocument.1">
                  <p:embed/>
                </p:oleObj>
              </mc:Choice>
              <mc:Fallback>
                <p:oleObj name="Слайд think-cell" r:id="rId3" imgW="425" imgH="424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id="{91B0B2DD-518D-4337-B971-D513308823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8" y="2619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F531A9B-BEAD-47E1-8218-931A9590BA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  <p:pic>
        <p:nvPicPr>
          <p:cNvPr id="4" name="MTS LOGO COVER.pdf" descr="MTS LOGO COVER.pdf">
            <a:extLst>
              <a:ext uri="{FF2B5EF4-FFF2-40B4-BE49-F238E27FC236}">
                <a16:creationId xmlns:a16="http://schemas.microsoft.com/office/drawing/2014/main" id="{F8D5B7DA-DAD6-02FE-225F-86131DD0D6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518" y="288680"/>
            <a:ext cx="19472513" cy="10709588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id="{7007FE74-46CC-40C2-B34A-1F4BF1411F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2183" y="9295683"/>
            <a:ext cx="15031452" cy="712029"/>
          </a:xfrm>
        </p:spPr>
        <p:txBody>
          <a:bodyPr>
            <a:noAutofit/>
          </a:bodyPr>
          <a:lstStyle>
            <a:lvl1pPr marL="0" indent="0" algn="l" defTabSz="15078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617" kern="1200" dirty="0" smtClean="0">
                <a:solidFill>
                  <a:schemeClr val="bg1"/>
                </a:solidFill>
                <a:latin typeface="+mj-lt"/>
                <a:ea typeface="MTS Extended Medium" panose="020B0306020102020303" pitchFamily="34" charset="0"/>
                <a:cs typeface="+mj-cs"/>
              </a:defRPr>
            </a:lvl1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id="{AAE1B3E5-4BB6-4F87-AC6D-CB5E8324AF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5050" y="9990240"/>
            <a:ext cx="15031452" cy="489153"/>
          </a:xfrm>
        </p:spPr>
        <p:txBody>
          <a:bodyPr>
            <a:noAutofit/>
          </a:bodyPr>
          <a:lstStyle>
            <a:lvl1pPr marL="0" indent="0" algn="l" defTabSz="15078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298" kern="120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2F96384-35DC-8C45-389F-32B50B3C06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62" y="4906113"/>
            <a:ext cx="15028476" cy="1522596"/>
          </a:xfrm>
        </p:spPr>
        <p:txBody>
          <a:bodyPr vert="horz" anchor="ctr"/>
          <a:lstStyle>
            <a:lvl1pPr algn="l">
              <a:defRPr sz="9894">
                <a:solidFill>
                  <a:schemeClr val="bg1"/>
                </a:solidFill>
                <a:latin typeface="+mj-lt"/>
                <a:ea typeface="MTS Extended Medium" panose="020B0306020102020303" pitchFamily="34" charset="0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360290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+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F26A160A-E3E0-44B0-A14C-4F72CF19A3D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2342440"/>
              </p:ext>
            </p:extLst>
          </p:nvPr>
        </p:nvGraphicFramePr>
        <p:xfrm>
          <a:off x="2618" y="2619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425" imgH="424" progId="TCLayout.ActiveDocument.1">
                  <p:embed/>
                </p:oleObj>
              </mc:Choice>
              <mc:Fallback>
                <p:oleObj name="Слайд think-cell" r:id="rId3" imgW="425" imgH="424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id="{F26A160A-E3E0-44B0-A14C-4F72CF19A3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8" y="2619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DF660E-EFCD-1BC9-DDFF-E6EFF78BCA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7242" y="836120"/>
            <a:ext cx="11217395" cy="710516"/>
          </a:xfrm>
        </p:spPr>
        <p:txBody>
          <a:bodyPr vert="horz" wrap="square" anchor="t" anchorCtr="0">
            <a:spAutoFit/>
          </a:bodyPr>
          <a:lstStyle>
            <a:lvl1pPr>
              <a:defRPr sz="4617">
                <a:latin typeface="+mj-lt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3" name="Рисунок 5">
            <a:extLst>
              <a:ext uri="{FF2B5EF4-FFF2-40B4-BE49-F238E27FC236}">
                <a16:creationId xmlns:a16="http://schemas.microsoft.com/office/drawing/2014/main" id="{A2D0B2C4-C21F-8A6F-4021-AEBC572208F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565062" y="5406156"/>
            <a:ext cx="7539038" cy="50751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3298"/>
            </a:lvl1pPr>
          </a:lstStyle>
          <a:p>
            <a:r>
              <a:rPr lang="ru-RU" dirty="0"/>
              <a:t>Добавьте фотографию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08900B5-0B03-4CB3-B805-53526676A2D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845613" y="0"/>
            <a:ext cx="1258485" cy="125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808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95120E-5970-922D-AA2D-E6FA33C4B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3013" y="4265593"/>
            <a:ext cx="15078075" cy="1522596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8ABDA21-03B7-2E64-D3B8-CDF580F8A7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609077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BF7CE9-7E22-3BCF-41C1-AFB2CC7426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5205" y="10517696"/>
            <a:ext cx="4623943" cy="276999"/>
          </a:xfrm>
        </p:spPr>
        <p:txBody>
          <a:bodyPr/>
          <a:lstStyle/>
          <a:p>
            <a:fld id="{8E7FC60A-1A22-9645-A457-10FEB701610A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118D3F-05A0-2D0F-6660-7A9707753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5394" y="10517696"/>
            <a:ext cx="6433312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6D2A54-F46A-09F2-792D-18A1C1028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474953" y="10517696"/>
            <a:ext cx="4623943" cy="276999"/>
          </a:xfrm>
        </p:spPr>
        <p:txBody>
          <a:bodyPr/>
          <a:lstStyle/>
          <a:p>
            <a:fld id="{6294F304-EC9C-8943-A645-AFC78ACAB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142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452374"/>
            <a:ext cx="18093690" cy="180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2.svg"/><Relationship Id="rId7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3BA2DBAE-A7F6-FA65-D3A8-CF68951283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8050" y="6906486"/>
            <a:ext cx="15031452" cy="711979"/>
          </a:xfrm>
        </p:spPr>
        <p:txBody>
          <a:bodyPr/>
          <a:lstStyle/>
          <a:p>
            <a:r>
              <a:rPr lang="ru-RU" sz="3600" dirty="0">
                <a:latin typeface="MTS Text" panose="020B0306020102020303" pitchFamily="34" charset="0"/>
                <a:ea typeface="MTS Text" panose="020B0306020102020303" pitchFamily="34" charset="0"/>
              </a:rPr>
              <a:t>Пискунов Дмитрий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14B226-BC21-9005-1AA5-4023220B88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79650" y="9571338"/>
            <a:ext cx="4220235" cy="1569737"/>
          </a:xfrm>
        </p:spPr>
        <p:txBody>
          <a:bodyPr/>
          <a:lstStyle/>
          <a:p>
            <a:r>
              <a:rPr lang="ru-RU" dirty="0" err="1">
                <a:latin typeface="MTS Text" panose="020B0306020102020303" pitchFamily="34" charset="0"/>
                <a:ea typeface="MTS Text" panose="020B0306020102020303" pitchFamily="34" charset="0"/>
              </a:rPr>
              <a:t>K</a:t>
            </a:r>
            <a:r>
              <a:rPr lang="en-US" dirty="0">
                <a:latin typeface="MTS Text" panose="020B0306020102020303" pitchFamily="34" charset="0"/>
                <a:ea typeface="MTS Text" panose="020B0306020102020303" pitchFamily="34" charset="0"/>
              </a:rPr>
              <a:t>ION</a:t>
            </a:r>
          </a:p>
          <a:p>
            <a:r>
              <a:rPr lang="ru-RU" dirty="0" err="1">
                <a:latin typeface="MTS Text" panose="020B0306020102020303" pitchFamily="34" charset="0"/>
                <a:ea typeface="MTS Text" panose="020B0306020102020303" pitchFamily="34" charset="0"/>
              </a:rPr>
              <a:t>P</a:t>
            </a:r>
            <a:r>
              <a:rPr lang="en-US" dirty="0" err="1">
                <a:latin typeface="MTS Text" panose="020B0306020102020303" pitchFamily="34" charset="0"/>
                <a:ea typeface="MTS Text" panose="020B0306020102020303" pitchFamily="34" charset="0"/>
              </a:rPr>
              <a:t>roduct</a:t>
            </a:r>
            <a:r>
              <a:rPr lang="en-US" dirty="0">
                <a:latin typeface="MTS Text" panose="020B0306020102020303" pitchFamily="34" charset="0"/>
                <a:ea typeface="MTS Text" panose="020B0306020102020303" pitchFamily="34" charset="0"/>
              </a:rPr>
              <a:t> Owner</a:t>
            </a:r>
          </a:p>
          <a:p>
            <a:r>
              <a:rPr lang="en-US" dirty="0" err="1">
                <a:latin typeface="MTS Text" panose="020B0306020102020303" pitchFamily="34" charset="0"/>
                <a:ea typeface="MTS Text" panose="020B0306020102020303" pitchFamily="34" charset="0"/>
              </a:rPr>
              <a:t>CorePlayerTeam</a:t>
            </a:r>
            <a:endParaRPr lang="ru-RU" dirty="0"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20E2445-D153-4FA7-7B4E-80FE44CFE7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161" y="3277031"/>
            <a:ext cx="18382591" cy="3462486"/>
          </a:xfrm>
        </p:spPr>
        <p:txBody>
          <a:bodyPr/>
          <a:lstStyle/>
          <a:p>
            <a:r>
              <a:rPr lang="ru-RU" sz="7500" b="1" dirty="0">
                <a:latin typeface="MTS Wide" panose="020B0306020102020303" pitchFamily="34" charset="0"/>
                <a:ea typeface="MTS Wide" panose="020B0306020102020303" pitchFamily="34" charset="0"/>
              </a:rPr>
              <a:t>В поисках</a:t>
            </a:r>
            <a:br>
              <a:rPr lang="en-US" sz="7500" b="1" dirty="0">
                <a:latin typeface="MTS Wide" panose="020B0306020102020303" pitchFamily="34" charset="0"/>
                <a:ea typeface="MTS Wide" panose="020B0306020102020303" pitchFamily="34" charset="0"/>
              </a:rPr>
            </a:br>
            <a:r>
              <a:rPr lang="ru-RU" sz="7500" b="1" dirty="0">
                <a:latin typeface="MTS Wide" panose="020B0306020102020303" pitchFamily="34" charset="0"/>
                <a:ea typeface="MTS Wide" panose="020B0306020102020303" pitchFamily="34" charset="0"/>
              </a:rPr>
              <a:t>потерянного </a:t>
            </a:r>
            <a:br>
              <a:rPr lang="ru-RU" sz="7500" b="1" dirty="0">
                <a:latin typeface="MTS Wide" panose="020B0306020102020303" pitchFamily="34" charset="0"/>
                <a:ea typeface="MTS Wide" panose="020B0306020102020303" pitchFamily="34" charset="0"/>
              </a:rPr>
            </a:br>
            <a:r>
              <a:rPr lang="ru-RU" sz="7500" b="1" dirty="0">
                <a:latin typeface="MTS Wide" panose="020B0306020102020303" pitchFamily="34" charset="0"/>
                <a:ea typeface="MTS Wide" panose="020B0306020102020303" pitchFamily="34" charset="0"/>
              </a:rPr>
              <a:t>битрейта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15CFD4F-2DEC-7934-4EE4-475F6FDBC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050" y="9334384"/>
            <a:ext cx="1882891" cy="188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862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AEF98ACB-F149-243D-2E95-FDD7A3340DEB}"/>
              </a:ext>
            </a:extLst>
          </p:cNvPr>
          <p:cNvSpPr/>
          <p:nvPr/>
        </p:nvSpPr>
        <p:spPr>
          <a:xfrm>
            <a:off x="10848600" y="1342912"/>
            <a:ext cx="3463904" cy="761266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1920x1080 8000 kbps</a:t>
            </a:r>
            <a:endParaRPr lang="ru-RU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F4178321-4507-A597-7AA6-5F6F1D7E9A26}"/>
              </a:ext>
            </a:extLst>
          </p:cNvPr>
          <p:cNvSpPr/>
          <p:nvPr/>
        </p:nvSpPr>
        <p:spPr>
          <a:xfrm>
            <a:off x="10848599" y="2517012"/>
            <a:ext cx="3463904" cy="761266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1920x1080 7900 kbps</a:t>
            </a:r>
            <a:endParaRPr lang="ru-RU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44AD2DE4-C9BA-00F4-B144-7B51B58D4DE2}"/>
              </a:ext>
            </a:extLst>
          </p:cNvPr>
          <p:cNvSpPr/>
          <p:nvPr/>
        </p:nvSpPr>
        <p:spPr>
          <a:xfrm>
            <a:off x="10848597" y="3691111"/>
            <a:ext cx="3463904" cy="761266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…</a:t>
            </a:r>
            <a:endParaRPr lang="ru-RU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7A8BAB0D-37D5-711A-CA3F-6EA121B271B2}"/>
              </a:ext>
            </a:extLst>
          </p:cNvPr>
          <p:cNvSpPr/>
          <p:nvPr/>
        </p:nvSpPr>
        <p:spPr>
          <a:xfrm>
            <a:off x="10848595" y="4865211"/>
            <a:ext cx="3463904" cy="761266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1920x1080 100 kbps</a:t>
            </a:r>
            <a:endParaRPr lang="ru-RU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2683A9C5-25A7-24C1-A83C-58D8CBACE43C}"/>
              </a:ext>
            </a:extLst>
          </p:cNvPr>
          <p:cNvSpPr/>
          <p:nvPr/>
        </p:nvSpPr>
        <p:spPr>
          <a:xfrm>
            <a:off x="10848600" y="6048881"/>
            <a:ext cx="3463904" cy="761266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1280x720 8000 kbps</a:t>
            </a:r>
            <a:endParaRPr lang="ru-RU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05286ECF-CE86-9878-2046-455EE5C5E8DE}"/>
              </a:ext>
            </a:extLst>
          </p:cNvPr>
          <p:cNvSpPr/>
          <p:nvPr/>
        </p:nvSpPr>
        <p:spPr>
          <a:xfrm>
            <a:off x="10848600" y="7213410"/>
            <a:ext cx="3463904" cy="761266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1280x720 7900 kbps</a:t>
            </a:r>
            <a:endParaRPr lang="ru-RU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C447F85D-C892-3BF9-BDD2-FFD401391335}"/>
              </a:ext>
            </a:extLst>
          </p:cNvPr>
          <p:cNvSpPr/>
          <p:nvPr/>
        </p:nvSpPr>
        <p:spPr>
          <a:xfrm>
            <a:off x="10848594" y="8403772"/>
            <a:ext cx="3463904" cy="761266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…</a:t>
            </a:r>
            <a:endParaRPr lang="ru-RU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D45C6BE0-ADAF-1879-EE07-06F73BCAE40C}"/>
              </a:ext>
            </a:extLst>
          </p:cNvPr>
          <p:cNvSpPr/>
          <p:nvPr/>
        </p:nvSpPr>
        <p:spPr>
          <a:xfrm>
            <a:off x="10848600" y="9580039"/>
            <a:ext cx="3463904" cy="761266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1280x720 100 kbps</a:t>
            </a:r>
            <a:endParaRPr lang="ru-RU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45" name="Скругленный прямоугольник 44">
            <a:extLst>
              <a:ext uri="{FF2B5EF4-FFF2-40B4-BE49-F238E27FC236}">
                <a16:creationId xmlns:a16="http://schemas.microsoft.com/office/drawing/2014/main" id="{658FA6E7-3A58-1F1E-5D80-6C7DDC32C146}"/>
              </a:ext>
            </a:extLst>
          </p:cNvPr>
          <p:cNvSpPr/>
          <p:nvPr/>
        </p:nvSpPr>
        <p:spPr>
          <a:xfrm>
            <a:off x="14521250" y="1342912"/>
            <a:ext cx="1199263" cy="761266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VMAF</a:t>
            </a:r>
            <a:endParaRPr lang="ru-RU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46" name="Скругленный прямоугольник 45">
            <a:extLst>
              <a:ext uri="{FF2B5EF4-FFF2-40B4-BE49-F238E27FC236}">
                <a16:creationId xmlns:a16="http://schemas.microsoft.com/office/drawing/2014/main" id="{071E67D7-5073-3D06-690B-CFF17D06C19C}"/>
              </a:ext>
            </a:extLst>
          </p:cNvPr>
          <p:cNvSpPr/>
          <p:nvPr/>
        </p:nvSpPr>
        <p:spPr>
          <a:xfrm>
            <a:off x="15929159" y="1342912"/>
            <a:ext cx="1199263" cy="761266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SSIM</a:t>
            </a:r>
            <a:endParaRPr lang="ru-RU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48" name="Скругленный прямоугольник 47">
            <a:extLst>
              <a:ext uri="{FF2B5EF4-FFF2-40B4-BE49-F238E27FC236}">
                <a16:creationId xmlns:a16="http://schemas.microsoft.com/office/drawing/2014/main" id="{DAF34F84-9941-9F2B-FB43-66C216B5E55F}"/>
              </a:ext>
            </a:extLst>
          </p:cNvPr>
          <p:cNvSpPr/>
          <p:nvPr/>
        </p:nvSpPr>
        <p:spPr>
          <a:xfrm>
            <a:off x="14521240" y="2551702"/>
            <a:ext cx="1199263" cy="761266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VMAF</a:t>
            </a:r>
            <a:endParaRPr lang="ru-RU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49" name="Скругленный прямоугольник 48">
            <a:extLst>
              <a:ext uri="{FF2B5EF4-FFF2-40B4-BE49-F238E27FC236}">
                <a16:creationId xmlns:a16="http://schemas.microsoft.com/office/drawing/2014/main" id="{8C395089-79B2-1C26-EAA4-F39D4501EC30}"/>
              </a:ext>
            </a:extLst>
          </p:cNvPr>
          <p:cNvSpPr/>
          <p:nvPr/>
        </p:nvSpPr>
        <p:spPr>
          <a:xfrm>
            <a:off x="15929149" y="2551702"/>
            <a:ext cx="1199263" cy="761266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SSIM</a:t>
            </a:r>
            <a:endParaRPr lang="ru-RU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54" name="Скругленный прямоугольник 53">
            <a:extLst>
              <a:ext uri="{FF2B5EF4-FFF2-40B4-BE49-F238E27FC236}">
                <a16:creationId xmlns:a16="http://schemas.microsoft.com/office/drawing/2014/main" id="{3C07D205-DDE4-3588-DFCD-24E61C96BB49}"/>
              </a:ext>
            </a:extLst>
          </p:cNvPr>
          <p:cNvSpPr/>
          <p:nvPr/>
        </p:nvSpPr>
        <p:spPr>
          <a:xfrm>
            <a:off x="14521220" y="4883640"/>
            <a:ext cx="1199263" cy="761266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VMAF</a:t>
            </a:r>
            <a:endParaRPr lang="ru-RU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55" name="Скругленный прямоугольник 54">
            <a:extLst>
              <a:ext uri="{FF2B5EF4-FFF2-40B4-BE49-F238E27FC236}">
                <a16:creationId xmlns:a16="http://schemas.microsoft.com/office/drawing/2014/main" id="{B7640D08-961D-77CD-5856-0F96E07D0E08}"/>
              </a:ext>
            </a:extLst>
          </p:cNvPr>
          <p:cNvSpPr/>
          <p:nvPr/>
        </p:nvSpPr>
        <p:spPr>
          <a:xfrm>
            <a:off x="15929129" y="4883640"/>
            <a:ext cx="1199263" cy="761266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SSIM</a:t>
            </a:r>
            <a:endParaRPr lang="ru-RU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57" name="Скругленный прямоугольник 56">
            <a:extLst>
              <a:ext uri="{FF2B5EF4-FFF2-40B4-BE49-F238E27FC236}">
                <a16:creationId xmlns:a16="http://schemas.microsoft.com/office/drawing/2014/main" id="{4FAA1052-FED3-208C-2C65-A1291E94A504}"/>
              </a:ext>
            </a:extLst>
          </p:cNvPr>
          <p:cNvSpPr/>
          <p:nvPr/>
        </p:nvSpPr>
        <p:spPr>
          <a:xfrm>
            <a:off x="14521210" y="6072548"/>
            <a:ext cx="1199263" cy="761266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VMAF</a:t>
            </a:r>
            <a:endParaRPr lang="ru-RU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58" name="Скругленный прямоугольник 57">
            <a:extLst>
              <a:ext uri="{FF2B5EF4-FFF2-40B4-BE49-F238E27FC236}">
                <a16:creationId xmlns:a16="http://schemas.microsoft.com/office/drawing/2014/main" id="{2D8F2743-8DB3-1F34-4FFB-AE4CC7C2C74A}"/>
              </a:ext>
            </a:extLst>
          </p:cNvPr>
          <p:cNvSpPr/>
          <p:nvPr/>
        </p:nvSpPr>
        <p:spPr>
          <a:xfrm>
            <a:off x="15929119" y="6072548"/>
            <a:ext cx="1199263" cy="761266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SSIM</a:t>
            </a:r>
            <a:endParaRPr lang="ru-RU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60" name="Скругленный прямоугольник 59">
            <a:extLst>
              <a:ext uri="{FF2B5EF4-FFF2-40B4-BE49-F238E27FC236}">
                <a16:creationId xmlns:a16="http://schemas.microsoft.com/office/drawing/2014/main" id="{DEA74CE4-DC3F-4B02-8BFF-9FCFF964BC16}"/>
              </a:ext>
            </a:extLst>
          </p:cNvPr>
          <p:cNvSpPr/>
          <p:nvPr/>
        </p:nvSpPr>
        <p:spPr>
          <a:xfrm>
            <a:off x="14521200" y="7239308"/>
            <a:ext cx="1199263" cy="761266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VMAF</a:t>
            </a:r>
            <a:endParaRPr lang="ru-RU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61" name="Скругленный прямоугольник 60">
            <a:extLst>
              <a:ext uri="{FF2B5EF4-FFF2-40B4-BE49-F238E27FC236}">
                <a16:creationId xmlns:a16="http://schemas.microsoft.com/office/drawing/2014/main" id="{2408BC6D-3FA1-40EB-480B-AEB77BF2A166}"/>
              </a:ext>
            </a:extLst>
          </p:cNvPr>
          <p:cNvSpPr/>
          <p:nvPr/>
        </p:nvSpPr>
        <p:spPr>
          <a:xfrm>
            <a:off x="15929109" y="7239308"/>
            <a:ext cx="1199263" cy="761266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SSIM</a:t>
            </a:r>
            <a:endParaRPr lang="ru-RU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66" name="Скругленный прямоугольник 65">
            <a:extLst>
              <a:ext uri="{FF2B5EF4-FFF2-40B4-BE49-F238E27FC236}">
                <a16:creationId xmlns:a16="http://schemas.microsoft.com/office/drawing/2014/main" id="{1F8EFF75-DD4F-5CCD-D69D-FE233A886432}"/>
              </a:ext>
            </a:extLst>
          </p:cNvPr>
          <p:cNvSpPr/>
          <p:nvPr/>
        </p:nvSpPr>
        <p:spPr>
          <a:xfrm>
            <a:off x="14312498" y="9623526"/>
            <a:ext cx="1199263" cy="761266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VMAF</a:t>
            </a:r>
            <a:endParaRPr lang="ru-RU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67" name="Скругленный прямоугольник 66">
            <a:extLst>
              <a:ext uri="{FF2B5EF4-FFF2-40B4-BE49-F238E27FC236}">
                <a16:creationId xmlns:a16="http://schemas.microsoft.com/office/drawing/2014/main" id="{2349CB91-C0A0-5833-2640-BFCC9A8338F7}"/>
              </a:ext>
            </a:extLst>
          </p:cNvPr>
          <p:cNvSpPr/>
          <p:nvPr/>
        </p:nvSpPr>
        <p:spPr>
          <a:xfrm>
            <a:off x="15506916" y="9623526"/>
            <a:ext cx="1199263" cy="761266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SSIM</a:t>
            </a:r>
            <a:endParaRPr lang="ru-RU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68" name="Скругленный прямоугольник 67">
            <a:extLst>
              <a:ext uri="{FF2B5EF4-FFF2-40B4-BE49-F238E27FC236}">
                <a16:creationId xmlns:a16="http://schemas.microsoft.com/office/drawing/2014/main" id="{47BA9D16-E888-96A9-5F4D-123B126D65E6}"/>
              </a:ext>
            </a:extLst>
          </p:cNvPr>
          <p:cNvSpPr/>
          <p:nvPr/>
        </p:nvSpPr>
        <p:spPr>
          <a:xfrm>
            <a:off x="16701328" y="9641956"/>
            <a:ext cx="1199263" cy="761266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PSNR</a:t>
            </a:r>
            <a:endParaRPr lang="ru-RU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069B078-9305-8FED-AB95-6D9A57A827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869025" y="-1"/>
            <a:ext cx="1235076" cy="1235076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6669244-E192-725A-F63F-E100E634E79E}"/>
              </a:ext>
            </a:extLst>
          </p:cNvPr>
          <p:cNvSpPr txBox="1">
            <a:spLocks/>
          </p:cNvSpPr>
          <p:nvPr/>
        </p:nvSpPr>
        <p:spPr>
          <a:xfrm>
            <a:off x="1040309" y="1006475"/>
            <a:ext cx="8611944" cy="71051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ru-RU" sz="4290" b="1" kern="0" dirty="0">
                <a:solidFill>
                  <a:schemeClr val="bg1"/>
                </a:solidFill>
                <a:latin typeface="MTS Wide" panose="020B0306020102020303" pitchFamily="34" charset="0"/>
                <a:ea typeface="MTS Wide" panose="020B0306020102020303" pitchFamily="34" charset="0"/>
              </a:rPr>
              <a:t>МЕТОДИКА</a:t>
            </a: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FB84A0FA-8AE8-B612-B3C4-1C6AC3D8DFF9}"/>
              </a:ext>
            </a:extLst>
          </p:cNvPr>
          <p:cNvSpPr/>
          <p:nvPr/>
        </p:nvSpPr>
        <p:spPr>
          <a:xfrm>
            <a:off x="908050" y="5143157"/>
            <a:ext cx="3817865" cy="1224557"/>
          </a:xfrm>
          <a:prstGeom prst="roundRect">
            <a:avLst>
              <a:gd name="adj" fmla="val 10238"/>
            </a:avLst>
          </a:prstGeom>
          <a:noFill/>
          <a:ln w="38100">
            <a:solidFill>
              <a:srgbClr val="C1EB1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21C5C3-54D7-4F1C-24A5-629D01299E2A}"/>
              </a:ext>
            </a:extLst>
          </p:cNvPr>
          <p:cNvSpPr txBox="1"/>
          <p:nvPr/>
        </p:nvSpPr>
        <p:spPr>
          <a:xfrm>
            <a:off x="1398426" y="5425953"/>
            <a:ext cx="29241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Э</a:t>
            </a:r>
            <a:r>
              <a:rPr lang="ru-RU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талонный поток</a:t>
            </a:r>
            <a:endParaRPr lang="en-US" sz="1800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  <a:p>
            <a:pPr algn="ctr"/>
            <a:r>
              <a:rPr lang="en-US" sz="18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(1920x1080 30000 kbps)</a:t>
            </a:r>
            <a:endParaRPr lang="ru-RU" sz="1800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  <a:p>
            <a:endParaRPr lang="ru-RU" dirty="0"/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C8150766-54E7-9DC1-1571-036993F47DE0}"/>
              </a:ext>
            </a:extLst>
          </p:cNvPr>
          <p:cNvSpPr/>
          <p:nvPr/>
        </p:nvSpPr>
        <p:spPr>
          <a:xfrm>
            <a:off x="5107969" y="5143157"/>
            <a:ext cx="3817865" cy="1224557"/>
          </a:xfrm>
          <a:prstGeom prst="roundRect">
            <a:avLst>
              <a:gd name="adj" fmla="val 10238"/>
            </a:avLst>
          </a:prstGeom>
          <a:noFill/>
          <a:ln w="38100">
            <a:solidFill>
              <a:srgbClr val="C1EB1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AC8651-01FB-6799-ED79-E629BE0E3461}"/>
              </a:ext>
            </a:extLst>
          </p:cNvPr>
          <p:cNvSpPr txBox="1"/>
          <p:nvPr/>
        </p:nvSpPr>
        <p:spPr>
          <a:xfrm>
            <a:off x="6258747" y="5564064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18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Transcoding</a:t>
            </a:r>
            <a:endParaRPr lang="ru-RU" dirty="0"/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B6DB2A6C-BD94-03FA-68D9-B01CB8788E9A}"/>
              </a:ext>
            </a:extLst>
          </p:cNvPr>
          <p:cNvCxnSpPr>
            <a:cxnSpLocks/>
          </p:cNvCxnSpPr>
          <p:nvPr/>
        </p:nvCxnSpPr>
        <p:spPr>
          <a:xfrm>
            <a:off x="10848594" y="5807075"/>
            <a:ext cx="7690567" cy="0"/>
          </a:xfrm>
          <a:prstGeom prst="line">
            <a:avLst/>
          </a:prstGeom>
          <a:ln w="38100">
            <a:solidFill>
              <a:srgbClr val="C1EB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id="{38F6018A-F3DC-9B8E-EADF-3B0695FEF42D}"/>
              </a:ext>
            </a:extLst>
          </p:cNvPr>
          <p:cNvSpPr/>
          <p:nvPr/>
        </p:nvSpPr>
        <p:spPr>
          <a:xfrm>
            <a:off x="17339948" y="1342912"/>
            <a:ext cx="1199263" cy="761266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PSNR</a:t>
            </a:r>
            <a:endParaRPr lang="ru-RU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id="{14F6908A-846A-D02E-F2FD-2B136F418604}"/>
              </a:ext>
            </a:extLst>
          </p:cNvPr>
          <p:cNvSpPr/>
          <p:nvPr/>
        </p:nvSpPr>
        <p:spPr>
          <a:xfrm>
            <a:off x="17339938" y="2551702"/>
            <a:ext cx="1199263" cy="761266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</a:br>
            <a:r>
              <a:rPr lang="en-US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PSNR</a:t>
            </a:r>
            <a:endParaRPr lang="ru-RU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  <a:p>
            <a:pPr algn="ctr"/>
            <a:endParaRPr lang="ru-RU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27" name="Скругленный прямоугольник 26">
            <a:extLst>
              <a:ext uri="{FF2B5EF4-FFF2-40B4-BE49-F238E27FC236}">
                <a16:creationId xmlns:a16="http://schemas.microsoft.com/office/drawing/2014/main" id="{5A62C442-DC56-98A0-6A30-17345792C4AC}"/>
              </a:ext>
            </a:extLst>
          </p:cNvPr>
          <p:cNvSpPr/>
          <p:nvPr/>
        </p:nvSpPr>
        <p:spPr>
          <a:xfrm>
            <a:off x="17339918" y="4883640"/>
            <a:ext cx="1199263" cy="761266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PSNR</a:t>
            </a:r>
            <a:endParaRPr lang="ru-RU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29" name="Скругленный прямоугольник 28">
            <a:extLst>
              <a:ext uri="{FF2B5EF4-FFF2-40B4-BE49-F238E27FC236}">
                <a16:creationId xmlns:a16="http://schemas.microsoft.com/office/drawing/2014/main" id="{321C710C-EE49-9D10-A80A-6F4A4CC9E29B}"/>
              </a:ext>
            </a:extLst>
          </p:cNvPr>
          <p:cNvSpPr/>
          <p:nvPr/>
        </p:nvSpPr>
        <p:spPr>
          <a:xfrm>
            <a:off x="17339908" y="6072548"/>
            <a:ext cx="1199263" cy="761266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PSNR</a:t>
            </a:r>
            <a:endParaRPr lang="ru-RU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31" name="Скругленный прямоугольник 30">
            <a:extLst>
              <a:ext uri="{FF2B5EF4-FFF2-40B4-BE49-F238E27FC236}">
                <a16:creationId xmlns:a16="http://schemas.microsoft.com/office/drawing/2014/main" id="{5EAF7952-D543-7221-C9AF-1015CEFCC2C4}"/>
              </a:ext>
            </a:extLst>
          </p:cNvPr>
          <p:cNvSpPr/>
          <p:nvPr/>
        </p:nvSpPr>
        <p:spPr>
          <a:xfrm>
            <a:off x="17339898" y="7239308"/>
            <a:ext cx="1199263" cy="761266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PSNR</a:t>
            </a:r>
            <a:endParaRPr lang="ru-RU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  <a:p>
            <a:pPr algn="ctr"/>
            <a:endParaRPr lang="ru-RU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A7D9728F-8259-3155-A103-B5787D2C7536}"/>
              </a:ext>
            </a:extLst>
          </p:cNvPr>
          <p:cNvCxnSpPr>
            <a:cxnSpLocks/>
          </p:cNvCxnSpPr>
          <p:nvPr/>
        </p:nvCxnSpPr>
        <p:spPr>
          <a:xfrm flipH="1">
            <a:off x="8941191" y="5696215"/>
            <a:ext cx="901302" cy="0"/>
          </a:xfrm>
          <a:prstGeom prst="line">
            <a:avLst/>
          </a:prstGeom>
          <a:ln w="38100">
            <a:solidFill>
              <a:srgbClr val="C1EB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73F345FA-DDF1-70D6-5CED-4B3CCCCCCE22}"/>
              </a:ext>
            </a:extLst>
          </p:cNvPr>
          <p:cNvCxnSpPr>
            <a:cxnSpLocks/>
          </p:cNvCxnSpPr>
          <p:nvPr/>
        </p:nvCxnSpPr>
        <p:spPr>
          <a:xfrm>
            <a:off x="9849316" y="1675074"/>
            <a:ext cx="775168" cy="0"/>
          </a:xfrm>
          <a:prstGeom prst="straightConnector1">
            <a:avLst/>
          </a:prstGeom>
          <a:ln w="38100">
            <a:solidFill>
              <a:srgbClr val="C1EB1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5CA583DF-0F7B-41EC-D612-5E611C72789F}"/>
              </a:ext>
            </a:extLst>
          </p:cNvPr>
          <p:cNvCxnSpPr>
            <a:cxnSpLocks/>
          </p:cNvCxnSpPr>
          <p:nvPr/>
        </p:nvCxnSpPr>
        <p:spPr>
          <a:xfrm flipH="1">
            <a:off x="9842493" y="1675074"/>
            <a:ext cx="18406" cy="8327209"/>
          </a:xfrm>
          <a:prstGeom prst="line">
            <a:avLst/>
          </a:prstGeom>
          <a:ln w="38100">
            <a:solidFill>
              <a:srgbClr val="C1EB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id="{C82D88CE-A440-F1F5-F797-10CA0E7A843C}"/>
              </a:ext>
            </a:extLst>
          </p:cNvPr>
          <p:cNvCxnSpPr>
            <a:cxnSpLocks/>
          </p:cNvCxnSpPr>
          <p:nvPr/>
        </p:nvCxnSpPr>
        <p:spPr>
          <a:xfrm>
            <a:off x="9849316" y="9980874"/>
            <a:ext cx="775168" cy="0"/>
          </a:xfrm>
          <a:prstGeom prst="straightConnector1">
            <a:avLst/>
          </a:prstGeom>
          <a:ln w="38100">
            <a:solidFill>
              <a:srgbClr val="C1EB1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DF76B21D-120B-B04A-31D7-DA513EA91F74}"/>
              </a:ext>
            </a:extLst>
          </p:cNvPr>
          <p:cNvCxnSpPr>
            <a:cxnSpLocks/>
          </p:cNvCxnSpPr>
          <p:nvPr/>
        </p:nvCxnSpPr>
        <p:spPr>
          <a:xfrm>
            <a:off x="9849316" y="8799774"/>
            <a:ext cx="775168" cy="0"/>
          </a:xfrm>
          <a:prstGeom prst="straightConnector1">
            <a:avLst/>
          </a:prstGeom>
          <a:ln w="38100">
            <a:solidFill>
              <a:srgbClr val="C1EB1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0C462E93-D6D6-02A7-4223-967D281DE53C}"/>
              </a:ext>
            </a:extLst>
          </p:cNvPr>
          <p:cNvCxnSpPr>
            <a:cxnSpLocks/>
          </p:cNvCxnSpPr>
          <p:nvPr/>
        </p:nvCxnSpPr>
        <p:spPr>
          <a:xfrm>
            <a:off x="9849316" y="7599624"/>
            <a:ext cx="775168" cy="0"/>
          </a:xfrm>
          <a:prstGeom prst="straightConnector1">
            <a:avLst/>
          </a:prstGeom>
          <a:ln w="38100">
            <a:solidFill>
              <a:srgbClr val="C1EB1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id="{35BB7351-9ACC-9B9A-2F57-29047182B6F1}"/>
              </a:ext>
            </a:extLst>
          </p:cNvPr>
          <p:cNvCxnSpPr>
            <a:cxnSpLocks/>
          </p:cNvCxnSpPr>
          <p:nvPr/>
        </p:nvCxnSpPr>
        <p:spPr>
          <a:xfrm>
            <a:off x="9849316" y="6418524"/>
            <a:ext cx="775168" cy="0"/>
          </a:xfrm>
          <a:prstGeom prst="straightConnector1">
            <a:avLst/>
          </a:prstGeom>
          <a:ln w="38100">
            <a:solidFill>
              <a:srgbClr val="C1EB1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>
            <a:extLst>
              <a:ext uri="{FF2B5EF4-FFF2-40B4-BE49-F238E27FC236}">
                <a16:creationId xmlns:a16="http://schemas.microsoft.com/office/drawing/2014/main" id="{734CAA57-6B61-2C82-10D5-7D1004D8C840}"/>
              </a:ext>
            </a:extLst>
          </p:cNvPr>
          <p:cNvCxnSpPr>
            <a:cxnSpLocks/>
          </p:cNvCxnSpPr>
          <p:nvPr/>
        </p:nvCxnSpPr>
        <p:spPr>
          <a:xfrm>
            <a:off x="9849316" y="5197475"/>
            <a:ext cx="775168" cy="0"/>
          </a:xfrm>
          <a:prstGeom prst="straightConnector1">
            <a:avLst/>
          </a:prstGeom>
          <a:ln w="38100">
            <a:solidFill>
              <a:srgbClr val="C1EB1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>
            <a:extLst>
              <a:ext uri="{FF2B5EF4-FFF2-40B4-BE49-F238E27FC236}">
                <a16:creationId xmlns:a16="http://schemas.microsoft.com/office/drawing/2014/main" id="{50922654-615C-98F7-F963-66D7EAC4F458}"/>
              </a:ext>
            </a:extLst>
          </p:cNvPr>
          <p:cNvCxnSpPr>
            <a:cxnSpLocks/>
          </p:cNvCxnSpPr>
          <p:nvPr/>
        </p:nvCxnSpPr>
        <p:spPr>
          <a:xfrm>
            <a:off x="9849316" y="4092575"/>
            <a:ext cx="775168" cy="0"/>
          </a:xfrm>
          <a:prstGeom prst="straightConnector1">
            <a:avLst/>
          </a:prstGeom>
          <a:ln w="38100">
            <a:solidFill>
              <a:srgbClr val="C1EB1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>
            <a:extLst>
              <a:ext uri="{FF2B5EF4-FFF2-40B4-BE49-F238E27FC236}">
                <a16:creationId xmlns:a16="http://schemas.microsoft.com/office/drawing/2014/main" id="{A7B9DCB3-E663-215E-B3AA-C9EB25314AC5}"/>
              </a:ext>
            </a:extLst>
          </p:cNvPr>
          <p:cNvCxnSpPr>
            <a:cxnSpLocks/>
          </p:cNvCxnSpPr>
          <p:nvPr/>
        </p:nvCxnSpPr>
        <p:spPr>
          <a:xfrm>
            <a:off x="9849316" y="2854325"/>
            <a:ext cx="775168" cy="0"/>
          </a:xfrm>
          <a:prstGeom prst="straightConnector1">
            <a:avLst/>
          </a:prstGeom>
          <a:ln w="38100">
            <a:solidFill>
              <a:srgbClr val="C1EB1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>
            <a:extLst>
              <a:ext uri="{FF2B5EF4-FFF2-40B4-BE49-F238E27FC236}">
                <a16:creationId xmlns:a16="http://schemas.microsoft.com/office/drawing/2014/main" id="{E1B03F2F-920A-4477-6926-C99DC21AEF9A}"/>
              </a:ext>
            </a:extLst>
          </p:cNvPr>
          <p:cNvCxnSpPr>
            <a:cxnSpLocks/>
          </p:cNvCxnSpPr>
          <p:nvPr/>
        </p:nvCxnSpPr>
        <p:spPr>
          <a:xfrm flipH="1">
            <a:off x="4716610" y="5696215"/>
            <a:ext cx="391359" cy="0"/>
          </a:xfrm>
          <a:prstGeom prst="line">
            <a:avLst/>
          </a:prstGeom>
          <a:ln w="38100">
            <a:solidFill>
              <a:srgbClr val="C1EB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9EC06BB5-E1BC-EE04-7E96-12EBC99F50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519650" y="9007475"/>
            <a:ext cx="1882891" cy="188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087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06C6D7BC-7F1C-F715-7D82-94F253FE4843}"/>
              </a:ext>
            </a:extLst>
          </p:cNvPr>
          <p:cNvSpPr txBox="1"/>
          <p:nvPr/>
        </p:nvSpPr>
        <p:spPr>
          <a:xfrm>
            <a:off x="908051" y="1006475"/>
            <a:ext cx="14935200" cy="1411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287" b="1" dirty="0">
                <a:solidFill>
                  <a:schemeClr val="bg1"/>
                </a:solidFill>
                <a:latin typeface="MTS Wide" panose="020B0306020102020303" pitchFamily="34" charset="0"/>
                <a:ea typeface="MTS Wide" panose="020B0306020102020303" pitchFamily="34" charset="0"/>
              </a:rPr>
              <a:t>МЕТОДИКА ВЫБОРА ПРЕСЕТА КОДИРОВАНИЯ ТЕЛЕКАНАЛОВ ДЛЯ </a:t>
            </a:r>
            <a:r>
              <a:rPr lang="en" sz="4287" b="1" dirty="0">
                <a:solidFill>
                  <a:schemeClr val="bg1"/>
                </a:solidFill>
                <a:latin typeface="MTS Wide" panose="020B0306020102020303" pitchFamily="34" charset="0"/>
                <a:ea typeface="MTS Wide" panose="020B0306020102020303" pitchFamily="34" charset="0"/>
              </a:rPr>
              <a:t>OTT</a:t>
            </a:r>
            <a:endParaRPr lang="ru-RU" sz="4287" b="1" dirty="0">
              <a:latin typeface="MTS Wide" panose="020B0306020102020303" pitchFamily="34" charset="0"/>
              <a:ea typeface="MTS Wide" panose="020B0306020102020303" pitchFamily="34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FCC15B3-0449-24F0-6D27-CC99276E3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519650" y="9007475"/>
            <a:ext cx="1882891" cy="188289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585931D-2F4E-95A4-5BBF-94A25BB7D7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869025" y="-1"/>
            <a:ext cx="1235076" cy="123507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DFC993E-F84A-23EF-9DE7-0A30E7C9268C}"/>
              </a:ext>
            </a:extLst>
          </p:cNvPr>
          <p:cNvSpPr txBox="1"/>
          <p:nvPr/>
        </p:nvSpPr>
        <p:spPr>
          <a:xfrm>
            <a:off x="908050" y="2534860"/>
            <a:ext cx="12344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8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Распределение телеканалов по категориям</a:t>
            </a:r>
            <a:endParaRPr lang="ru-RU" sz="3800" dirty="0"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288BE2E-1D7A-B2B9-E6A6-6BEBB96F5B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7563" y="6383244"/>
            <a:ext cx="1654670" cy="1643637"/>
          </a:xfrm>
          <a:prstGeom prst="roundRect">
            <a:avLst>
              <a:gd name="adj" fmla="val 9205"/>
            </a:avLst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0D72F13-A5FE-0E11-B6E5-0F723A26BE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12452" y="6643663"/>
            <a:ext cx="7235798" cy="1122796"/>
          </a:xfrm>
          <a:prstGeom prst="roundRect">
            <a:avLst>
              <a:gd name="adj" fmla="val 8171"/>
            </a:avLst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D808C23-BED1-676C-79EB-9795AE6CDD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79900" y="6383241"/>
            <a:ext cx="5082175" cy="1643640"/>
          </a:xfrm>
          <a:prstGeom prst="roundRect">
            <a:avLst>
              <a:gd name="adj" fmla="val 10863"/>
            </a:avLst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3AECD5F-04E0-5AAC-CF54-CB2ABF8A06DE}"/>
              </a:ext>
            </a:extLst>
          </p:cNvPr>
          <p:cNvSpPr txBox="1"/>
          <p:nvPr/>
        </p:nvSpPr>
        <p:spPr>
          <a:xfrm>
            <a:off x="1093493" y="4968875"/>
            <a:ext cx="2481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Статический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2311B9-A1C0-CD86-BADE-BD8137D78FF5}"/>
              </a:ext>
            </a:extLst>
          </p:cNvPr>
          <p:cNvSpPr txBox="1"/>
          <p:nvPr/>
        </p:nvSpPr>
        <p:spPr>
          <a:xfrm>
            <a:off x="10694647" y="4968875"/>
            <a:ext cx="6309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Динамический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D0CFC2-D5AB-19CD-E00D-80757908276F}"/>
              </a:ext>
            </a:extLst>
          </p:cNvPr>
          <p:cNvSpPr txBox="1"/>
          <p:nvPr/>
        </p:nvSpPr>
        <p:spPr>
          <a:xfrm>
            <a:off x="6326363" y="4968875"/>
            <a:ext cx="3529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Средний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5A3DEE79-087A-1DF4-ECF2-7A434028078F}"/>
              </a:ext>
            </a:extLst>
          </p:cNvPr>
          <p:cNvSpPr/>
          <p:nvPr/>
        </p:nvSpPr>
        <p:spPr>
          <a:xfrm>
            <a:off x="984250" y="4892675"/>
            <a:ext cx="2590800" cy="677108"/>
          </a:xfrm>
          <a:prstGeom prst="roundRect">
            <a:avLst/>
          </a:prstGeom>
          <a:noFill/>
          <a:ln w="63500">
            <a:solidFill>
              <a:srgbClr val="C1EB1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6F42E6FF-3724-A45A-3C87-875D01C15A09}"/>
              </a:ext>
            </a:extLst>
          </p:cNvPr>
          <p:cNvSpPr/>
          <p:nvPr/>
        </p:nvSpPr>
        <p:spPr>
          <a:xfrm>
            <a:off x="6148369" y="4912437"/>
            <a:ext cx="1962150" cy="677108"/>
          </a:xfrm>
          <a:prstGeom prst="roundRect">
            <a:avLst/>
          </a:prstGeom>
          <a:noFill/>
          <a:ln w="63500">
            <a:solidFill>
              <a:srgbClr val="C1EB1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A0B24FFC-7890-87EC-E8EB-B5D8DD3BA33D}"/>
              </a:ext>
            </a:extLst>
          </p:cNvPr>
          <p:cNvSpPr/>
          <p:nvPr/>
        </p:nvSpPr>
        <p:spPr>
          <a:xfrm>
            <a:off x="10542248" y="4892675"/>
            <a:ext cx="2971800" cy="677108"/>
          </a:xfrm>
          <a:prstGeom prst="roundRect">
            <a:avLst/>
          </a:prstGeom>
          <a:noFill/>
          <a:ln w="63500">
            <a:solidFill>
              <a:srgbClr val="C1EB1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956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2B9300D-CF63-79ED-0EF7-52DDFFFD9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742" y="2835275"/>
            <a:ext cx="13606616" cy="7082794"/>
          </a:xfrm>
          <a:prstGeom prst="roundRect">
            <a:avLst>
              <a:gd name="adj" fmla="val 6062"/>
            </a:avLst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992731-581C-1A6B-ED0E-06B1DB290AE0}"/>
              </a:ext>
            </a:extLst>
          </p:cNvPr>
          <p:cNvSpPr txBox="1"/>
          <p:nvPr/>
        </p:nvSpPr>
        <p:spPr>
          <a:xfrm>
            <a:off x="908051" y="1006475"/>
            <a:ext cx="14935200" cy="1411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287" b="1" dirty="0">
                <a:solidFill>
                  <a:schemeClr val="bg1"/>
                </a:solidFill>
                <a:latin typeface="MTS Wide" panose="020B0306020102020303" pitchFamily="34" charset="0"/>
                <a:ea typeface="MTS Wide" panose="020B0306020102020303" pitchFamily="34" charset="0"/>
              </a:rPr>
              <a:t>МЕТОДИКА ВЫБОРА ПРЕСЕТА КОДИРОВАНИЯ ТЕЛЕКАНАЛОВ ДЛЯ </a:t>
            </a:r>
            <a:r>
              <a:rPr lang="en" sz="4287" b="1" dirty="0">
                <a:solidFill>
                  <a:schemeClr val="bg1"/>
                </a:solidFill>
                <a:latin typeface="MTS Wide" panose="020B0306020102020303" pitchFamily="34" charset="0"/>
                <a:ea typeface="MTS Wide" panose="020B0306020102020303" pitchFamily="34" charset="0"/>
              </a:rPr>
              <a:t>OTT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F5E9AD-2CD4-0BA0-6BE9-8B4B85101B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519650" y="9007475"/>
            <a:ext cx="1882891" cy="188289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521F259-8EFB-F880-4F8A-6E4393B818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869025" y="-1"/>
            <a:ext cx="1235076" cy="123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912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F5E9AD-2CD4-0BA0-6BE9-8B4B85101B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519650" y="9007475"/>
            <a:ext cx="1882891" cy="188289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521F259-8EFB-F880-4F8A-6E4393B818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869025" y="-1"/>
            <a:ext cx="1235076" cy="12350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66B102-0621-36F5-87AC-19EB893CFD98}"/>
              </a:ext>
            </a:extLst>
          </p:cNvPr>
          <p:cNvSpPr txBox="1"/>
          <p:nvPr/>
        </p:nvSpPr>
        <p:spPr>
          <a:xfrm>
            <a:off x="908051" y="1006475"/>
            <a:ext cx="14935200" cy="1411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287" b="1" dirty="0">
                <a:solidFill>
                  <a:schemeClr val="bg1"/>
                </a:solidFill>
                <a:latin typeface="MTS Wide" panose="020B0306020102020303" pitchFamily="34" charset="0"/>
                <a:ea typeface="MTS Wide" panose="020B0306020102020303" pitchFamily="34" charset="0"/>
              </a:rPr>
              <a:t>МЕТОДИКА ВЫБОРА ПРЕСЕТА КОДИРОВАНИЯ ТЕЛЕКАНАЛОВ ДЛЯ </a:t>
            </a:r>
            <a:r>
              <a:rPr lang="en" sz="4287" b="1" dirty="0">
                <a:solidFill>
                  <a:schemeClr val="bg1"/>
                </a:solidFill>
                <a:latin typeface="MTS Wide" panose="020B0306020102020303" pitchFamily="34" charset="0"/>
                <a:ea typeface="MTS Wide" panose="020B0306020102020303" pitchFamily="34" charset="0"/>
              </a:rPr>
              <a:t>OTT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942B8BD-655B-AC1D-82C4-68469F1113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6262" y="3025891"/>
            <a:ext cx="12951575" cy="7102475"/>
          </a:xfrm>
          <a:prstGeom prst="roundRect">
            <a:avLst>
              <a:gd name="adj" fmla="val 4738"/>
            </a:avLst>
          </a:prstGeom>
        </p:spPr>
      </p:pic>
    </p:spTree>
    <p:extLst>
      <p:ext uri="{BB962C8B-B14F-4D97-AF65-F5344CB8AC3E}">
        <p14:creationId xmlns:p14="http://schemas.microsoft.com/office/powerpoint/2010/main" val="1137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DF8D671-03A0-E054-4A5F-E5A7D05A4F4D}"/>
              </a:ext>
            </a:extLst>
          </p:cNvPr>
          <p:cNvSpPr txBox="1"/>
          <p:nvPr/>
        </p:nvSpPr>
        <p:spPr>
          <a:xfrm>
            <a:off x="1062124" y="2555300"/>
            <a:ext cx="9675726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buClr>
                <a:schemeClr val="accent1"/>
              </a:buClr>
            </a:pPr>
            <a:r>
              <a:rPr lang="ru-RU" sz="38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Пример </a:t>
            </a:r>
            <a:r>
              <a:rPr lang="ru-RU" sz="3800" dirty="0" err="1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пресета</a:t>
            </a:r>
            <a:r>
              <a:rPr lang="ru-RU" sz="38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 динамического контента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19AC61-C243-BD29-DF3F-56234178AA67}"/>
              </a:ext>
            </a:extLst>
          </p:cNvPr>
          <p:cNvSpPr txBox="1"/>
          <p:nvPr/>
        </p:nvSpPr>
        <p:spPr>
          <a:xfrm>
            <a:off x="908051" y="1006475"/>
            <a:ext cx="14935200" cy="752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287" b="1" dirty="0">
                <a:solidFill>
                  <a:schemeClr val="bg1"/>
                </a:solidFill>
                <a:latin typeface="MTS Wide" panose="020B0306020102020303" pitchFamily="34" charset="0"/>
                <a:ea typeface="MTS Wide" panose="020B0306020102020303" pitchFamily="34" charset="0"/>
              </a:rPr>
              <a:t>СРАВНЕНИЕ ПРЕСЕТОВ КОДИРОВАНИЯ</a:t>
            </a:r>
            <a:endParaRPr lang="en" sz="4287" b="1" dirty="0">
              <a:solidFill>
                <a:schemeClr val="bg1"/>
              </a:solidFill>
              <a:latin typeface="MTS Wide" panose="020B0306020102020303" pitchFamily="34" charset="0"/>
              <a:ea typeface="MTS Wide" panose="020B03060201020203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8EF336C-0E60-0D23-8DC9-3DB68854D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519650" y="9007475"/>
            <a:ext cx="1882891" cy="188289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20BDFFB-9FB5-EFB5-37E7-F03DFAF831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869025" y="-1"/>
            <a:ext cx="1235076" cy="12350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ACECD15-17C3-E672-D966-20D51012488D}"/>
              </a:ext>
            </a:extLst>
          </p:cNvPr>
          <p:cNvSpPr txBox="1"/>
          <p:nvPr/>
        </p:nvSpPr>
        <p:spPr>
          <a:xfrm>
            <a:off x="5498892" y="4789302"/>
            <a:ext cx="2275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resolution</a:t>
            </a:r>
            <a:endParaRPr lang="ru-RU" sz="2000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2F464A-68B2-C9E6-45DE-976F2C836875}"/>
              </a:ext>
            </a:extLst>
          </p:cNvPr>
          <p:cNvSpPr txBox="1"/>
          <p:nvPr/>
        </p:nvSpPr>
        <p:spPr>
          <a:xfrm>
            <a:off x="7797883" y="4789302"/>
            <a:ext cx="2275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bitrate</a:t>
            </a:r>
            <a:endParaRPr lang="ru-RU" sz="2000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0BC9C3-BE18-820D-8D3C-EBA5E77F42B8}"/>
              </a:ext>
            </a:extLst>
          </p:cNvPr>
          <p:cNvSpPr txBox="1"/>
          <p:nvPr/>
        </p:nvSpPr>
        <p:spPr>
          <a:xfrm>
            <a:off x="5498892" y="5689627"/>
            <a:ext cx="2275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1920*1080</a:t>
            </a:r>
            <a:endParaRPr lang="ru-RU" sz="2000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080231-1C10-0175-AF3D-DD7E6A9A9D89}"/>
              </a:ext>
            </a:extLst>
          </p:cNvPr>
          <p:cNvSpPr txBox="1"/>
          <p:nvPr/>
        </p:nvSpPr>
        <p:spPr>
          <a:xfrm>
            <a:off x="7797883" y="5689627"/>
            <a:ext cx="2275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6144 kbps</a:t>
            </a:r>
            <a:endParaRPr lang="ru-RU" sz="2000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F1B5B2-21BC-089B-C5BD-17DD160A2E29}"/>
              </a:ext>
            </a:extLst>
          </p:cNvPr>
          <p:cNvSpPr txBox="1"/>
          <p:nvPr/>
        </p:nvSpPr>
        <p:spPr>
          <a:xfrm>
            <a:off x="5498892" y="6790007"/>
            <a:ext cx="2275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1280*720</a:t>
            </a:r>
            <a:endParaRPr lang="ru-RU" sz="2000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5A89BC-19ED-ED76-5E39-47533C3F2C9F}"/>
              </a:ext>
            </a:extLst>
          </p:cNvPr>
          <p:cNvSpPr txBox="1"/>
          <p:nvPr/>
        </p:nvSpPr>
        <p:spPr>
          <a:xfrm>
            <a:off x="7797883" y="6790007"/>
            <a:ext cx="2275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3840 kbps</a:t>
            </a:r>
            <a:endParaRPr lang="ru-RU" sz="2000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4664AF-0A9E-15DE-0053-55A135242D2C}"/>
              </a:ext>
            </a:extLst>
          </p:cNvPr>
          <p:cNvSpPr txBox="1"/>
          <p:nvPr/>
        </p:nvSpPr>
        <p:spPr>
          <a:xfrm>
            <a:off x="5498892" y="7812896"/>
            <a:ext cx="2275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1024*576</a:t>
            </a:r>
            <a:endParaRPr lang="ru-RU" sz="2000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EE4515-F3A9-14D1-3550-8DE83869F67E}"/>
              </a:ext>
            </a:extLst>
          </p:cNvPr>
          <p:cNvSpPr txBox="1"/>
          <p:nvPr/>
        </p:nvSpPr>
        <p:spPr>
          <a:xfrm>
            <a:off x="7797883" y="7812896"/>
            <a:ext cx="2275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2100 kbps</a:t>
            </a:r>
            <a:endParaRPr lang="ru-RU" sz="2000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C293F9-ED00-8810-1BE1-AD0F6D7E9C6F}"/>
              </a:ext>
            </a:extLst>
          </p:cNvPr>
          <p:cNvSpPr txBox="1"/>
          <p:nvPr/>
        </p:nvSpPr>
        <p:spPr>
          <a:xfrm>
            <a:off x="5498892" y="8736336"/>
            <a:ext cx="2275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426*240</a:t>
            </a:r>
            <a:endParaRPr lang="ru-RU" sz="2000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EBDEEC-5B80-B959-28F7-BBFBFA0BF88A}"/>
              </a:ext>
            </a:extLst>
          </p:cNvPr>
          <p:cNvSpPr txBox="1"/>
          <p:nvPr/>
        </p:nvSpPr>
        <p:spPr>
          <a:xfrm>
            <a:off x="7797883" y="8736336"/>
            <a:ext cx="2275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512 kbps</a:t>
            </a:r>
            <a:endParaRPr lang="ru-RU" sz="2000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D7846292-4355-060E-41AD-69BE4FF5A559}"/>
              </a:ext>
            </a:extLst>
          </p:cNvPr>
          <p:cNvSpPr/>
          <p:nvPr/>
        </p:nvSpPr>
        <p:spPr>
          <a:xfrm>
            <a:off x="5578055" y="4864674"/>
            <a:ext cx="249366" cy="2493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9B0EEE1B-7C53-724D-9E19-2E2B54B08EEE}"/>
              </a:ext>
            </a:extLst>
          </p:cNvPr>
          <p:cNvSpPr/>
          <p:nvPr/>
        </p:nvSpPr>
        <p:spPr>
          <a:xfrm>
            <a:off x="5578055" y="5798482"/>
            <a:ext cx="249366" cy="249366"/>
          </a:xfrm>
          <a:prstGeom prst="ellipse">
            <a:avLst/>
          </a:prstGeom>
          <a:solidFill>
            <a:srgbClr val="5F86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68A180FB-70F7-B78E-0151-38ED0746F40B}"/>
              </a:ext>
            </a:extLst>
          </p:cNvPr>
          <p:cNvSpPr/>
          <p:nvPr/>
        </p:nvSpPr>
        <p:spPr>
          <a:xfrm>
            <a:off x="5578055" y="6854111"/>
            <a:ext cx="249366" cy="249366"/>
          </a:xfrm>
          <a:prstGeom prst="ellipse">
            <a:avLst/>
          </a:prstGeom>
          <a:solidFill>
            <a:srgbClr val="8EB7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0629A77C-4604-94D4-6311-79B7D15D1917}"/>
              </a:ext>
            </a:extLst>
          </p:cNvPr>
          <p:cNvSpPr/>
          <p:nvPr/>
        </p:nvSpPr>
        <p:spPr>
          <a:xfrm>
            <a:off x="5578055" y="7892079"/>
            <a:ext cx="249366" cy="249366"/>
          </a:xfrm>
          <a:prstGeom prst="ellipse">
            <a:avLst/>
          </a:prstGeom>
          <a:solidFill>
            <a:srgbClr val="FDF16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76C1E9DE-923C-B192-E9E5-FA82E7583FAF}"/>
              </a:ext>
            </a:extLst>
          </p:cNvPr>
          <p:cNvSpPr/>
          <p:nvPr/>
        </p:nvSpPr>
        <p:spPr>
          <a:xfrm>
            <a:off x="5578055" y="8825887"/>
            <a:ext cx="249366" cy="249366"/>
          </a:xfrm>
          <a:prstGeom prst="ellipse">
            <a:avLst/>
          </a:prstGeom>
          <a:solidFill>
            <a:srgbClr val="D94A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49933F58-619E-3479-9571-F36B3FA921AF}"/>
              </a:ext>
            </a:extLst>
          </p:cNvPr>
          <p:cNvCxnSpPr/>
          <p:nvPr/>
        </p:nvCxnSpPr>
        <p:spPr>
          <a:xfrm>
            <a:off x="7569283" y="4864674"/>
            <a:ext cx="0" cy="4210579"/>
          </a:xfrm>
          <a:prstGeom prst="line">
            <a:avLst/>
          </a:prstGeom>
          <a:ln w="63500">
            <a:solidFill>
              <a:srgbClr val="C1EB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2DE1784-9435-BE96-AED2-67A89CE44624}"/>
              </a:ext>
            </a:extLst>
          </p:cNvPr>
          <p:cNvSpPr txBox="1"/>
          <p:nvPr/>
        </p:nvSpPr>
        <p:spPr>
          <a:xfrm>
            <a:off x="11042651" y="3967081"/>
            <a:ext cx="2275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resolution</a:t>
            </a:r>
            <a:endParaRPr lang="ru-RU" sz="2000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AFF1C42-FEEB-E872-1658-1FB90D89551B}"/>
              </a:ext>
            </a:extLst>
          </p:cNvPr>
          <p:cNvSpPr txBox="1"/>
          <p:nvPr/>
        </p:nvSpPr>
        <p:spPr>
          <a:xfrm>
            <a:off x="13341642" y="3967081"/>
            <a:ext cx="2275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bitrate</a:t>
            </a:r>
            <a:endParaRPr lang="ru-RU" sz="2000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C0D4EA2-995A-6676-B0AC-BD16ED20AE64}"/>
              </a:ext>
            </a:extLst>
          </p:cNvPr>
          <p:cNvSpPr txBox="1"/>
          <p:nvPr/>
        </p:nvSpPr>
        <p:spPr>
          <a:xfrm>
            <a:off x="11042651" y="4867406"/>
            <a:ext cx="2275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1920*1080</a:t>
            </a:r>
            <a:endParaRPr lang="ru-RU" sz="2000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F20772D-CCBA-FA50-9B3C-12AF5F391DA0}"/>
              </a:ext>
            </a:extLst>
          </p:cNvPr>
          <p:cNvSpPr txBox="1"/>
          <p:nvPr/>
        </p:nvSpPr>
        <p:spPr>
          <a:xfrm>
            <a:off x="13341642" y="4867406"/>
            <a:ext cx="2275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8000</a:t>
            </a:r>
            <a:r>
              <a:rPr lang="en-US" sz="20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 kbps</a:t>
            </a:r>
            <a:endParaRPr lang="ru-RU" sz="2000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0C71316-C0B8-06C3-D1D5-FFC076FC7D09}"/>
              </a:ext>
            </a:extLst>
          </p:cNvPr>
          <p:cNvSpPr txBox="1"/>
          <p:nvPr/>
        </p:nvSpPr>
        <p:spPr>
          <a:xfrm>
            <a:off x="11042651" y="5967786"/>
            <a:ext cx="2275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1920*1080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0123648-D8FA-B4D2-E027-DEBD9B98C712}"/>
              </a:ext>
            </a:extLst>
          </p:cNvPr>
          <p:cNvSpPr txBox="1"/>
          <p:nvPr/>
        </p:nvSpPr>
        <p:spPr>
          <a:xfrm>
            <a:off x="13341642" y="5967786"/>
            <a:ext cx="2275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5000</a:t>
            </a:r>
            <a:r>
              <a:rPr lang="en-US" sz="20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 kbps</a:t>
            </a:r>
            <a:endParaRPr lang="ru-RU" sz="2000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14607C6-2566-7221-234E-55675A10AAB2}"/>
              </a:ext>
            </a:extLst>
          </p:cNvPr>
          <p:cNvSpPr txBox="1"/>
          <p:nvPr/>
        </p:nvSpPr>
        <p:spPr>
          <a:xfrm>
            <a:off x="11042651" y="6990675"/>
            <a:ext cx="2275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1024*576</a:t>
            </a:r>
            <a:endParaRPr lang="ru-RU" sz="2000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A402D95-4597-4DC6-6D10-B4C422ECB7E6}"/>
              </a:ext>
            </a:extLst>
          </p:cNvPr>
          <p:cNvSpPr txBox="1"/>
          <p:nvPr/>
        </p:nvSpPr>
        <p:spPr>
          <a:xfrm>
            <a:off x="13341642" y="6990675"/>
            <a:ext cx="2275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2500</a:t>
            </a:r>
            <a:r>
              <a:rPr lang="en-US" sz="20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 kbps</a:t>
            </a:r>
            <a:endParaRPr lang="ru-RU" sz="2000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56A611-5579-DC88-3F4F-730281EC402F}"/>
              </a:ext>
            </a:extLst>
          </p:cNvPr>
          <p:cNvSpPr txBox="1"/>
          <p:nvPr/>
        </p:nvSpPr>
        <p:spPr>
          <a:xfrm>
            <a:off x="11042651" y="7914115"/>
            <a:ext cx="2275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426*240</a:t>
            </a:r>
            <a:endParaRPr lang="ru-RU" sz="2000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A9843CD-989F-5FC6-E0D6-4CD915D2556F}"/>
              </a:ext>
            </a:extLst>
          </p:cNvPr>
          <p:cNvSpPr txBox="1"/>
          <p:nvPr/>
        </p:nvSpPr>
        <p:spPr>
          <a:xfrm>
            <a:off x="13341642" y="7914115"/>
            <a:ext cx="2275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1400 kbps</a:t>
            </a:r>
            <a:endParaRPr lang="ru-RU" sz="2000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935EAFE0-8A11-678C-D9E5-8CF4FFFBACF9}"/>
              </a:ext>
            </a:extLst>
          </p:cNvPr>
          <p:cNvSpPr/>
          <p:nvPr/>
        </p:nvSpPr>
        <p:spPr>
          <a:xfrm>
            <a:off x="11121814" y="4042453"/>
            <a:ext cx="249366" cy="2493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B19E00D2-37A3-2A80-A836-8FD3B714F2F3}"/>
              </a:ext>
            </a:extLst>
          </p:cNvPr>
          <p:cNvSpPr/>
          <p:nvPr/>
        </p:nvSpPr>
        <p:spPr>
          <a:xfrm>
            <a:off x="11121814" y="4976261"/>
            <a:ext cx="249366" cy="249366"/>
          </a:xfrm>
          <a:prstGeom prst="ellipse">
            <a:avLst/>
          </a:prstGeom>
          <a:solidFill>
            <a:srgbClr val="5F86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9ED58E40-4E45-8917-CB3F-0E5615EC67DB}"/>
              </a:ext>
            </a:extLst>
          </p:cNvPr>
          <p:cNvSpPr/>
          <p:nvPr/>
        </p:nvSpPr>
        <p:spPr>
          <a:xfrm>
            <a:off x="11121814" y="6031890"/>
            <a:ext cx="249366" cy="249366"/>
          </a:xfrm>
          <a:prstGeom prst="ellipse">
            <a:avLst/>
          </a:prstGeom>
          <a:solidFill>
            <a:srgbClr val="8EB7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01643797-F0C5-6820-847B-B10221F54689}"/>
              </a:ext>
            </a:extLst>
          </p:cNvPr>
          <p:cNvSpPr/>
          <p:nvPr/>
        </p:nvSpPr>
        <p:spPr>
          <a:xfrm>
            <a:off x="11121814" y="7069858"/>
            <a:ext cx="249366" cy="249366"/>
          </a:xfrm>
          <a:prstGeom prst="ellipse">
            <a:avLst/>
          </a:prstGeom>
          <a:solidFill>
            <a:srgbClr val="FDF16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7E2548CB-8462-F37C-61BF-C610D8AF4E16}"/>
              </a:ext>
            </a:extLst>
          </p:cNvPr>
          <p:cNvSpPr/>
          <p:nvPr/>
        </p:nvSpPr>
        <p:spPr>
          <a:xfrm>
            <a:off x="11121814" y="8003666"/>
            <a:ext cx="249366" cy="249366"/>
          </a:xfrm>
          <a:prstGeom prst="ellipse">
            <a:avLst/>
          </a:prstGeom>
          <a:solidFill>
            <a:srgbClr val="D94A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493A9BD4-01ED-B608-80C3-DD17F32D84DE}"/>
              </a:ext>
            </a:extLst>
          </p:cNvPr>
          <p:cNvCxnSpPr>
            <a:cxnSpLocks/>
          </p:cNvCxnSpPr>
          <p:nvPr/>
        </p:nvCxnSpPr>
        <p:spPr>
          <a:xfrm>
            <a:off x="13113042" y="4042453"/>
            <a:ext cx="0" cy="6039379"/>
          </a:xfrm>
          <a:prstGeom prst="line">
            <a:avLst/>
          </a:prstGeom>
          <a:ln w="63500">
            <a:solidFill>
              <a:srgbClr val="C1EB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EB77806E-9C54-E8C1-1C90-3B72264A8D59}"/>
              </a:ext>
            </a:extLst>
          </p:cNvPr>
          <p:cNvSpPr txBox="1"/>
          <p:nvPr/>
        </p:nvSpPr>
        <p:spPr>
          <a:xfrm>
            <a:off x="11042651" y="8828515"/>
            <a:ext cx="2275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895*504</a:t>
            </a:r>
            <a:endParaRPr lang="ru-RU" sz="2000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CF9448B-C30B-D055-4F93-32F68B7683FD}"/>
              </a:ext>
            </a:extLst>
          </p:cNvPr>
          <p:cNvSpPr txBox="1"/>
          <p:nvPr/>
        </p:nvSpPr>
        <p:spPr>
          <a:xfrm>
            <a:off x="13341642" y="8828515"/>
            <a:ext cx="2275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900kbps</a:t>
            </a:r>
            <a:endParaRPr lang="ru-RU" sz="2000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6CA01FA7-3779-B853-38D6-D1B55A56FF0E}"/>
              </a:ext>
            </a:extLst>
          </p:cNvPr>
          <p:cNvSpPr/>
          <p:nvPr/>
        </p:nvSpPr>
        <p:spPr>
          <a:xfrm>
            <a:off x="11121814" y="8918066"/>
            <a:ext cx="249366" cy="249366"/>
          </a:xfrm>
          <a:prstGeom prst="ellipse">
            <a:avLst/>
          </a:prstGeom>
          <a:solidFill>
            <a:srgbClr val="D94A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28D331A-2383-81C5-374F-521F9B1DFF66}"/>
              </a:ext>
            </a:extLst>
          </p:cNvPr>
          <p:cNvSpPr txBox="1"/>
          <p:nvPr/>
        </p:nvSpPr>
        <p:spPr>
          <a:xfrm>
            <a:off x="11042651" y="9742915"/>
            <a:ext cx="2275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768*432</a:t>
            </a:r>
            <a:endParaRPr lang="ru-RU" sz="2000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5B90F9E-0D07-8DCD-4FC9-EB91B1F1418F}"/>
              </a:ext>
            </a:extLst>
          </p:cNvPr>
          <p:cNvSpPr txBox="1"/>
          <p:nvPr/>
        </p:nvSpPr>
        <p:spPr>
          <a:xfrm>
            <a:off x="13341642" y="9742915"/>
            <a:ext cx="2275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500 kbps</a:t>
            </a:r>
            <a:endParaRPr lang="ru-RU" sz="2000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1A166888-ADA3-2FE1-7D10-DBCCC8A5CB18}"/>
              </a:ext>
            </a:extLst>
          </p:cNvPr>
          <p:cNvSpPr/>
          <p:nvPr/>
        </p:nvSpPr>
        <p:spPr>
          <a:xfrm>
            <a:off x="11121814" y="9832466"/>
            <a:ext cx="249366" cy="249366"/>
          </a:xfrm>
          <a:prstGeom prst="ellipse">
            <a:avLst/>
          </a:prstGeom>
          <a:solidFill>
            <a:srgbClr val="D94A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кругленный прямоугольник 49">
            <a:extLst>
              <a:ext uri="{FF2B5EF4-FFF2-40B4-BE49-F238E27FC236}">
                <a16:creationId xmlns:a16="http://schemas.microsoft.com/office/drawing/2014/main" id="{CED808A9-8BC6-FF84-DB7C-9C95849C11FA}"/>
              </a:ext>
            </a:extLst>
          </p:cNvPr>
          <p:cNvSpPr/>
          <p:nvPr/>
        </p:nvSpPr>
        <p:spPr>
          <a:xfrm>
            <a:off x="4917009" y="4122613"/>
            <a:ext cx="4876801" cy="5620302"/>
          </a:xfrm>
          <a:prstGeom prst="roundRect">
            <a:avLst>
              <a:gd name="adj" fmla="val 10920"/>
            </a:avLst>
          </a:prstGeom>
          <a:noFill/>
          <a:ln w="38100">
            <a:solidFill>
              <a:schemeClr val="bg1"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u-RU" sz="2968" dirty="0">
              <a:solidFill>
                <a:schemeClr val="tx1"/>
              </a:solidFill>
            </a:endParaRPr>
          </a:p>
          <a:p>
            <a:endParaRPr lang="ru-RU" sz="2968" dirty="0">
              <a:solidFill>
                <a:schemeClr val="tx1"/>
              </a:solidFill>
            </a:endParaRPr>
          </a:p>
          <a:p>
            <a:endParaRPr lang="ru-RU" sz="2968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51" name="Скругленный прямоугольник 50">
            <a:extLst>
              <a:ext uri="{FF2B5EF4-FFF2-40B4-BE49-F238E27FC236}">
                <a16:creationId xmlns:a16="http://schemas.microsoft.com/office/drawing/2014/main" id="{B891DBA1-DA3C-2C7B-6F69-EB505AEF31B6}"/>
              </a:ext>
            </a:extLst>
          </p:cNvPr>
          <p:cNvSpPr/>
          <p:nvPr/>
        </p:nvSpPr>
        <p:spPr>
          <a:xfrm>
            <a:off x="10433050" y="3277103"/>
            <a:ext cx="4876801" cy="7449947"/>
          </a:xfrm>
          <a:prstGeom prst="roundRect">
            <a:avLst>
              <a:gd name="adj" fmla="val 10920"/>
            </a:avLst>
          </a:prstGeom>
          <a:noFill/>
          <a:ln w="38100">
            <a:solidFill>
              <a:schemeClr val="bg1"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u-RU" sz="2968" dirty="0">
              <a:solidFill>
                <a:schemeClr val="tx1"/>
              </a:solidFill>
            </a:endParaRPr>
          </a:p>
          <a:p>
            <a:endParaRPr lang="ru-RU" sz="2968" dirty="0">
              <a:solidFill>
                <a:schemeClr val="tx1"/>
              </a:solidFill>
            </a:endParaRPr>
          </a:p>
          <a:p>
            <a:endParaRPr lang="ru-RU" sz="2968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281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5E00A20-1D1E-BB54-708A-19BFFF8C87EF}"/>
              </a:ext>
            </a:extLst>
          </p:cNvPr>
          <p:cNvSpPr txBox="1"/>
          <p:nvPr/>
        </p:nvSpPr>
        <p:spPr>
          <a:xfrm>
            <a:off x="13048349" y="1137507"/>
            <a:ext cx="3728906" cy="4982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38" dirty="0"/>
              <a:t>Старый набор профилей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5E7500-7FDA-EDED-3D09-0B3DB7AA4D79}"/>
              </a:ext>
            </a:extLst>
          </p:cNvPr>
          <p:cNvSpPr txBox="1"/>
          <p:nvPr/>
        </p:nvSpPr>
        <p:spPr>
          <a:xfrm>
            <a:off x="908050" y="1006475"/>
            <a:ext cx="18133925" cy="1411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287" b="1" dirty="0">
                <a:solidFill>
                  <a:schemeClr val="bg1"/>
                </a:solidFill>
                <a:latin typeface="MTS Wide" panose="020B0306020102020303" pitchFamily="34" charset="0"/>
                <a:ea typeface="MTS Wide" panose="020B0306020102020303" pitchFamily="34" charset="0"/>
              </a:rPr>
              <a:t>СРАВНЕНИЕ РАСПРЕДЕЛЕНИЯ ПОЛЬЗОВАТЕЛЕЙ ПО</a:t>
            </a:r>
            <a:r>
              <a:rPr lang="en-US" sz="4287" b="1" dirty="0">
                <a:solidFill>
                  <a:schemeClr val="bg1"/>
                </a:solidFill>
                <a:latin typeface="MTS Wide" panose="020B0306020102020303" pitchFamily="34" charset="0"/>
                <a:ea typeface="MTS Wide" panose="020B0306020102020303" pitchFamily="34" charset="0"/>
              </a:rPr>
              <a:t> </a:t>
            </a:r>
            <a:r>
              <a:rPr lang="ru-RU" sz="4287" b="1" dirty="0">
                <a:solidFill>
                  <a:schemeClr val="bg1"/>
                </a:solidFill>
                <a:latin typeface="MTS Wide" panose="020B0306020102020303" pitchFamily="34" charset="0"/>
                <a:ea typeface="MTS Wide" panose="020B0306020102020303" pitchFamily="34" charset="0"/>
              </a:rPr>
              <a:t>ПРОФИЛЯМ НА ДАЛЬНЕМ ВОСТОКЕ</a:t>
            </a:r>
          </a:p>
        </p:txBody>
      </p: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390830A2-96F6-9643-A976-D0DAFA8BBE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519650" y="9007475"/>
            <a:ext cx="1882891" cy="1882891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DF80B0E4-3DAA-B2E3-C0F8-1D8D94AD16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869025" y="-1"/>
            <a:ext cx="1235076" cy="1235076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6B5BFA82-AEB5-BBBF-8FCB-6CF4A40A3B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4" b="5474"/>
          <a:stretch/>
        </p:blipFill>
        <p:spPr>
          <a:xfrm>
            <a:off x="10777219" y="3888464"/>
            <a:ext cx="8648569" cy="3650133"/>
          </a:xfrm>
          <a:prstGeom prst="roundRect">
            <a:avLst>
              <a:gd name="adj" fmla="val 8982"/>
            </a:avLst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05545A-D259-4835-F874-0B672E543001}"/>
              </a:ext>
            </a:extLst>
          </p:cNvPr>
          <p:cNvSpPr txBox="1"/>
          <p:nvPr/>
        </p:nvSpPr>
        <p:spPr>
          <a:xfrm>
            <a:off x="1402400" y="4398888"/>
            <a:ext cx="2275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resolution</a:t>
            </a:r>
            <a:endParaRPr lang="ru-RU" sz="2000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51B0A2-0FCE-4CAF-5D82-F8D135721CB3}"/>
              </a:ext>
            </a:extLst>
          </p:cNvPr>
          <p:cNvSpPr txBox="1"/>
          <p:nvPr/>
        </p:nvSpPr>
        <p:spPr>
          <a:xfrm>
            <a:off x="3498850" y="4398888"/>
            <a:ext cx="2275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bitrate</a:t>
            </a:r>
            <a:endParaRPr lang="ru-RU" sz="2000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E5D6E6-40AE-D0E4-A507-0A927546DEBB}"/>
              </a:ext>
            </a:extLst>
          </p:cNvPr>
          <p:cNvSpPr txBox="1"/>
          <p:nvPr/>
        </p:nvSpPr>
        <p:spPr>
          <a:xfrm>
            <a:off x="1402400" y="5176397"/>
            <a:ext cx="2275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1920*1080</a:t>
            </a:r>
            <a:endParaRPr lang="ru-RU" sz="2000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B8A326-2FFC-BB56-C16B-B23B07BEF179}"/>
              </a:ext>
            </a:extLst>
          </p:cNvPr>
          <p:cNvSpPr txBox="1"/>
          <p:nvPr/>
        </p:nvSpPr>
        <p:spPr>
          <a:xfrm>
            <a:off x="3498850" y="5157287"/>
            <a:ext cx="2275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6144 kbps</a:t>
            </a:r>
            <a:endParaRPr lang="ru-RU" sz="2000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8868BC-0B18-3658-AB5E-C4368872A9C7}"/>
              </a:ext>
            </a:extLst>
          </p:cNvPr>
          <p:cNvSpPr txBox="1"/>
          <p:nvPr/>
        </p:nvSpPr>
        <p:spPr>
          <a:xfrm>
            <a:off x="1402400" y="6014597"/>
            <a:ext cx="2275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1280*720</a:t>
            </a:r>
            <a:endParaRPr lang="ru-RU" sz="2000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3C96C9-149E-EE5E-9FFF-A7C066AD8C7E}"/>
              </a:ext>
            </a:extLst>
          </p:cNvPr>
          <p:cNvSpPr txBox="1"/>
          <p:nvPr/>
        </p:nvSpPr>
        <p:spPr>
          <a:xfrm>
            <a:off x="3498850" y="6014597"/>
            <a:ext cx="2275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3840 kbps</a:t>
            </a:r>
            <a:endParaRPr lang="ru-RU" sz="2000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B2B135-2ED2-94C4-DE70-28DE2BAE8E58}"/>
              </a:ext>
            </a:extLst>
          </p:cNvPr>
          <p:cNvSpPr txBox="1"/>
          <p:nvPr/>
        </p:nvSpPr>
        <p:spPr>
          <a:xfrm>
            <a:off x="1402400" y="6833687"/>
            <a:ext cx="2275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1024*576</a:t>
            </a:r>
            <a:endParaRPr lang="ru-RU" sz="2000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6CDD18-93B0-1BCE-B528-B2E06D9417F9}"/>
              </a:ext>
            </a:extLst>
          </p:cNvPr>
          <p:cNvSpPr txBox="1"/>
          <p:nvPr/>
        </p:nvSpPr>
        <p:spPr>
          <a:xfrm>
            <a:off x="3498850" y="6833687"/>
            <a:ext cx="2275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2100 kbps</a:t>
            </a:r>
            <a:endParaRPr lang="ru-RU" sz="2000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BBC23C-C62A-DF1A-14B8-338E68147BBF}"/>
              </a:ext>
            </a:extLst>
          </p:cNvPr>
          <p:cNvSpPr txBox="1"/>
          <p:nvPr/>
        </p:nvSpPr>
        <p:spPr>
          <a:xfrm>
            <a:off x="1402400" y="7538597"/>
            <a:ext cx="2275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426*240</a:t>
            </a:r>
            <a:endParaRPr lang="ru-RU" sz="2000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76FD36-41F8-AEBC-CE76-76E6D25E0603}"/>
              </a:ext>
            </a:extLst>
          </p:cNvPr>
          <p:cNvSpPr txBox="1"/>
          <p:nvPr/>
        </p:nvSpPr>
        <p:spPr>
          <a:xfrm>
            <a:off x="3498850" y="7538597"/>
            <a:ext cx="2275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512 kbps</a:t>
            </a:r>
            <a:endParaRPr lang="ru-RU" sz="2000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5DE2E22F-340C-B451-BC6C-1196BADE07B6}"/>
              </a:ext>
            </a:extLst>
          </p:cNvPr>
          <p:cNvSpPr/>
          <p:nvPr/>
        </p:nvSpPr>
        <p:spPr>
          <a:xfrm>
            <a:off x="1481563" y="4474260"/>
            <a:ext cx="249366" cy="2493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6D190C8F-BF3C-C574-2F2D-D0EAAE45F98D}"/>
              </a:ext>
            </a:extLst>
          </p:cNvPr>
          <p:cNvSpPr/>
          <p:nvPr/>
        </p:nvSpPr>
        <p:spPr>
          <a:xfrm>
            <a:off x="1481563" y="5266142"/>
            <a:ext cx="249366" cy="249366"/>
          </a:xfrm>
          <a:prstGeom prst="ellipse">
            <a:avLst/>
          </a:prstGeom>
          <a:solidFill>
            <a:srgbClr val="5F86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67FDCA5B-7CCE-B042-EC2F-86AD973E80EF}"/>
              </a:ext>
            </a:extLst>
          </p:cNvPr>
          <p:cNvSpPr/>
          <p:nvPr/>
        </p:nvSpPr>
        <p:spPr>
          <a:xfrm>
            <a:off x="1481563" y="6078701"/>
            <a:ext cx="249366" cy="249366"/>
          </a:xfrm>
          <a:prstGeom prst="ellipse">
            <a:avLst/>
          </a:prstGeom>
          <a:solidFill>
            <a:srgbClr val="8EB7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DD9F743A-84AB-25AB-DFB2-47683444AFE5}"/>
              </a:ext>
            </a:extLst>
          </p:cNvPr>
          <p:cNvSpPr/>
          <p:nvPr/>
        </p:nvSpPr>
        <p:spPr>
          <a:xfrm>
            <a:off x="1481563" y="6912870"/>
            <a:ext cx="249366" cy="249366"/>
          </a:xfrm>
          <a:prstGeom prst="ellipse">
            <a:avLst/>
          </a:prstGeom>
          <a:solidFill>
            <a:srgbClr val="FDF16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16C7B8B1-DD65-885D-6EED-8CB30A05BFDE}"/>
              </a:ext>
            </a:extLst>
          </p:cNvPr>
          <p:cNvSpPr/>
          <p:nvPr/>
        </p:nvSpPr>
        <p:spPr>
          <a:xfrm>
            <a:off x="1481563" y="7628148"/>
            <a:ext cx="249366" cy="249366"/>
          </a:xfrm>
          <a:prstGeom prst="ellipse">
            <a:avLst/>
          </a:prstGeom>
          <a:solidFill>
            <a:srgbClr val="D94A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417B580D-1B2D-3549-5FED-EC3C3501AA4A}"/>
              </a:ext>
            </a:extLst>
          </p:cNvPr>
          <p:cNvCxnSpPr>
            <a:cxnSpLocks/>
          </p:cNvCxnSpPr>
          <p:nvPr/>
        </p:nvCxnSpPr>
        <p:spPr>
          <a:xfrm>
            <a:off x="3346450" y="4474260"/>
            <a:ext cx="0" cy="3464447"/>
          </a:xfrm>
          <a:prstGeom prst="line">
            <a:avLst/>
          </a:prstGeom>
          <a:ln w="63500">
            <a:solidFill>
              <a:srgbClr val="C1EB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D91B9C5-20C1-19D9-3492-A71948693128}"/>
              </a:ext>
            </a:extLst>
          </p:cNvPr>
          <p:cNvSpPr txBox="1"/>
          <p:nvPr/>
        </p:nvSpPr>
        <p:spPr>
          <a:xfrm>
            <a:off x="6099363" y="4346097"/>
            <a:ext cx="2275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resolution</a:t>
            </a:r>
            <a:endParaRPr lang="ru-RU" sz="2000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11589B-4896-F6F5-A557-44CD438CEFE5}"/>
              </a:ext>
            </a:extLst>
          </p:cNvPr>
          <p:cNvSpPr txBox="1"/>
          <p:nvPr/>
        </p:nvSpPr>
        <p:spPr>
          <a:xfrm>
            <a:off x="8309478" y="4346097"/>
            <a:ext cx="2275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bitrate</a:t>
            </a:r>
            <a:endParaRPr lang="ru-RU" sz="2000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F888B99-4C57-2168-B422-9F007A33E30D}"/>
              </a:ext>
            </a:extLst>
          </p:cNvPr>
          <p:cNvSpPr txBox="1"/>
          <p:nvPr/>
        </p:nvSpPr>
        <p:spPr>
          <a:xfrm>
            <a:off x="6099363" y="5157287"/>
            <a:ext cx="2275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1920*1080</a:t>
            </a:r>
            <a:endParaRPr lang="ru-RU" sz="2000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2073073-3453-184B-7713-76530A1958D6}"/>
              </a:ext>
            </a:extLst>
          </p:cNvPr>
          <p:cNvSpPr txBox="1"/>
          <p:nvPr/>
        </p:nvSpPr>
        <p:spPr>
          <a:xfrm>
            <a:off x="8309478" y="5157287"/>
            <a:ext cx="2275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8000 kbps</a:t>
            </a:r>
            <a:endParaRPr lang="ru-RU" sz="2000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157785-8B6D-DA99-2EED-3F73341F82E3}"/>
              </a:ext>
            </a:extLst>
          </p:cNvPr>
          <p:cNvSpPr txBox="1"/>
          <p:nvPr/>
        </p:nvSpPr>
        <p:spPr>
          <a:xfrm>
            <a:off x="6099363" y="6014597"/>
            <a:ext cx="2275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1920*1080</a:t>
            </a:r>
            <a:endParaRPr lang="ru-RU" sz="2000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027E21F-3A03-BEF7-6128-518DDAC05434}"/>
              </a:ext>
            </a:extLst>
          </p:cNvPr>
          <p:cNvSpPr txBox="1"/>
          <p:nvPr/>
        </p:nvSpPr>
        <p:spPr>
          <a:xfrm>
            <a:off x="8309478" y="6014597"/>
            <a:ext cx="2275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5000 kbps</a:t>
            </a:r>
            <a:endParaRPr lang="ru-RU" sz="2000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934B2F2-BF03-6F85-A129-78257AA0B981}"/>
              </a:ext>
            </a:extLst>
          </p:cNvPr>
          <p:cNvSpPr txBox="1"/>
          <p:nvPr/>
        </p:nvSpPr>
        <p:spPr>
          <a:xfrm>
            <a:off x="6099363" y="7610612"/>
            <a:ext cx="2275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1024*576</a:t>
            </a:r>
            <a:endParaRPr lang="ru-RU" sz="2000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326F819-EF49-17BB-C421-A3A2CDAE3568}"/>
              </a:ext>
            </a:extLst>
          </p:cNvPr>
          <p:cNvSpPr txBox="1"/>
          <p:nvPr/>
        </p:nvSpPr>
        <p:spPr>
          <a:xfrm>
            <a:off x="8309478" y="7610612"/>
            <a:ext cx="2275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1400 kbps</a:t>
            </a:r>
            <a:endParaRPr lang="ru-RU" sz="2000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34B75973-77D6-C3BB-2FF4-607292595E94}"/>
              </a:ext>
            </a:extLst>
          </p:cNvPr>
          <p:cNvSpPr/>
          <p:nvPr/>
        </p:nvSpPr>
        <p:spPr>
          <a:xfrm>
            <a:off x="6178526" y="4421469"/>
            <a:ext cx="249366" cy="2493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A89B8C2E-2ADF-B695-D3C3-2207D92E33F1}"/>
              </a:ext>
            </a:extLst>
          </p:cNvPr>
          <p:cNvSpPr/>
          <p:nvPr/>
        </p:nvSpPr>
        <p:spPr>
          <a:xfrm>
            <a:off x="6178526" y="5266142"/>
            <a:ext cx="249366" cy="249366"/>
          </a:xfrm>
          <a:prstGeom prst="ellipse">
            <a:avLst/>
          </a:prstGeom>
          <a:solidFill>
            <a:srgbClr val="5F86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4ACC4248-C100-4D58-542A-11B0B4D05EDA}"/>
              </a:ext>
            </a:extLst>
          </p:cNvPr>
          <p:cNvSpPr/>
          <p:nvPr/>
        </p:nvSpPr>
        <p:spPr>
          <a:xfrm>
            <a:off x="6178526" y="6078701"/>
            <a:ext cx="249366" cy="249366"/>
          </a:xfrm>
          <a:prstGeom prst="ellipse">
            <a:avLst/>
          </a:prstGeom>
          <a:solidFill>
            <a:srgbClr val="8EB7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061455B2-B9E4-E87E-33D4-69944D6F772A}"/>
              </a:ext>
            </a:extLst>
          </p:cNvPr>
          <p:cNvSpPr/>
          <p:nvPr/>
        </p:nvSpPr>
        <p:spPr>
          <a:xfrm>
            <a:off x="6178526" y="7689795"/>
            <a:ext cx="249366" cy="249366"/>
          </a:xfrm>
          <a:prstGeom prst="ellipse">
            <a:avLst/>
          </a:prstGeom>
          <a:solidFill>
            <a:srgbClr val="FDF16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65AEB9F5-6EAC-2387-9CC9-9A373595745F}"/>
              </a:ext>
            </a:extLst>
          </p:cNvPr>
          <p:cNvCxnSpPr>
            <a:cxnSpLocks/>
          </p:cNvCxnSpPr>
          <p:nvPr/>
        </p:nvCxnSpPr>
        <p:spPr>
          <a:xfrm>
            <a:off x="8080878" y="4421469"/>
            <a:ext cx="0" cy="4990867"/>
          </a:xfrm>
          <a:prstGeom prst="line">
            <a:avLst/>
          </a:prstGeom>
          <a:ln w="63500">
            <a:solidFill>
              <a:srgbClr val="C1EB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2AD42B60-31A8-6771-8F6F-C16C78CAFE39}"/>
              </a:ext>
            </a:extLst>
          </p:cNvPr>
          <p:cNvSpPr txBox="1"/>
          <p:nvPr/>
        </p:nvSpPr>
        <p:spPr>
          <a:xfrm>
            <a:off x="6099363" y="8357687"/>
            <a:ext cx="2275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895*504</a:t>
            </a:r>
            <a:endParaRPr lang="ru-RU" sz="2000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2A7B2DE-50A3-946C-0E2A-1D88426FA140}"/>
              </a:ext>
            </a:extLst>
          </p:cNvPr>
          <p:cNvSpPr txBox="1"/>
          <p:nvPr/>
        </p:nvSpPr>
        <p:spPr>
          <a:xfrm>
            <a:off x="8309478" y="8357687"/>
            <a:ext cx="2275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900kbps</a:t>
            </a:r>
            <a:endParaRPr lang="ru-RU" sz="2000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6856F5C6-D044-5481-BC45-16E9198C3127}"/>
              </a:ext>
            </a:extLst>
          </p:cNvPr>
          <p:cNvSpPr/>
          <p:nvPr/>
        </p:nvSpPr>
        <p:spPr>
          <a:xfrm>
            <a:off x="6178526" y="8447238"/>
            <a:ext cx="249366" cy="249366"/>
          </a:xfrm>
          <a:prstGeom prst="ellipse">
            <a:avLst/>
          </a:prstGeom>
          <a:solidFill>
            <a:srgbClr val="D94A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05B6DE5-F86A-16F4-450C-B814D21F9F3E}"/>
              </a:ext>
            </a:extLst>
          </p:cNvPr>
          <p:cNvSpPr txBox="1"/>
          <p:nvPr/>
        </p:nvSpPr>
        <p:spPr>
          <a:xfrm>
            <a:off x="6099363" y="9073419"/>
            <a:ext cx="2275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768*432</a:t>
            </a:r>
            <a:endParaRPr lang="ru-RU" sz="2000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39F657A-FADF-944C-6F3E-73249CB94C1D}"/>
              </a:ext>
            </a:extLst>
          </p:cNvPr>
          <p:cNvSpPr txBox="1"/>
          <p:nvPr/>
        </p:nvSpPr>
        <p:spPr>
          <a:xfrm>
            <a:off x="8309478" y="9073419"/>
            <a:ext cx="2275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500 kbps</a:t>
            </a:r>
            <a:endParaRPr lang="ru-RU" sz="2000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37A48882-E1FC-6B9E-31C6-CF97E80D75BE}"/>
              </a:ext>
            </a:extLst>
          </p:cNvPr>
          <p:cNvSpPr/>
          <p:nvPr/>
        </p:nvSpPr>
        <p:spPr>
          <a:xfrm>
            <a:off x="6178526" y="9162970"/>
            <a:ext cx="249366" cy="249366"/>
          </a:xfrm>
          <a:prstGeom prst="ellipse">
            <a:avLst/>
          </a:prstGeom>
          <a:solidFill>
            <a:srgbClr val="D94A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0DC0710-000C-FD39-C7BB-5425FDA9681B}"/>
              </a:ext>
            </a:extLst>
          </p:cNvPr>
          <p:cNvSpPr txBox="1"/>
          <p:nvPr/>
        </p:nvSpPr>
        <p:spPr>
          <a:xfrm>
            <a:off x="6099363" y="6833687"/>
            <a:ext cx="2275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1280*720</a:t>
            </a:r>
            <a:endParaRPr lang="ru-RU" sz="2000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390015C-88FE-29B0-5537-DE4A6546307B}"/>
              </a:ext>
            </a:extLst>
          </p:cNvPr>
          <p:cNvSpPr txBox="1"/>
          <p:nvPr/>
        </p:nvSpPr>
        <p:spPr>
          <a:xfrm>
            <a:off x="8309478" y="6833687"/>
            <a:ext cx="2275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2500 kbps</a:t>
            </a:r>
            <a:endParaRPr lang="ru-RU" sz="2000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FBFA50D3-C245-FFA1-CB66-7ADBFEFF5B88}"/>
              </a:ext>
            </a:extLst>
          </p:cNvPr>
          <p:cNvSpPr/>
          <p:nvPr/>
        </p:nvSpPr>
        <p:spPr>
          <a:xfrm>
            <a:off x="6178526" y="6912870"/>
            <a:ext cx="249366" cy="249366"/>
          </a:xfrm>
          <a:prstGeom prst="ellipse">
            <a:avLst/>
          </a:prstGeom>
          <a:solidFill>
            <a:srgbClr val="FDF16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>
            <a:extLst>
              <a:ext uri="{FF2B5EF4-FFF2-40B4-BE49-F238E27FC236}">
                <a16:creationId xmlns:a16="http://schemas.microsoft.com/office/drawing/2014/main" id="{4076F5E9-A8A7-4905-46A9-90AFBF9C00BA}"/>
              </a:ext>
            </a:extLst>
          </p:cNvPr>
          <p:cNvSpPr/>
          <p:nvPr/>
        </p:nvSpPr>
        <p:spPr>
          <a:xfrm>
            <a:off x="1136650" y="3888464"/>
            <a:ext cx="4191000" cy="4729483"/>
          </a:xfrm>
          <a:prstGeom prst="roundRect">
            <a:avLst>
              <a:gd name="adj" fmla="val 10920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u-RU" sz="2968" dirty="0">
              <a:solidFill>
                <a:schemeClr val="bg1"/>
              </a:solidFill>
            </a:endParaRPr>
          </a:p>
          <a:p>
            <a:endParaRPr lang="ru-RU" sz="2968" dirty="0">
              <a:solidFill>
                <a:schemeClr val="bg1"/>
              </a:solidFill>
            </a:endParaRPr>
          </a:p>
          <a:p>
            <a:endParaRPr lang="ru-RU" sz="2968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id="{ACBFFC13-7ADB-3B04-14A9-445E4F9BDC12}"/>
              </a:ext>
            </a:extLst>
          </p:cNvPr>
          <p:cNvSpPr/>
          <p:nvPr/>
        </p:nvSpPr>
        <p:spPr>
          <a:xfrm>
            <a:off x="5682592" y="3888464"/>
            <a:ext cx="4531886" cy="6012333"/>
          </a:xfrm>
          <a:prstGeom prst="roundRect">
            <a:avLst>
              <a:gd name="adj" fmla="val 10920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u-RU" sz="2968" dirty="0">
              <a:solidFill>
                <a:schemeClr val="bg1"/>
              </a:solidFill>
            </a:endParaRPr>
          </a:p>
          <a:p>
            <a:endParaRPr lang="ru-RU" sz="2968" dirty="0">
              <a:solidFill>
                <a:schemeClr val="bg1"/>
              </a:solidFill>
            </a:endParaRPr>
          </a:p>
          <a:p>
            <a:endParaRPr lang="ru-RU" sz="2968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558F069-E84B-0953-5458-C9DDE737CAA0}"/>
              </a:ext>
            </a:extLst>
          </p:cNvPr>
          <p:cNvSpPr txBox="1"/>
          <p:nvPr/>
        </p:nvSpPr>
        <p:spPr>
          <a:xfrm>
            <a:off x="1128441" y="3158281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Старый набор профилей</a:t>
            </a:r>
            <a:endParaRPr lang="ru-RU" sz="2400" dirty="0"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5BFCDC5-4179-BBB5-07D4-39A28E44002A}"/>
              </a:ext>
            </a:extLst>
          </p:cNvPr>
          <p:cNvSpPr txBox="1"/>
          <p:nvPr/>
        </p:nvSpPr>
        <p:spPr>
          <a:xfrm>
            <a:off x="5700441" y="3158281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Новый набор профилей</a:t>
            </a:r>
            <a:endParaRPr lang="ru-RU" sz="2400" dirty="0"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10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5E00A20-1D1E-BB54-708A-19BFFF8C87EF}"/>
              </a:ext>
            </a:extLst>
          </p:cNvPr>
          <p:cNvSpPr txBox="1"/>
          <p:nvPr/>
        </p:nvSpPr>
        <p:spPr>
          <a:xfrm>
            <a:off x="13048349" y="1137507"/>
            <a:ext cx="3728906" cy="4982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38" dirty="0"/>
              <a:t>Старый набор профилей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5E7500-7FDA-EDED-3D09-0B3DB7AA4D79}"/>
              </a:ext>
            </a:extLst>
          </p:cNvPr>
          <p:cNvSpPr txBox="1"/>
          <p:nvPr/>
        </p:nvSpPr>
        <p:spPr>
          <a:xfrm>
            <a:off x="908050" y="1006475"/>
            <a:ext cx="18133925" cy="752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287" b="1" dirty="0">
                <a:solidFill>
                  <a:schemeClr val="bg1"/>
                </a:solidFill>
                <a:latin typeface="MTS Wide" panose="020B0306020102020303" pitchFamily="34" charset="0"/>
                <a:ea typeface="MTS Wide" panose="020B0306020102020303" pitchFamily="34" charset="0"/>
              </a:rPr>
              <a:t>СРАВНЕНИЕ ОЦЕНКИ </a:t>
            </a:r>
            <a:r>
              <a:rPr lang="ru-RU" sz="4287" b="1" dirty="0" err="1">
                <a:solidFill>
                  <a:schemeClr val="bg1"/>
                </a:solidFill>
                <a:latin typeface="MTS Wide" panose="020B0306020102020303" pitchFamily="34" charset="0"/>
                <a:ea typeface="MTS Wide" panose="020B0306020102020303" pitchFamily="34" charset="0"/>
              </a:rPr>
              <a:t>v</a:t>
            </a:r>
            <a:r>
              <a:rPr lang="en-US" sz="4287" b="1" dirty="0">
                <a:solidFill>
                  <a:schemeClr val="bg1"/>
                </a:solidFill>
                <a:latin typeface="MTS Wide" panose="020B0306020102020303" pitchFamily="34" charset="0"/>
                <a:ea typeface="MTS Wide" panose="020B0306020102020303" pitchFamily="34" charset="0"/>
              </a:rPr>
              <a:t>MOS</a:t>
            </a:r>
            <a:endParaRPr lang="ru-RU" sz="4287" b="1" dirty="0">
              <a:solidFill>
                <a:schemeClr val="bg1"/>
              </a:solidFill>
              <a:latin typeface="MTS Wide" panose="020B0306020102020303" pitchFamily="34" charset="0"/>
              <a:ea typeface="MTS Wide" panose="020B0306020102020303" pitchFamily="34" charset="0"/>
            </a:endParaRPr>
          </a:p>
        </p:txBody>
      </p: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390830A2-96F6-9643-A976-D0DAFA8BBE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519650" y="9007475"/>
            <a:ext cx="1882891" cy="1882891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DF80B0E4-3DAA-B2E3-C0F8-1D8D94AD16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869025" y="-1"/>
            <a:ext cx="1235076" cy="1235076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6B5BFA82-AEB5-BBBF-8FCB-6CF4A40A3B2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8452"/>
          <a:stretch/>
        </p:blipFill>
        <p:spPr>
          <a:xfrm>
            <a:off x="2486009" y="3424748"/>
            <a:ext cx="12214241" cy="6321474"/>
          </a:xfrm>
          <a:prstGeom prst="roundRect">
            <a:avLst>
              <a:gd name="adj" fmla="val 8982"/>
            </a:avLst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48BAFB-344C-69F1-C0C6-B56C96BDF3A2}"/>
              </a:ext>
            </a:extLst>
          </p:cNvPr>
          <p:cNvSpPr txBox="1"/>
          <p:nvPr/>
        </p:nvSpPr>
        <p:spPr>
          <a:xfrm>
            <a:off x="15291355" y="5136671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Старые </a:t>
            </a:r>
            <a:r>
              <a:rPr lang="ru-RU" sz="2000" dirty="0" err="1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пресет</a:t>
            </a:r>
            <a:endParaRPr lang="ru-RU" sz="2000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D016BFDC-4AED-602A-BC43-A0178D17A7BD}"/>
              </a:ext>
            </a:extLst>
          </p:cNvPr>
          <p:cNvSpPr/>
          <p:nvPr/>
        </p:nvSpPr>
        <p:spPr>
          <a:xfrm>
            <a:off x="15370518" y="5245526"/>
            <a:ext cx="249366" cy="249366"/>
          </a:xfrm>
          <a:prstGeom prst="ellipse">
            <a:avLst/>
          </a:prstGeom>
          <a:solidFill>
            <a:srgbClr val="5F86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BEE67B-A525-16E6-B239-57471BEB904A}"/>
              </a:ext>
            </a:extLst>
          </p:cNvPr>
          <p:cNvSpPr txBox="1"/>
          <p:nvPr/>
        </p:nvSpPr>
        <p:spPr>
          <a:xfrm>
            <a:off x="15291355" y="5688911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Новый </a:t>
            </a:r>
            <a:r>
              <a:rPr lang="ru-RU" sz="2000" dirty="0" err="1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пресет</a:t>
            </a:r>
            <a:endParaRPr lang="ru-RU" sz="2000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1792C9DA-8965-682E-C0CA-02162BB1D379}"/>
              </a:ext>
            </a:extLst>
          </p:cNvPr>
          <p:cNvSpPr/>
          <p:nvPr/>
        </p:nvSpPr>
        <p:spPr>
          <a:xfrm>
            <a:off x="15370518" y="5797766"/>
            <a:ext cx="249366" cy="24936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631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E1FBE6-DDB1-F03B-4B2D-047D9BA784F3}"/>
              </a:ext>
            </a:extLst>
          </p:cNvPr>
          <p:cNvSpPr txBox="1"/>
          <p:nvPr/>
        </p:nvSpPr>
        <p:spPr>
          <a:xfrm>
            <a:off x="908050" y="1006475"/>
            <a:ext cx="18133925" cy="752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287" b="1" dirty="0">
                <a:solidFill>
                  <a:schemeClr val="bg1"/>
                </a:solidFill>
                <a:latin typeface="MTS Wide" panose="020B0306020102020303" pitchFamily="34" charset="0"/>
                <a:ea typeface="MTS Wide" panose="020B0306020102020303" pitchFamily="34" charset="0"/>
              </a:rPr>
              <a:t>ТЕОРИЯ </a:t>
            </a:r>
            <a:r>
              <a:rPr lang="en" sz="4287" b="1" dirty="0">
                <a:solidFill>
                  <a:schemeClr val="bg1"/>
                </a:solidFill>
                <a:latin typeface="MTS Wide" panose="020B0306020102020303" pitchFamily="34" charset="0"/>
                <a:ea typeface="MTS Wide" panose="020B0306020102020303" pitchFamily="34" charset="0"/>
              </a:rPr>
              <a:t>VS </a:t>
            </a:r>
            <a:r>
              <a:rPr lang="ru-RU" sz="4287" b="1" dirty="0">
                <a:solidFill>
                  <a:schemeClr val="bg1"/>
                </a:solidFill>
                <a:latin typeface="MTS Wide" panose="020B0306020102020303" pitchFamily="34" charset="0"/>
                <a:ea typeface="MTS Wide" panose="020B0306020102020303" pitchFamily="34" charset="0"/>
              </a:rPr>
              <a:t>ПРАКТИКА. ОЧЕРЕДНАЯ ИТЕРАЦИЯ.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380130-1D89-CDC4-662B-6E2B63334A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519650" y="9007475"/>
            <a:ext cx="1882891" cy="188289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069276-59E1-4EF9-B9DF-8DBA042C3D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869025" y="-1"/>
            <a:ext cx="1235076" cy="12350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A82DF4-BDC9-3D21-7031-0FEA24C26DB3}"/>
              </a:ext>
            </a:extLst>
          </p:cNvPr>
          <p:cNvSpPr txBox="1"/>
          <p:nvPr/>
        </p:nvSpPr>
        <p:spPr>
          <a:xfrm>
            <a:off x="2352887" y="4457956"/>
            <a:ext cx="2275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BCBEBE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resolution</a:t>
            </a:r>
            <a:endParaRPr lang="ru-RU" sz="2000" dirty="0">
              <a:solidFill>
                <a:srgbClr val="BCBEBE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D792E-5343-2186-1B6A-650157323B2F}"/>
              </a:ext>
            </a:extLst>
          </p:cNvPr>
          <p:cNvSpPr txBox="1"/>
          <p:nvPr/>
        </p:nvSpPr>
        <p:spPr>
          <a:xfrm>
            <a:off x="4728078" y="4457956"/>
            <a:ext cx="2275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BCBEBE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bitrate</a:t>
            </a:r>
            <a:endParaRPr lang="ru-RU" sz="2000" dirty="0">
              <a:solidFill>
                <a:srgbClr val="BCBEBE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243F72-90BE-BDE5-9CDC-B1AB66A422E7}"/>
              </a:ext>
            </a:extLst>
          </p:cNvPr>
          <p:cNvSpPr txBox="1"/>
          <p:nvPr/>
        </p:nvSpPr>
        <p:spPr>
          <a:xfrm>
            <a:off x="2352887" y="5358281"/>
            <a:ext cx="2275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BCBEBE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1920*1080</a:t>
            </a:r>
            <a:endParaRPr lang="ru-RU" sz="2000" dirty="0">
              <a:solidFill>
                <a:srgbClr val="BCBEBE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1D086D-FA61-F127-F752-D464C1DD98D8}"/>
              </a:ext>
            </a:extLst>
          </p:cNvPr>
          <p:cNvSpPr txBox="1"/>
          <p:nvPr/>
        </p:nvSpPr>
        <p:spPr>
          <a:xfrm>
            <a:off x="4728078" y="5358281"/>
            <a:ext cx="2275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BCBEBE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6144 kbps</a:t>
            </a:r>
            <a:endParaRPr lang="ru-RU" sz="2000" dirty="0">
              <a:solidFill>
                <a:srgbClr val="BCBEBE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97C1D1-3CB8-AD44-0CCD-78049B02CB73}"/>
              </a:ext>
            </a:extLst>
          </p:cNvPr>
          <p:cNvSpPr txBox="1"/>
          <p:nvPr/>
        </p:nvSpPr>
        <p:spPr>
          <a:xfrm>
            <a:off x="2352887" y="6458661"/>
            <a:ext cx="2275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BCBEBE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1280*720</a:t>
            </a:r>
            <a:endParaRPr lang="ru-RU" sz="2000" dirty="0">
              <a:solidFill>
                <a:srgbClr val="BCBEBE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F69B5E-9A68-28D8-A26F-C270D7081B4F}"/>
              </a:ext>
            </a:extLst>
          </p:cNvPr>
          <p:cNvSpPr txBox="1"/>
          <p:nvPr/>
        </p:nvSpPr>
        <p:spPr>
          <a:xfrm>
            <a:off x="4728078" y="6458661"/>
            <a:ext cx="2275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BCBEBE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3840 kbps</a:t>
            </a:r>
            <a:endParaRPr lang="ru-RU" sz="2000" dirty="0">
              <a:solidFill>
                <a:srgbClr val="BCBEBE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D27597-39FE-DF0B-1DB0-476A3A2165E1}"/>
              </a:ext>
            </a:extLst>
          </p:cNvPr>
          <p:cNvSpPr txBox="1"/>
          <p:nvPr/>
        </p:nvSpPr>
        <p:spPr>
          <a:xfrm>
            <a:off x="2352887" y="7481550"/>
            <a:ext cx="2275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BCBEBE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1024*576</a:t>
            </a:r>
            <a:endParaRPr lang="ru-RU" sz="2000" dirty="0">
              <a:solidFill>
                <a:srgbClr val="BCBEBE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8BE3A5-9C12-D428-D6E3-D1FD6E88ABCF}"/>
              </a:ext>
            </a:extLst>
          </p:cNvPr>
          <p:cNvSpPr txBox="1"/>
          <p:nvPr/>
        </p:nvSpPr>
        <p:spPr>
          <a:xfrm>
            <a:off x="4728078" y="7481550"/>
            <a:ext cx="2275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BCBEBE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2100 kbps</a:t>
            </a:r>
            <a:endParaRPr lang="ru-RU" sz="2000" dirty="0">
              <a:solidFill>
                <a:srgbClr val="BCBEBE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C3D678-6D17-AFE9-F6BC-55CBE1456408}"/>
              </a:ext>
            </a:extLst>
          </p:cNvPr>
          <p:cNvSpPr txBox="1"/>
          <p:nvPr/>
        </p:nvSpPr>
        <p:spPr>
          <a:xfrm>
            <a:off x="2352887" y="8404990"/>
            <a:ext cx="2275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BCBEBE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426*240</a:t>
            </a:r>
            <a:endParaRPr lang="ru-RU" sz="2000" dirty="0">
              <a:solidFill>
                <a:srgbClr val="BCBEBE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BFE441-F619-1CB7-AB84-A71B23762398}"/>
              </a:ext>
            </a:extLst>
          </p:cNvPr>
          <p:cNvSpPr txBox="1"/>
          <p:nvPr/>
        </p:nvSpPr>
        <p:spPr>
          <a:xfrm>
            <a:off x="4728078" y="8404990"/>
            <a:ext cx="2275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BCBEBE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512 kbps</a:t>
            </a:r>
            <a:endParaRPr lang="ru-RU" sz="2000" dirty="0">
              <a:solidFill>
                <a:srgbClr val="BCBEBE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7B6C38EC-5ED8-0730-98A0-F0DBC835E560}"/>
              </a:ext>
            </a:extLst>
          </p:cNvPr>
          <p:cNvSpPr/>
          <p:nvPr/>
        </p:nvSpPr>
        <p:spPr>
          <a:xfrm>
            <a:off x="2432050" y="4533328"/>
            <a:ext cx="249366" cy="249366"/>
          </a:xfrm>
          <a:prstGeom prst="ellipse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14AD4A30-424A-AA1B-6516-086A8778AAE6}"/>
              </a:ext>
            </a:extLst>
          </p:cNvPr>
          <p:cNvSpPr/>
          <p:nvPr/>
        </p:nvSpPr>
        <p:spPr>
          <a:xfrm>
            <a:off x="2432050" y="5467136"/>
            <a:ext cx="249366" cy="249366"/>
          </a:xfrm>
          <a:prstGeom prst="ellipse">
            <a:avLst/>
          </a:prstGeom>
          <a:solidFill>
            <a:srgbClr val="5F8665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8D701B6A-02E3-3ADF-6067-74A5295C9ACE}"/>
              </a:ext>
            </a:extLst>
          </p:cNvPr>
          <p:cNvSpPr/>
          <p:nvPr/>
        </p:nvSpPr>
        <p:spPr>
          <a:xfrm>
            <a:off x="2432050" y="6522765"/>
            <a:ext cx="249366" cy="249366"/>
          </a:xfrm>
          <a:prstGeom prst="ellipse">
            <a:avLst/>
          </a:prstGeom>
          <a:solidFill>
            <a:srgbClr val="8EB7E2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DFD4EE34-2B7F-A372-A77C-84C5D7ADF092}"/>
              </a:ext>
            </a:extLst>
          </p:cNvPr>
          <p:cNvSpPr/>
          <p:nvPr/>
        </p:nvSpPr>
        <p:spPr>
          <a:xfrm>
            <a:off x="2432050" y="7560733"/>
            <a:ext cx="249366" cy="249366"/>
          </a:xfrm>
          <a:prstGeom prst="ellipse">
            <a:avLst/>
          </a:prstGeom>
          <a:solidFill>
            <a:srgbClr val="FDF169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F8316C07-B59E-304E-01A1-F11B3D0C8A83}"/>
              </a:ext>
            </a:extLst>
          </p:cNvPr>
          <p:cNvSpPr/>
          <p:nvPr/>
        </p:nvSpPr>
        <p:spPr>
          <a:xfrm>
            <a:off x="2432050" y="8494541"/>
            <a:ext cx="249366" cy="249366"/>
          </a:xfrm>
          <a:prstGeom prst="ellipse">
            <a:avLst/>
          </a:prstGeom>
          <a:solidFill>
            <a:srgbClr val="D94A5C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5E9250BB-CBFA-5CB4-1884-29CCE602B091}"/>
              </a:ext>
            </a:extLst>
          </p:cNvPr>
          <p:cNvCxnSpPr/>
          <p:nvPr/>
        </p:nvCxnSpPr>
        <p:spPr>
          <a:xfrm>
            <a:off x="4423278" y="4533328"/>
            <a:ext cx="0" cy="4210579"/>
          </a:xfrm>
          <a:prstGeom prst="line">
            <a:avLst/>
          </a:prstGeom>
          <a:ln w="63500">
            <a:solidFill>
              <a:srgbClr val="C1EB1C">
                <a:alpha val="3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0DBEDF7-6790-92FB-FE13-6A1975EFF4F5}"/>
              </a:ext>
            </a:extLst>
          </p:cNvPr>
          <p:cNvSpPr txBox="1"/>
          <p:nvPr/>
        </p:nvSpPr>
        <p:spPr>
          <a:xfrm>
            <a:off x="7573222" y="3452775"/>
            <a:ext cx="2275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BCBEBE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resolution</a:t>
            </a:r>
            <a:endParaRPr lang="ru-RU" sz="2000" dirty="0">
              <a:solidFill>
                <a:srgbClr val="BCBEBE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115393B-0C85-6996-7F72-06110F7F27CF}"/>
              </a:ext>
            </a:extLst>
          </p:cNvPr>
          <p:cNvSpPr txBox="1"/>
          <p:nvPr/>
        </p:nvSpPr>
        <p:spPr>
          <a:xfrm>
            <a:off x="9924028" y="3452775"/>
            <a:ext cx="2275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BCBEBE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bitrate</a:t>
            </a:r>
            <a:endParaRPr lang="ru-RU" sz="2000" dirty="0">
              <a:solidFill>
                <a:srgbClr val="BCBEBE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3D52DA9-2153-7BB4-25C1-9B946D2F812D}"/>
              </a:ext>
            </a:extLst>
          </p:cNvPr>
          <p:cNvSpPr txBox="1"/>
          <p:nvPr/>
        </p:nvSpPr>
        <p:spPr>
          <a:xfrm>
            <a:off x="7573222" y="4353100"/>
            <a:ext cx="2275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BCBEBE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1920*1080</a:t>
            </a:r>
            <a:endParaRPr lang="ru-RU" sz="2000" dirty="0">
              <a:solidFill>
                <a:srgbClr val="BCBEBE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6D46155-30BC-6438-8282-8808B40368B5}"/>
              </a:ext>
            </a:extLst>
          </p:cNvPr>
          <p:cNvSpPr txBox="1"/>
          <p:nvPr/>
        </p:nvSpPr>
        <p:spPr>
          <a:xfrm>
            <a:off x="9924028" y="4353100"/>
            <a:ext cx="2275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BCBEBE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8000 kbps</a:t>
            </a:r>
            <a:endParaRPr lang="ru-RU" sz="2000" dirty="0">
              <a:solidFill>
                <a:srgbClr val="BCBEBE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A57BF47-AE26-BB09-0A2B-4E3DE44452A8}"/>
              </a:ext>
            </a:extLst>
          </p:cNvPr>
          <p:cNvSpPr txBox="1"/>
          <p:nvPr/>
        </p:nvSpPr>
        <p:spPr>
          <a:xfrm>
            <a:off x="7573222" y="5453480"/>
            <a:ext cx="2275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BCBEBE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1920*1080</a:t>
            </a:r>
            <a:endParaRPr lang="ru-RU" sz="2000" dirty="0">
              <a:solidFill>
                <a:srgbClr val="BCBEBE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B84DA5D-4131-E1C6-58B1-FB93464D2426}"/>
              </a:ext>
            </a:extLst>
          </p:cNvPr>
          <p:cNvSpPr txBox="1"/>
          <p:nvPr/>
        </p:nvSpPr>
        <p:spPr>
          <a:xfrm>
            <a:off x="9924028" y="5453480"/>
            <a:ext cx="2275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BCBEBE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5000 kbps</a:t>
            </a:r>
            <a:endParaRPr lang="ru-RU" sz="2000" dirty="0">
              <a:solidFill>
                <a:srgbClr val="BCBEBE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5B76A64-3E62-5504-99FD-FE473C4AC8D7}"/>
              </a:ext>
            </a:extLst>
          </p:cNvPr>
          <p:cNvSpPr txBox="1"/>
          <p:nvPr/>
        </p:nvSpPr>
        <p:spPr>
          <a:xfrm>
            <a:off x="7573222" y="7396076"/>
            <a:ext cx="2275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BCBEBE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1024*576</a:t>
            </a:r>
            <a:endParaRPr lang="ru-RU" sz="2000" dirty="0">
              <a:solidFill>
                <a:srgbClr val="BCBEBE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67EB44A-7937-9FA7-B618-785EAB4656FD}"/>
              </a:ext>
            </a:extLst>
          </p:cNvPr>
          <p:cNvSpPr txBox="1"/>
          <p:nvPr/>
        </p:nvSpPr>
        <p:spPr>
          <a:xfrm>
            <a:off x="9924028" y="7396076"/>
            <a:ext cx="2275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BCBEBE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1400 kbps</a:t>
            </a:r>
            <a:endParaRPr lang="ru-RU" sz="2000" dirty="0">
              <a:solidFill>
                <a:srgbClr val="BCBEBE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F87903DB-6B7B-E19C-A2C9-CEF0C5046CFC}"/>
              </a:ext>
            </a:extLst>
          </p:cNvPr>
          <p:cNvSpPr/>
          <p:nvPr/>
        </p:nvSpPr>
        <p:spPr>
          <a:xfrm>
            <a:off x="7652385" y="3528147"/>
            <a:ext cx="249366" cy="249366"/>
          </a:xfrm>
          <a:prstGeom prst="ellipse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6FFD887B-EBE3-2405-FAC5-386753CF03EE}"/>
              </a:ext>
            </a:extLst>
          </p:cNvPr>
          <p:cNvSpPr/>
          <p:nvPr/>
        </p:nvSpPr>
        <p:spPr>
          <a:xfrm>
            <a:off x="7652385" y="4461955"/>
            <a:ext cx="249366" cy="249366"/>
          </a:xfrm>
          <a:prstGeom prst="ellipse">
            <a:avLst/>
          </a:prstGeom>
          <a:solidFill>
            <a:srgbClr val="5F8665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2B99543F-DB80-0697-B39A-7A6F354BD860}"/>
              </a:ext>
            </a:extLst>
          </p:cNvPr>
          <p:cNvSpPr/>
          <p:nvPr/>
        </p:nvSpPr>
        <p:spPr>
          <a:xfrm>
            <a:off x="7652385" y="5517584"/>
            <a:ext cx="249366" cy="249366"/>
          </a:xfrm>
          <a:prstGeom prst="ellipse">
            <a:avLst/>
          </a:prstGeom>
          <a:solidFill>
            <a:srgbClr val="8EB7E2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67BAC04E-E27C-3B04-B34D-8B3BD93C7C86}"/>
              </a:ext>
            </a:extLst>
          </p:cNvPr>
          <p:cNvSpPr/>
          <p:nvPr/>
        </p:nvSpPr>
        <p:spPr>
          <a:xfrm>
            <a:off x="7652385" y="7475259"/>
            <a:ext cx="249366" cy="249366"/>
          </a:xfrm>
          <a:prstGeom prst="ellipse">
            <a:avLst/>
          </a:prstGeom>
          <a:solidFill>
            <a:srgbClr val="FDF169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3E6A4095-F467-3B33-2E39-F55B4D7507A2}"/>
              </a:ext>
            </a:extLst>
          </p:cNvPr>
          <p:cNvCxnSpPr>
            <a:cxnSpLocks/>
          </p:cNvCxnSpPr>
          <p:nvPr/>
        </p:nvCxnSpPr>
        <p:spPr>
          <a:xfrm>
            <a:off x="9643613" y="3528147"/>
            <a:ext cx="0" cy="6039379"/>
          </a:xfrm>
          <a:prstGeom prst="line">
            <a:avLst/>
          </a:prstGeom>
          <a:ln w="63500">
            <a:solidFill>
              <a:srgbClr val="C1EB1C">
                <a:alpha val="3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2614E449-B3AB-1D87-6A72-7EF716690DB5}"/>
              </a:ext>
            </a:extLst>
          </p:cNvPr>
          <p:cNvSpPr txBox="1"/>
          <p:nvPr/>
        </p:nvSpPr>
        <p:spPr>
          <a:xfrm>
            <a:off x="7573222" y="8314209"/>
            <a:ext cx="2275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BCBEBE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895*504</a:t>
            </a:r>
            <a:endParaRPr lang="ru-RU" sz="2000" dirty="0">
              <a:solidFill>
                <a:srgbClr val="BCBEBE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FA10C70-6365-1E20-47A2-A9A5404E3C4F}"/>
              </a:ext>
            </a:extLst>
          </p:cNvPr>
          <p:cNvSpPr txBox="1"/>
          <p:nvPr/>
        </p:nvSpPr>
        <p:spPr>
          <a:xfrm>
            <a:off x="9924028" y="8314209"/>
            <a:ext cx="2275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BCBEBE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900kbps</a:t>
            </a:r>
            <a:endParaRPr lang="ru-RU" sz="2000" dirty="0">
              <a:solidFill>
                <a:srgbClr val="BCBEBE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659F33B0-1621-4338-AE62-B5DD34F222DE}"/>
              </a:ext>
            </a:extLst>
          </p:cNvPr>
          <p:cNvSpPr/>
          <p:nvPr/>
        </p:nvSpPr>
        <p:spPr>
          <a:xfrm>
            <a:off x="7652385" y="8403760"/>
            <a:ext cx="249366" cy="249366"/>
          </a:xfrm>
          <a:prstGeom prst="ellipse">
            <a:avLst/>
          </a:prstGeom>
          <a:solidFill>
            <a:srgbClr val="D94A5C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103AB21-6603-3FCE-F361-87A8C7B1C046}"/>
              </a:ext>
            </a:extLst>
          </p:cNvPr>
          <p:cNvSpPr txBox="1"/>
          <p:nvPr/>
        </p:nvSpPr>
        <p:spPr>
          <a:xfrm>
            <a:off x="7573222" y="9228609"/>
            <a:ext cx="2275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BCBEBE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768*432</a:t>
            </a:r>
            <a:endParaRPr lang="ru-RU" sz="2000" dirty="0">
              <a:solidFill>
                <a:srgbClr val="BCBEBE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AE43E0C-D16C-124C-CFFA-21C89DA258C7}"/>
              </a:ext>
            </a:extLst>
          </p:cNvPr>
          <p:cNvSpPr txBox="1"/>
          <p:nvPr/>
        </p:nvSpPr>
        <p:spPr>
          <a:xfrm>
            <a:off x="9924028" y="9228609"/>
            <a:ext cx="2275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BCBEBE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500 kbps</a:t>
            </a:r>
            <a:endParaRPr lang="ru-RU" sz="2000" dirty="0">
              <a:solidFill>
                <a:srgbClr val="BCBEBE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5926640C-32BC-6A6B-973F-3E78E47829E8}"/>
              </a:ext>
            </a:extLst>
          </p:cNvPr>
          <p:cNvSpPr/>
          <p:nvPr/>
        </p:nvSpPr>
        <p:spPr>
          <a:xfrm>
            <a:off x="7652385" y="9318160"/>
            <a:ext cx="249366" cy="249366"/>
          </a:xfrm>
          <a:prstGeom prst="ellipse">
            <a:avLst/>
          </a:prstGeom>
          <a:solidFill>
            <a:srgbClr val="D94A5C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A87F743-F4D6-324D-BD8E-DE8579B5F51E}"/>
              </a:ext>
            </a:extLst>
          </p:cNvPr>
          <p:cNvSpPr txBox="1"/>
          <p:nvPr/>
        </p:nvSpPr>
        <p:spPr>
          <a:xfrm>
            <a:off x="12792287" y="4050731"/>
            <a:ext cx="2275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resolution</a:t>
            </a:r>
            <a:endParaRPr lang="ru-RU" sz="2000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A174EA8-6B5F-E4EA-E813-578FA4F293DB}"/>
              </a:ext>
            </a:extLst>
          </p:cNvPr>
          <p:cNvSpPr txBox="1"/>
          <p:nvPr/>
        </p:nvSpPr>
        <p:spPr>
          <a:xfrm>
            <a:off x="15091278" y="4050731"/>
            <a:ext cx="2275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bitrate</a:t>
            </a:r>
            <a:endParaRPr lang="ru-RU" sz="2000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80C5E18-6785-FA7C-6766-78BE73882B90}"/>
              </a:ext>
            </a:extLst>
          </p:cNvPr>
          <p:cNvSpPr txBox="1"/>
          <p:nvPr/>
        </p:nvSpPr>
        <p:spPr>
          <a:xfrm>
            <a:off x="12792287" y="4951056"/>
            <a:ext cx="2275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1920*1080</a:t>
            </a:r>
            <a:endParaRPr lang="ru-RU" sz="2000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3528DED-FBA7-1C57-E629-398D518C680D}"/>
              </a:ext>
            </a:extLst>
          </p:cNvPr>
          <p:cNvSpPr txBox="1"/>
          <p:nvPr/>
        </p:nvSpPr>
        <p:spPr>
          <a:xfrm>
            <a:off x="15091278" y="4951056"/>
            <a:ext cx="2275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7000 kbps</a:t>
            </a:r>
            <a:endParaRPr lang="ru-RU" sz="2000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392B763-8406-545A-E24A-65724048AE66}"/>
              </a:ext>
            </a:extLst>
          </p:cNvPr>
          <p:cNvSpPr txBox="1"/>
          <p:nvPr/>
        </p:nvSpPr>
        <p:spPr>
          <a:xfrm>
            <a:off x="12792287" y="6051436"/>
            <a:ext cx="2275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1920*1080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5AD9DFA-703D-69B9-AAC5-3B8F5B106943}"/>
              </a:ext>
            </a:extLst>
          </p:cNvPr>
          <p:cNvSpPr txBox="1"/>
          <p:nvPr/>
        </p:nvSpPr>
        <p:spPr>
          <a:xfrm>
            <a:off x="15091278" y="6051436"/>
            <a:ext cx="2275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4600 kbps</a:t>
            </a:r>
            <a:endParaRPr lang="ru-RU" sz="2000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75C9710-1FCA-7E17-3A3F-381CB866CC7A}"/>
              </a:ext>
            </a:extLst>
          </p:cNvPr>
          <p:cNvSpPr txBox="1"/>
          <p:nvPr/>
        </p:nvSpPr>
        <p:spPr>
          <a:xfrm>
            <a:off x="12792287" y="7074325"/>
            <a:ext cx="2275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1280*720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827BB67-709E-7DB8-38BB-C7BD8B541671}"/>
              </a:ext>
            </a:extLst>
          </p:cNvPr>
          <p:cNvSpPr txBox="1"/>
          <p:nvPr/>
        </p:nvSpPr>
        <p:spPr>
          <a:xfrm>
            <a:off x="15091278" y="7074325"/>
            <a:ext cx="2275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2400 kbps</a:t>
            </a:r>
            <a:endParaRPr lang="ru-RU" sz="2000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EE6C6E9-18A5-EB39-4150-CB8B17BE0609}"/>
              </a:ext>
            </a:extLst>
          </p:cNvPr>
          <p:cNvSpPr txBox="1"/>
          <p:nvPr/>
        </p:nvSpPr>
        <p:spPr>
          <a:xfrm>
            <a:off x="12792287" y="7997765"/>
            <a:ext cx="2275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1024*576</a:t>
            </a:r>
            <a:endParaRPr lang="ru-RU" sz="2000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2CDAD84-6F20-7C85-CC7F-9D5F972F8B76}"/>
              </a:ext>
            </a:extLst>
          </p:cNvPr>
          <p:cNvSpPr txBox="1"/>
          <p:nvPr/>
        </p:nvSpPr>
        <p:spPr>
          <a:xfrm>
            <a:off x="15091278" y="7997765"/>
            <a:ext cx="2275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1100 kbps</a:t>
            </a:r>
            <a:endParaRPr lang="ru-RU" sz="2000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9A7E1925-21BE-469A-069B-1354FAAEB28F}"/>
              </a:ext>
            </a:extLst>
          </p:cNvPr>
          <p:cNvSpPr/>
          <p:nvPr/>
        </p:nvSpPr>
        <p:spPr>
          <a:xfrm>
            <a:off x="12871450" y="4126103"/>
            <a:ext cx="249366" cy="2493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B2BEC326-50B2-329E-CB20-62108426CADD}"/>
              </a:ext>
            </a:extLst>
          </p:cNvPr>
          <p:cNvSpPr/>
          <p:nvPr/>
        </p:nvSpPr>
        <p:spPr>
          <a:xfrm>
            <a:off x="12871450" y="5059911"/>
            <a:ext cx="249366" cy="249366"/>
          </a:xfrm>
          <a:prstGeom prst="ellipse">
            <a:avLst/>
          </a:prstGeom>
          <a:solidFill>
            <a:srgbClr val="5F86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B9D33348-F4AD-3A8A-354F-9E6C1289C70D}"/>
              </a:ext>
            </a:extLst>
          </p:cNvPr>
          <p:cNvSpPr/>
          <p:nvPr/>
        </p:nvSpPr>
        <p:spPr>
          <a:xfrm>
            <a:off x="12871450" y="6115540"/>
            <a:ext cx="249366" cy="249366"/>
          </a:xfrm>
          <a:prstGeom prst="ellipse">
            <a:avLst/>
          </a:prstGeom>
          <a:solidFill>
            <a:srgbClr val="8EB7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1294736A-CBCF-22A3-673F-DDCD88E0315B}"/>
              </a:ext>
            </a:extLst>
          </p:cNvPr>
          <p:cNvSpPr/>
          <p:nvPr/>
        </p:nvSpPr>
        <p:spPr>
          <a:xfrm>
            <a:off x="12871450" y="7153508"/>
            <a:ext cx="249366" cy="249366"/>
          </a:xfrm>
          <a:prstGeom prst="ellipse">
            <a:avLst/>
          </a:prstGeom>
          <a:solidFill>
            <a:srgbClr val="FDF16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3EA2C729-AD09-05D8-AD13-87D4A1CF995E}"/>
              </a:ext>
            </a:extLst>
          </p:cNvPr>
          <p:cNvSpPr/>
          <p:nvPr/>
        </p:nvSpPr>
        <p:spPr>
          <a:xfrm>
            <a:off x="12871450" y="8087316"/>
            <a:ext cx="249366" cy="249366"/>
          </a:xfrm>
          <a:prstGeom prst="ellipse">
            <a:avLst/>
          </a:prstGeom>
          <a:solidFill>
            <a:srgbClr val="D94A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id="{FAC78CED-C265-FDB5-F9D4-FBE4F16D2296}"/>
              </a:ext>
            </a:extLst>
          </p:cNvPr>
          <p:cNvCxnSpPr>
            <a:cxnSpLocks/>
          </p:cNvCxnSpPr>
          <p:nvPr/>
        </p:nvCxnSpPr>
        <p:spPr>
          <a:xfrm>
            <a:off x="14862678" y="4126103"/>
            <a:ext cx="0" cy="5124979"/>
          </a:xfrm>
          <a:prstGeom prst="line">
            <a:avLst/>
          </a:prstGeom>
          <a:ln w="63500">
            <a:solidFill>
              <a:srgbClr val="C1EB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D154FB9A-C5BC-0856-1E4B-4FB8D9287594}"/>
              </a:ext>
            </a:extLst>
          </p:cNvPr>
          <p:cNvSpPr txBox="1"/>
          <p:nvPr/>
        </p:nvSpPr>
        <p:spPr>
          <a:xfrm>
            <a:off x="12792287" y="8912165"/>
            <a:ext cx="2275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768*432</a:t>
            </a:r>
            <a:endParaRPr lang="ru-RU" sz="2000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E580C5E-35D0-3290-B824-5DA6695D9E3C}"/>
              </a:ext>
            </a:extLst>
          </p:cNvPr>
          <p:cNvSpPr txBox="1"/>
          <p:nvPr/>
        </p:nvSpPr>
        <p:spPr>
          <a:xfrm>
            <a:off x="15091278" y="8912165"/>
            <a:ext cx="2275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600kbps</a:t>
            </a:r>
            <a:endParaRPr lang="ru-RU" sz="2000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80" name="Овал 79">
            <a:extLst>
              <a:ext uri="{FF2B5EF4-FFF2-40B4-BE49-F238E27FC236}">
                <a16:creationId xmlns:a16="http://schemas.microsoft.com/office/drawing/2014/main" id="{E8B0D827-AF8B-EF6E-1A28-4024954A2F5B}"/>
              </a:ext>
            </a:extLst>
          </p:cNvPr>
          <p:cNvSpPr/>
          <p:nvPr/>
        </p:nvSpPr>
        <p:spPr>
          <a:xfrm>
            <a:off x="12871450" y="9001716"/>
            <a:ext cx="249366" cy="249366"/>
          </a:xfrm>
          <a:prstGeom prst="ellipse">
            <a:avLst/>
          </a:prstGeom>
          <a:solidFill>
            <a:srgbClr val="D94A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6D480B7-976A-CBB6-774E-E1EFA8EED318}"/>
              </a:ext>
            </a:extLst>
          </p:cNvPr>
          <p:cNvSpPr txBox="1"/>
          <p:nvPr/>
        </p:nvSpPr>
        <p:spPr>
          <a:xfrm>
            <a:off x="7573222" y="6449592"/>
            <a:ext cx="2275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BCBEBE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1280*720</a:t>
            </a:r>
            <a:endParaRPr lang="ru-RU" sz="2000" dirty="0">
              <a:solidFill>
                <a:srgbClr val="BCBEBE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73D6B02-5300-C2BC-D9FF-67691BD28152}"/>
              </a:ext>
            </a:extLst>
          </p:cNvPr>
          <p:cNvSpPr txBox="1"/>
          <p:nvPr/>
        </p:nvSpPr>
        <p:spPr>
          <a:xfrm>
            <a:off x="9924028" y="6449592"/>
            <a:ext cx="2275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BCBEBE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2500 kbps</a:t>
            </a:r>
            <a:endParaRPr lang="ru-RU" sz="2000" dirty="0">
              <a:solidFill>
                <a:srgbClr val="BCBEBE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234586F3-4083-E2A5-CF17-A5C144E3943C}"/>
              </a:ext>
            </a:extLst>
          </p:cNvPr>
          <p:cNvSpPr/>
          <p:nvPr/>
        </p:nvSpPr>
        <p:spPr>
          <a:xfrm>
            <a:off x="7652385" y="6528775"/>
            <a:ext cx="249366" cy="249366"/>
          </a:xfrm>
          <a:prstGeom prst="ellipse">
            <a:avLst/>
          </a:prstGeom>
          <a:solidFill>
            <a:srgbClr val="FDF169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Скругленный прямоугольник 87">
            <a:extLst>
              <a:ext uri="{FF2B5EF4-FFF2-40B4-BE49-F238E27FC236}">
                <a16:creationId xmlns:a16="http://schemas.microsoft.com/office/drawing/2014/main" id="{1E89F5B5-367B-93EE-B4B2-5FABB4A25BD9}"/>
              </a:ext>
            </a:extLst>
          </p:cNvPr>
          <p:cNvSpPr/>
          <p:nvPr/>
        </p:nvSpPr>
        <p:spPr>
          <a:xfrm>
            <a:off x="1822450" y="3311585"/>
            <a:ext cx="4876801" cy="6610289"/>
          </a:xfrm>
          <a:prstGeom prst="roundRect">
            <a:avLst>
              <a:gd name="adj" fmla="val 10920"/>
            </a:avLst>
          </a:prstGeom>
          <a:noFill/>
          <a:ln w="38100">
            <a:solidFill>
              <a:schemeClr val="bg1"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u-RU" sz="2968" dirty="0">
              <a:solidFill>
                <a:schemeClr val="tx1"/>
              </a:solidFill>
            </a:endParaRPr>
          </a:p>
          <a:p>
            <a:endParaRPr lang="ru-RU" sz="2968" dirty="0">
              <a:solidFill>
                <a:schemeClr val="tx1"/>
              </a:solidFill>
            </a:endParaRPr>
          </a:p>
          <a:p>
            <a:endParaRPr lang="ru-RU" sz="2968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89" name="Скругленный прямоугольник 88">
            <a:extLst>
              <a:ext uri="{FF2B5EF4-FFF2-40B4-BE49-F238E27FC236}">
                <a16:creationId xmlns:a16="http://schemas.microsoft.com/office/drawing/2014/main" id="{9C3161EC-6BC0-0691-62E5-FFE6D655B6D3}"/>
              </a:ext>
            </a:extLst>
          </p:cNvPr>
          <p:cNvSpPr/>
          <p:nvPr/>
        </p:nvSpPr>
        <p:spPr>
          <a:xfrm>
            <a:off x="7080250" y="2852927"/>
            <a:ext cx="4876801" cy="7449947"/>
          </a:xfrm>
          <a:prstGeom prst="roundRect">
            <a:avLst>
              <a:gd name="adj" fmla="val 10920"/>
            </a:avLst>
          </a:prstGeom>
          <a:noFill/>
          <a:ln w="38100">
            <a:solidFill>
              <a:schemeClr val="bg1"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u-RU" sz="2968" dirty="0">
              <a:solidFill>
                <a:schemeClr val="tx1"/>
              </a:solidFill>
            </a:endParaRPr>
          </a:p>
          <a:p>
            <a:endParaRPr lang="ru-RU" sz="2968" dirty="0">
              <a:solidFill>
                <a:schemeClr val="tx1"/>
              </a:solidFill>
            </a:endParaRPr>
          </a:p>
          <a:p>
            <a:endParaRPr lang="ru-RU" sz="2968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91" name="Скругленный прямоугольник 90">
            <a:extLst>
              <a:ext uri="{FF2B5EF4-FFF2-40B4-BE49-F238E27FC236}">
                <a16:creationId xmlns:a16="http://schemas.microsoft.com/office/drawing/2014/main" id="{5BAAE6A5-B08B-5F53-45CB-41865A1A1DB5}"/>
              </a:ext>
            </a:extLst>
          </p:cNvPr>
          <p:cNvSpPr/>
          <p:nvPr/>
        </p:nvSpPr>
        <p:spPr>
          <a:xfrm>
            <a:off x="12365480" y="3311585"/>
            <a:ext cx="4876801" cy="6610290"/>
          </a:xfrm>
          <a:prstGeom prst="roundRect">
            <a:avLst>
              <a:gd name="adj" fmla="val 10920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u-RU" sz="2968" dirty="0">
              <a:solidFill>
                <a:schemeClr val="tx1"/>
              </a:solidFill>
            </a:endParaRPr>
          </a:p>
          <a:p>
            <a:endParaRPr lang="ru-RU" sz="2968" dirty="0">
              <a:solidFill>
                <a:schemeClr val="tx1"/>
              </a:solidFill>
            </a:endParaRPr>
          </a:p>
          <a:p>
            <a:endParaRPr lang="ru-RU" sz="2968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058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20E2445-D153-4FA7-7B4E-80FE44CFE7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161" y="3854112"/>
            <a:ext cx="12744089" cy="2308324"/>
          </a:xfrm>
        </p:spPr>
        <p:txBody>
          <a:bodyPr/>
          <a:lstStyle/>
          <a:p>
            <a:r>
              <a:rPr lang="ru-RU" sz="7500" b="1" dirty="0">
                <a:latin typeface="MTS Wide" panose="020B0306020102020303" pitchFamily="34" charset="0"/>
                <a:ea typeface="MTS Wide" panose="020B0306020102020303" pitchFamily="34" charset="0"/>
              </a:rPr>
              <a:t>Влияние</a:t>
            </a:r>
            <a:br>
              <a:rPr lang="en-US" sz="7500" b="1" dirty="0">
                <a:latin typeface="MTS Wide" panose="020B0306020102020303" pitchFamily="34" charset="0"/>
                <a:ea typeface="MTS Wide" panose="020B0306020102020303" pitchFamily="34" charset="0"/>
              </a:rPr>
            </a:br>
            <a:r>
              <a:rPr lang="ru-RU" sz="7500" b="1" dirty="0">
                <a:latin typeface="MTS Wide" panose="020B0306020102020303" pitchFamily="34" charset="0"/>
                <a:ea typeface="MTS Wide" panose="020B0306020102020303" pitchFamily="34" charset="0"/>
              </a:rPr>
              <a:t>на метрики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15CFD4F-2DEC-7934-4EE4-475F6FDBC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050" y="9334384"/>
            <a:ext cx="1882891" cy="188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0150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E28042-494A-A555-DA3A-EB70D237B2C8}"/>
              </a:ext>
            </a:extLst>
          </p:cNvPr>
          <p:cNvSpPr txBox="1"/>
          <p:nvPr/>
        </p:nvSpPr>
        <p:spPr>
          <a:xfrm flipH="1">
            <a:off x="13252449" y="3644528"/>
            <a:ext cx="457199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dirty="0" err="1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TVTu</a:t>
            </a:r>
            <a:r>
              <a:rPr lang="ru-RU" sz="32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		</a:t>
            </a:r>
            <a:r>
              <a:rPr lang="ru-RU" sz="3200" dirty="0">
                <a:solidFill>
                  <a:srgbClr val="00B050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+3 п. п.</a:t>
            </a:r>
            <a:endParaRPr lang="ru-RU" sz="3200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  <a:p>
            <a:pPr lvl="1"/>
            <a:r>
              <a:rPr lang="en-US" sz="3200" dirty="0" err="1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tNPS</a:t>
            </a:r>
            <a:r>
              <a:rPr lang="ru-RU" sz="32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 </a:t>
            </a:r>
            <a:r>
              <a:rPr lang="ru-RU" sz="32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		</a:t>
            </a:r>
            <a:r>
              <a:rPr lang="ru-RU" sz="3200" dirty="0">
                <a:solidFill>
                  <a:srgbClr val="00B050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+4 п. п.</a:t>
            </a:r>
            <a:endParaRPr lang="en-US" sz="3200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  <a:p>
            <a:pPr lvl="1"/>
            <a:r>
              <a:rPr lang="en-US" sz="32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CCI</a:t>
            </a:r>
            <a:r>
              <a:rPr lang="ru-RU" sz="32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 		</a:t>
            </a:r>
            <a:r>
              <a:rPr lang="ru-RU" sz="3200" dirty="0">
                <a:solidFill>
                  <a:srgbClr val="00B050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-5 п. п.</a:t>
            </a:r>
          </a:p>
          <a:p>
            <a:pPr lvl="1"/>
            <a:endParaRPr lang="ru-RU" sz="3200" dirty="0">
              <a:solidFill>
                <a:srgbClr val="00B050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9C74C8-B19D-8456-7341-4246A63EFC1C}"/>
              </a:ext>
            </a:extLst>
          </p:cNvPr>
          <p:cNvSpPr txBox="1"/>
          <p:nvPr/>
        </p:nvSpPr>
        <p:spPr>
          <a:xfrm>
            <a:off x="908050" y="2296302"/>
            <a:ext cx="9146741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800" dirty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rPr>
              <a:t>Технические метрики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BE9A1D5-42D6-BAF7-AA5B-48D4396A9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519650" y="9007475"/>
            <a:ext cx="1882891" cy="188289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4C7784-E430-57DB-271D-D257F4826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869025" y="-1"/>
            <a:ext cx="1235076" cy="12350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9E8ADA-A8B2-597E-E0F7-849E8510E443}"/>
              </a:ext>
            </a:extLst>
          </p:cNvPr>
          <p:cNvSpPr txBox="1"/>
          <p:nvPr/>
        </p:nvSpPr>
        <p:spPr>
          <a:xfrm>
            <a:off x="908051" y="1006475"/>
            <a:ext cx="8229600" cy="752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287" b="1" dirty="0">
                <a:solidFill>
                  <a:schemeClr val="bg1"/>
                </a:solidFill>
                <a:latin typeface="MTS Wide" panose="020B0306020102020303" pitchFamily="34" charset="0"/>
                <a:ea typeface="MTS Wide" panose="020B0306020102020303" pitchFamily="34" charset="0"/>
              </a:rPr>
              <a:t>ВЛИЯНИЕ НА МЕТРИКИ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FB35A0-3CEE-7B72-CCA5-F95951F460B9}"/>
              </a:ext>
            </a:extLst>
          </p:cNvPr>
          <p:cNvSpPr txBox="1"/>
          <p:nvPr/>
        </p:nvSpPr>
        <p:spPr>
          <a:xfrm>
            <a:off x="1365250" y="3424636"/>
            <a:ext cx="914673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На отдаленных узлах </a:t>
            </a:r>
            <a:r>
              <a:rPr lang="en" sz="28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CDN </a:t>
            </a:r>
            <a:r>
              <a:rPr lang="ru-RU" sz="28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доля высоких профилей выросла на 20%, а количество просмотров на самом низком профиле сократилось с 35% до 3% (по результатам измерений на </a:t>
            </a:r>
            <a:r>
              <a:rPr lang="en" sz="28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CDN </a:t>
            </a:r>
            <a:r>
              <a:rPr lang="ru-RU" sz="28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Дальнего Востока);</a:t>
            </a:r>
          </a:p>
          <a:p>
            <a:endParaRPr lang="ru-RU" sz="2800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  <a:p>
            <a:endParaRPr lang="ru-RU" sz="2800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  <a:p>
            <a:endParaRPr lang="ru-RU" sz="2800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  <a:p>
            <a:endParaRPr lang="ru-RU" sz="2800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  <a:p>
            <a:r>
              <a:rPr lang="ru-RU" sz="28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Уменьшился разрыв по битрейту, что дало плавность при переключении между профилями;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07D1185-112F-9DA7-BB72-EC5FC90C3ECA}"/>
              </a:ext>
            </a:extLst>
          </p:cNvPr>
          <p:cNvCxnSpPr>
            <a:cxnSpLocks/>
          </p:cNvCxnSpPr>
          <p:nvPr/>
        </p:nvCxnSpPr>
        <p:spPr>
          <a:xfrm>
            <a:off x="1060450" y="3597275"/>
            <a:ext cx="0" cy="2362200"/>
          </a:xfrm>
          <a:prstGeom prst="line">
            <a:avLst/>
          </a:prstGeom>
          <a:ln w="63500">
            <a:solidFill>
              <a:srgbClr val="C1EB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5B31A6F5-CE09-258D-C51D-E5CE61C5599E}"/>
              </a:ext>
            </a:extLst>
          </p:cNvPr>
          <p:cNvCxnSpPr>
            <a:cxnSpLocks/>
          </p:cNvCxnSpPr>
          <p:nvPr/>
        </p:nvCxnSpPr>
        <p:spPr>
          <a:xfrm>
            <a:off x="1060450" y="6531861"/>
            <a:ext cx="0" cy="1408814"/>
          </a:xfrm>
          <a:prstGeom prst="line">
            <a:avLst/>
          </a:prstGeom>
          <a:ln w="63500">
            <a:solidFill>
              <a:srgbClr val="C1EB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6B2FFD7-5EA1-871C-8565-A84EA2144B05}"/>
              </a:ext>
            </a:extLst>
          </p:cNvPr>
          <p:cNvSpPr txBox="1"/>
          <p:nvPr/>
        </p:nvSpPr>
        <p:spPr>
          <a:xfrm>
            <a:off x="13252450" y="2296302"/>
            <a:ext cx="9146741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800" dirty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rPr>
              <a:t>Продуктовые метрики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3BEC1D4F-2982-2EE4-B0D5-60CF3AC6B64D}"/>
              </a:ext>
            </a:extLst>
          </p:cNvPr>
          <p:cNvCxnSpPr>
            <a:cxnSpLocks/>
          </p:cNvCxnSpPr>
          <p:nvPr/>
        </p:nvCxnSpPr>
        <p:spPr>
          <a:xfrm>
            <a:off x="13428913" y="3597275"/>
            <a:ext cx="0" cy="1752600"/>
          </a:xfrm>
          <a:prstGeom prst="line">
            <a:avLst/>
          </a:prstGeom>
          <a:ln w="63500">
            <a:solidFill>
              <a:srgbClr val="C1EB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717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06C6D7BC-7F1C-F715-7D82-94F253FE4843}"/>
              </a:ext>
            </a:extLst>
          </p:cNvPr>
          <p:cNvSpPr txBox="1"/>
          <p:nvPr/>
        </p:nvSpPr>
        <p:spPr>
          <a:xfrm>
            <a:off x="908050" y="1006475"/>
            <a:ext cx="15694237" cy="1411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287" b="1" dirty="0">
                <a:solidFill>
                  <a:schemeClr val="bg1"/>
                </a:solidFill>
                <a:latin typeface="MTS Wide" panose="020B0306020102020303" pitchFamily="34" charset="0"/>
                <a:ea typeface="MTS Wide" panose="020B0306020102020303" pitchFamily="34" charset="0"/>
              </a:rPr>
              <a:t>РАСПРЕДЕЛЕНИЕ ПОЛЬЗОВАТЕЛЕЙ ПО</a:t>
            </a:r>
            <a:r>
              <a:rPr lang="en-US" sz="4287" b="1" dirty="0">
                <a:solidFill>
                  <a:schemeClr val="bg1"/>
                </a:solidFill>
                <a:latin typeface="MTS Wide" panose="020B0306020102020303" pitchFamily="34" charset="0"/>
                <a:ea typeface="MTS Wide" panose="020B0306020102020303" pitchFamily="34" charset="0"/>
              </a:rPr>
              <a:t> </a:t>
            </a:r>
            <a:r>
              <a:rPr lang="ru-RU" sz="4287" b="1" dirty="0">
                <a:solidFill>
                  <a:schemeClr val="bg1"/>
                </a:solidFill>
                <a:latin typeface="MTS Wide" panose="020B0306020102020303" pitchFamily="34" charset="0"/>
                <a:ea typeface="MTS Wide" panose="020B0306020102020303" pitchFamily="34" charset="0"/>
              </a:rPr>
              <a:t>ПРОФИЛЯМ НА ДАЛЬНЕМ ВОСТОКЕ</a:t>
            </a:r>
            <a:endParaRPr lang="ru-RU" sz="4287" b="1" dirty="0">
              <a:latin typeface="MTS Wide" panose="020B0306020102020303" pitchFamily="34" charset="0"/>
              <a:ea typeface="MTS Wide" panose="020B0306020102020303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8F2A381-7F63-7DC9-987D-F85CE50465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3" r="51521"/>
          <a:stretch/>
        </p:blipFill>
        <p:spPr>
          <a:xfrm>
            <a:off x="1087495" y="2919714"/>
            <a:ext cx="9670307" cy="7383161"/>
          </a:xfrm>
          <a:prstGeom prst="roundRect">
            <a:avLst>
              <a:gd name="adj" fmla="val 8105"/>
            </a:avLst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8AE7B6A-74E0-4E86-2216-40A80DC298E8}"/>
              </a:ext>
            </a:extLst>
          </p:cNvPr>
          <p:cNvSpPr txBox="1"/>
          <p:nvPr/>
        </p:nvSpPr>
        <p:spPr>
          <a:xfrm>
            <a:off x="11804650" y="2996367"/>
            <a:ext cx="663942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800" b="1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Как было</a:t>
            </a:r>
            <a:r>
              <a:rPr lang="en-US" sz="3800" b="1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 | </a:t>
            </a:r>
            <a:r>
              <a:rPr lang="ru-RU" sz="38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профили</a:t>
            </a: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FCC15B3-0449-24F0-6D27-CC99276E3D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519650" y="9007475"/>
            <a:ext cx="1882891" cy="188289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585931D-2F4E-95A4-5BBF-94A25BB7D7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869025" y="-1"/>
            <a:ext cx="1235076" cy="1235076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30ECA986-F1CD-925A-18EE-77FF6EBB0E6D}"/>
              </a:ext>
            </a:extLst>
          </p:cNvPr>
          <p:cNvSpPr txBox="1"/>
          <p:nvPr/>
        </p:nvSpPr>
        <p:spPr>
          <a:xfrm>
            <a:off x="12335087" y="5108417"/>
            <a:ext cx="2275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resolution</a:t>
            </a:r>
            <a:endParaRPr lang="ru-RU" sz="2000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9E755D4-A2E6-4742-354E-7E496D106784}"/>
              </a:ext>
            </a:extLst>
          </p:cNvPr>
          <p:cNvSpPr txBox="1"/>
          <p:nvPr/>
        </p:nvSpPr>
        <p:spPr>
          <a:xfrm>
            <a:off x="14710278" y="5108417"/>
            <a:ext cx="2275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bitrate</a:t>
            </a:r>
            <a:endParaRPr lang="ru-RU" sz="2000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24A1D53-74DC-3061-D1E3-5EFEFAA51170}"/>
              </a:ext>
            </a:extLst>
          </p:cNvPr>
          <p:cNvSpPr txBox="1"/>
          <p:nvPr/>
        </p:nvSpPr>
        <p:spPr>
          <a:xfrm>
            <a:off x="12335087" y="6008742"/>
            <a:ext cx="2275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1920*1080</a:t>
            </a:r>
            <a:endParaRPr lang="ru-RU" sz="2000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8720F37-770E-C2EF-408B-182DAE5504F1}"/>
              </a:ext>
            </a:extLst>
          </p:cNvPr>
          <p:cNvSpPr txBox="1"/>
          <p:nvPr/>
        </p:nvSpPr>
        <p:spPr>
          <a:xfrm>
            <a:off x="14710278" y="6008742"/>
            <a:ext cx="2275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6144 kbps</a:t>
            </a:r>
            <a:endParaRPr lang="ru-RU" sz="2000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EBCBC75-C01E-5193-11E7-8B0A372B0012}"/>
              </a:ext>
            </a:extLst>
          </p:cNvPr>
          <p:cNvSpPr txBox="1"/>
          <p:nvPr/>
        </p:nvSpPr>
        <p:spPr>
          <a:xfrm>
            <a:off x="12335087" y="7109122"/>
            <a:ext cx="2275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1280*720</a:t>
            </a:r>
            <a:endParaRPr lang="ru-RU" sz="2000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02F530E-8016-B662-0256-2EE89A644DA0}"/>
              </a:ext>
            </a:extLst>
          </p:cNvPr>
          <p:cNvSpPr txBox="1"/>
          <p:nvPr/>
        </p:nvSpPr>
        <p:spPr>
          <a:xfrm>
            <a:off x="14710278" y="7109122"/>
            <a:ext cx="2275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3840 kbps</a:t>
            </a:r>
            <a:endParaRPr lang="ru-RU" sz="2000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4B9FFB3-4563-8C08-F100-3B8F0EFED186}"/>
              </a:ext>
            </a:extLst>
          </p:cNvPr>
          <p:cNvSpPr txBox="1"/>
          <p:nvPr/>
        </p:nvSpPr>
        <p:spPr>
          <a:xfrm>
            <a:off x="12335087" y="8132011"/>
            <a:ext cx="2275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1024*576</a:t>
            </a:r>
            <a:endParaRPr lang="ru-RU" sz="2000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93DA49A-C556-0DF4-E16C-C636BD7380D0}"/>
              </a:ext>
            </a:extLst>
          </p:cNvPr>
          <p:cNvSpPr txBox="1"/>
          <p:nvPr/>
        </p:nvSpPr>
        <p:spPr>
          <a:xfrm>
            <a:off x="14710278" y="8132011"/>
            <a:ext cx="2275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2100 kbps</a:t>
            </a:r>
            <a:endParaRPr lang="ru-RU" sz="2000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65B22CC-D39E-D5AF-CA44-0713BB2560ED}"/>
              </a:ext>
            </a:extLst>
          </p:cNvPr>
          <p:cNvSpPr txBox="1"/>
          <p:nvPr/>
        </p:nvSpPr>
        <p:spPr>
          <a:xfrm>
            <a:off x="12335087" y="9055451"/>
            <a:ext cx="2275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426*240</a:t>
            </a:r>
            <a:endParaRPr lang="ru-RU" sz="2000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70DCF80-1EF9-A6A9-40FA-8A23CB425E5B}"/>
              </a:ext>
            </a:extLst>
          </p:cNvPr>
          <p:cNvSpPr txBox="1"/>
          <p:nvPr/>
        </p:nvSpPr>
        <p:spPr>
          <a:xfrm>
            <a:off x="14710278" y="9055451"/>
            <a:ext cx="2275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512 kbps</a:t>
            </a:r>
            <a:endParaRPr lang="ru-RU" sz="2000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6D5BE13D-76BD-7441-1D78-61CF08D9CD67}"/>
              </a:ext>
            </a:extLst>
          </p:cNvPr>
          <p:cNvSpPr/>
          <p:nvPr/>
        </p:nvSpPr>
        <p:spPr>
          <a:xfrm>
            <a:off x="12414250" y="5183789"/>
            <a:ext cx="249366" cy="2493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9AA07E90-5A1B-82DD-56AB-AD17F5A76CC3}"/>
              </a:ext>
            </a:extLst>
          </p:cNvPr>
          <p:cNvSpPr/>
          <p:nvPr/>
        </p:nvSpPr>
        <p:spPr>
          <a:xfrm>
            <a:off x="12414250" y="6117597"/>
            <a:ext cx="249366" cy="249366"/>
          </a:xfrm>
          <a:prstGeom prst="ellipse">
            <a:avLst/>
          </a:prstGeom>
          <a:solidFill>
            <a:srgbClr val="5F86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id="{37364D8F-2837-83D0-9C42-7908C697B0D3}"/>
              </a:ext>
            </a:extLst>
          </p:cNvPr>
          <p:cNvSpPr/>
          <p:nvPr/>
        </p:nvSpPr>
        <p:spPr>
          <a:xfrm>
            <a:off x="12414250" y="7173226"/>
            <a:ext cx="249366" cy="249366"/>
          </a:xfrm>
          <a:prstGeom prst="ellipse">
            <a:avLst/>
          </a:prstGeom>
          <a:solidFill>
            <a:srgbClr val="8EB7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id="{486FB5DB-DAE6-CCCD-4C9E-3C219928AC22}"/>
              </a:ext>
            </a:extLst>
          </p:cNvPr>
          <p:cNvSpPr/>
          <p:nvPr/>
        </p:nvSpPr>
        <p:spPr>
          <a:xfrm>
            <a:off x="12414250" y="8211194"/>
            <a:ext cx="249366" cy="249366"/>
          </a:xfrm>
          <a:prstGeom prst="ellipse">
            <a:avLst/>
          </a:prstGeom>
          <a:solidFill>
            <a:srgbClr val="FDF16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4A78C846-0FEF-57B7-8651-0D1695FF9AD8}"/>
              </a:ext>
            </a:extLst>
          </p:cNvPr>
          <p:cNvSpPr/>
          <p:nvPr/>
        </p:nvSpPr>
        <p:spPr>
          <a:xfrm>
            <a:off x="12414250" y="9145002"/>
            <a:ext cx="249366" cy="249366"/>
          </a:xfrm>
          <a:prstGeom prst="ellipse">
            <a:avLst/>
          </a:prstGeom>
          <a:solidFill>
            <a:srgbClr val="D94A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id="{51DDDB6A-4590-244B-8EA0-C01FBD6734D6}"/>
              </a:ext>
            </a:extLst>
          </p:cNvPr>
          <p:cNvCxnSpPr/>
          <p:nvPr/>
        </p:nvCxnSpPr>
        <p:spPr>
          <a:xfrm>
            <a:off x="14405478" y="5183789"/>
            <a:ext cx="0" cy="4210579"/>
          </a:xfrm>
          <a:prstGeom prst="line">
            <a:avLst/>
          </a:prstGeom>
          <a:ln w="63500">
            <a:solidFill>
              <a:srgbClr val="C1EB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Скругленный прямоугольник 66">
            <a:extLst>
              <a:ext uri="{FF2B5EF4-FFF2-40B4-BE49-F238E27FC236}">
                <a16:creationId xmlns:a16="http://schemas.microsoft.com/office/drawing/2014/main" id="{97DF0656-E724-5F03-0AF0-F581EEBABCAB}"/>
              </a:ext>
            </a:extLst>
          </p:cNvPr>
          <p:cNvSpPr/>
          <p:nvPr/>
        </p:nvSpPr>
        <p:spPr>
          <a:xfrm>
            <a:off x="11895667" y="4130675"/>
            <a:ext cx="4876801" cy="6141008"/>
          </a:xfrm>
          <a:prstGeom prst="roundRect">
            <a:avLst>
              <a:gd name="adj" fmla="val 9983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u-RU" sz="2968" dirty="0">
              <a:solidFill>
                <a:schemeClr val="tx1"/>
              </a:solidFill>
            </a:endParaRPr>
          </a:p>
          <a:p>
            <a:endParaRPr lang="ru-RU" sz="2968" dirty="0">
              <a:solidFill>
                <a:schemeClr val="tx1"/>
              </a:solidFill>
            </a:endParaRPr>
          </a:p>
          <a:p>
            <a:endParaRPr lang="ru-RU" sz="2968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5131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20E2445-D153-4FA7-7B4E-80FE44CFE7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161" y="3277031"/>
            <a:ext cx="14039489" cy="3462486"/>
          </a:xfrm>
        </p:spPr>
        <p:txBody>
          <a:bodyPr/>
          <a:lstStyle/>
          <a:p>
            <a:r>
              <a:rPr lang="ru-RU" sz="7500" b="1" dirty="0">
                <a:latin typeface="MTS Wide" panose="020B0306020102020303" pitchFamily="34" charset="0"/>
                <a:ea typeface="MTS Wide" panose="020B0306020102020303" pitchFamily="34" charset="0"/>
              </a:rPr>
              <a:t>Серебряная пуля и</a:t>
            </a:r>
            <a:r>
              <a:rPr lang="en-US" sz="7500" b="1" dirty="0">
                <a:latin typeface="MTS Wide" panose="020B0306020102020303" pitchFamily="34" charset="0"/>
                <a:ea typeface="MTS Wide" panose="020B0306020102020303" pitchFamily="34" charset="0"/>
              </a:rPr>
              <a:t> </a:t>
            </a:r>
            <a:r>
              <a:rPr lang="ru-RU" sz="7500" b="1" dirty="0">
                <a:latin typeface="MTS Wide" panose="020B0306020102020303" pitchFamily="34" charset="0"/>
                <a:ea typeface="MTS Wide" panose="020B0306020102020303" pitchFamily="34" charset="0"/>
              </a:rPr>
              <a:t>почему ее здесь нет. Комплексный подход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15CFD4F-2DEC-7934-4EE4-475F6FDBC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050" y="9334384"/>
            <a:ext cx="1882891" cy="188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932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6BA209-DB97-F9EE-3B88-3FE63641C016}"/>
              </a:ext>
            </a:extLst>
          </p:cNvPr>
          <p:cNvSpPr txBox="1"/>
          <p:nvPr/>
        </p:nvSpPr>
        <p:spPr>
          <a:xfrm>
            <a:off x="1077342" y="3632434"/>
            <a:ext cx="6079108" cy="2652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ru-RU" sz="2800" dirty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rPr>
              <a:t>Оптимизация сетевых протоколов доставки контента</a:t>
            </a:r>
            <a:br>
              <a:rPr lang="en-US" sz="28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</a:br>
            <a:endParaRPr lang="ru-RU" sz="2800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Переход на </a:t>
            </a:r>
            <a:r>
              <a:rPr lang="en" sz="28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QUIC </a:t>
            </a:r>
            <a:r>
              <a:rPr lang="ru-RU" sz="28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🟡</a:t>
            </a:r>
          </a:p>
          <a:p>
            <a:pPr lvl="2"/>
            <a:endParaRPr lang="ru-RU" sz="2638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6E57E3-FA88-6DB2-E9A6-FF91044A3E75}"/>
              </a:ext>
            </a:extLst>
          </p:cNvPr>
          <p:cNvSpPr txBox="1"/>
          <p:nvPr/>
        </p:nvSpPr>
        <p:spPr>
          <a:xfrm>
            <a:off x="908050" y="1006475"/>
            <a:ext cx="11125199" cy="752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287" b="1" dirty="0">
                <a:solidFill>
                  <a:schemeClr val="bg1"/>
                </a:solidFill>
                <a:latin typeface="MTS Wide" panose="020B0306020102020303" pitchFamily="34" charset="0"/>
                <a:ea typeface="MTS Wide" panose="020B0306020102020303" pitchFamily="34" charset="0"/>
              </a:rPr>
              <a:t>КОМПЛЕКСНЫЙ ПОДХОД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319148-4605-8E4B-9D99-83631D4C5DA0}"/>
              </a:ext>
            </a:extLst>
          </p:cNvPr>
          <p:cNvSpPr txBox="1"/>
          <p:nvPr/>
        </p:nvSpPr>
        <p:spPr>
          <a:xfrm>
            <a:off x="1077342" y="7049162"/>
            <a:ext cx="69173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ru-RU" sz="2800" dirty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rPr>
              <a:t>Оптимизация </a:t>
            </a:r>
            <a:r>
              <a:rPr lang="en" sz="2800" dirty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rPr>
              <a:t>CDN </a:t>
            </a:r>
            <a:r>
              <a:rPr lang="ru-RU" sz="2800" dirty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rPr>
              <a:t>узлов: </a:t>
            </a:r>
            <a:br>
              <a:rPr lang="en-US" sz="28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</a:br>
            <a:endParaRPr lang="ru-RU" sz="2800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" sz="28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TCP congestion control </a:t>
            </a:r>
            <a:r>
              <a:rPr lang="ru-RU" sz="28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🟡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" sz="28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Caching rules </a:t>
            </a:r>
            <a:r>
              <a:rPr lang="ru-RU" sz="28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🟢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" sz="28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Prefetching </a:t>
            </a:r>
            <a:r>
              <a:rPr lang="ru-RU" sz="28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🟢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4B7390-7481-7F93-2A8E-2F9A14829C7A}"/>
              </a:ext>
            </a:extLst>
          </p:cNvPr>
          <p:cNvSpPr txBox="1"/>
          <p:nvPr/>
        </p:nvSpPr>
        <p:spPr>
          <a:xfrm>
            <a:off x="13726542" y="3622647"/>
            <a:ext cx="69173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ru-RU" sz="2800" dirty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rPr>
              <a:t>Кодеки</a:t>
            </a:r>
            <a:br>
              <a:rPr lang="en-US" sz="28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</a:br>
            <a:endParaRPr lang="ru-RU" sz="2800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" sz="28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h.265 HEVC 🟡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" sz="28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Av1 🔴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" sz="28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Vp9 🔴</a:t>
            </a:r>
            <a:endParaRPr lang="ru-RU" sz="2800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578838-EE26-1AD3-D2BB-B071CB545528}"/>
              </a:ext>
            </a:extLst>
          </p:cNvPr>
          <p:cNvSpPr txBox="1"/>
          <p:nvPr/>
        </p:nvSpPr>
        <p:spPr>
          <a:xfrm>
            <a:off x="7772400" y="3631510"/>
            <a:ext cx="60759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" sz="2800" dirty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rPr>
              <a:t>Low Latency</a:t>
            </a:r>
            <a:br>
              <a:rPr lang="en-US" sz="28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</a:br>
            <a:endParaRPr lang="ru-RU" sz="2800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Сократить задержку от камеры до экрана девайса 🟡</a:t>
            </a:r>
            <a:endParaRPr lang="ru-RU" sz="2638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C45B6197-150E-FEF6-16E0-D6F7D27EB68D}"/>
              </a:ext>
            </a:extLst>
          </p:cNvPr>
          <p:cNvSpPr/>
          <p:nvPr/>
        </p:nvSpPr>
        <p:spPr>
          <a:xfrm>
            <a:off x="1441450" y="3426518"/>
            <a:ext cx="6181725" cy="2858630"/>
          </a:xfrm>
          <a:prstGeom prst="roundRect">
            <a:avLst>
              <a:gd name="adj" fmla="val 10920"/>
            </a:avLst>
          </a:prstGeom>
          <a:noFill/>
          <a:ln w="38100">
            <a:solidFill>
              <a:srgbClr val="C1EB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u-RU" sz="2968" dirty="0">
              <a:solidFill>
                <a:schemeClr val="tx1"/>
              </a:solidFill>
            </a:endParaRPr>
          </a:p>
          <a:p>
            <a:endParaRPr lang="ru-RU" sz="2968" dirty="0">
              <a:solidFill>
                <a:schemeClr val="tx1"/>
              </a:solidFill>
            </a:endParaRPr>
          </a:p>
          <a:p>
            <a:endParaRPr lang="ru-RU" sz="2968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D6E6C4D3-9712-C231-343F-9128353DA044}"/>
              </a:ext>
            </a:extLst>
          </p:cNvPr>
          <p:cNvSpPr/>
          <p:nvPr/>
        </p:nvSpPr>
        <p:spPr>
          <a:xfrm>
            <a:off x="8163942" y="3405644"/>
            <a:ext cx="5389072" cy="2879503"/>
          </a:xfrm>
          <a:prstGeom prst="roundRect">
            <a:avLst>
              <a:gd name="adj" fmla="val 10920"/>
            </a:avLst>
          </a:prstGeom>
          <a:noFill/>
          <a:ln w="38100">
            <a:solidFill>
              <a:srgbClr val="C1EB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u-RU" sz="2968" dirty="0">
              <a:solidFill>
                <a:schemeClr val="tx1"/>
              </a:solidFill>
            </a:endParaRPr>
          </a:p>
          <a:p>
            <a:endParaRPr lang="ru-RU" sz="2968" dirty="0">
              <a:solidFill>
                <a:schemeClr val="tx1"/>
              </a:solidFill>
            </a:endParaRPr>
          </a:p>
          <a:p>
            <a:endParaRPr lang="ru-RU" sz="2968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575D06E3-C786-57A9-C671-26FCC96A0D6A}"/>
              </a:ext>
            </a:extLst>
          </p:cNvPr>
          <p:cNvSpPr/>
          <p:nvPr/>
        </p:nvSpPr>
        <p:spPr>
          <a:xfrm>
            <a:off x="8216900" y="6758445"/>
            <a:ext cx="5338192" cy="2858630"/>
          </a:xfrm>
          <a:prstGeom prst="roundRect">
            <a:avLst>
              <a:gd name="adj" fmla="val 10920"/>
            </a:avLst>
          </a:prstGeom>
          <a:noFill/>
          <a:ln w="38100">
            <a:solidFill>
              <a:srgbClr val="C1EB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u-RU" sz="2968" dirty="0">
              <a:solidFill>
                <a:schemeClr val="tx1"/>
              </a:solidFill>
            </a:endParaRPr>
          </a:p>
          <a:p>
            <a:endParaRPr lang="ru-RU" sz="2968" dirty="0">
              <a:solidFill>
                <a:schemeClr val="tx1"/>
              </a:solidFill>
            </a:endParaRPr>
          </a:p>
          <a:p>
            <a:endParaRPr lang="ru-RU" sz="2968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24822160-CC74-284D-D1F5-9E5B9F8A61FB}"/>
              </a:ext>
            </a:extLst>
          </p:cNvPr>
          <p:cNvSpPr/>
          <p:nvPr/>
        </p:nvSpPr>
        <p:spPr>
          <a:xfrm>
            <a:off x="1441449" y="6758445"/>
            <a:ext cx="6141801" cy="2858630"/>
          </a:xfrm>
          <a:prstGeom prst="roundRect">
            <a:avLst>
              <a:gd name="adj" fmla="val 10920"/>
            </a:avLst>
          </a:prstGeom>
          <a:noFill/>
          <a:ln w="38100">
            <a:solidFill>
              <a:srgbClr val="C1EB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u-RU" sz="2968" dirty="0">
              <a:solidFill>
                <a:schemeClr val="tx1"/>
              </a:solidFill>
            </a:endParaRPr>
          </a:p>
          <a:p>
            <a:endParaRPr lang="ru-RU" sz="2968" dirty="0">
              <a:solidFill>
                <a:schemeClr val="tx1"/>
              </a:solidFill>
            </a:endParaRPr>
          </a:p>
          <a:p>
            <a:endParaRPr lang="ru-RU" sz="2968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3C8A1ED7-9B97-5A43-BA4C-CAD640FB97AD}"/>
              </a:ext>
            </a:extLst>
          </p:cNvPr>
          <p:cNvSpPr/>
          <p:nvPr/>
        </p:nvSpPr>
        <p:spPr>
          <a:xfrm>
            <a:off x="14019738" y="3432867"/>
            <a:ext cx="4202603" cy="2852279"/>
          </a:xfrm>
          <a:prstGeom prst="roundRect">
            <a:avLst>
              <a:gd name="adj" fmla="val 10920"/>
            </a:avLst>
          </a:prstGeom>
          <a:noFill/>
          <a:ln w="38100">
            <a:solidFill>
              <a:srgbClr val="C1EB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u-RU" sz="2968" dirty="0">
              <a:solidFill>
                <a:schemeClr val="tx1"/>
              </a:solidFill>
            </a:endParaRPr>
          </a:p>
          <a:p>
            <a:endParaRPr lang="ru-RU" sz="2968" dirty="0">
              <a:solidFill>
                <a:schemeClr val="tx1"/>
              </a:solidFill>
            </a:endParaRPr>
          </a:p>
          <a:p>
            <a:endParaRPr lang="ru-RU" sz="2968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0E754A-84F3-DEF1-1C2D-BAFF18CBF9CA}"/>
              </a:ext>
            </a:extLst>
          </p:cNvPr>
          <p:cNvSpPr txBox="1"/>
          <p:nvPr/>
        </p:nvSpPr>
        <p:spPr>
          <a:xfrm>
            <a:off x="7785100" y="7029889"/>
            <a:ext cx="69173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" sz="2800" dirty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rPr>
              <a:t>Player QoS </a:t>
            </a:r>
            <a:r>
              <a:rPr lang="ru-RU" sz="2800" dirty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rPr>
              <a:t>🟢</a:t>
            </a:r>
            <a:br>
              <a:rPr lang="en-US" sz="28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</a:br>
            <a:endParaRPr lang="ru-RU" sz="2800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" sz="28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Start time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" sz="2800" dirty="0" err="1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reBuffering</a:t>
            </a:r>
            <a:endParaRPr lang="en" sz="2800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" sz="28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Video Quality</a:t>
            </a:r>
            <a:endParaRPr lang="ru-RU" sz="2800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474D2B-73D8-29AB-F3BE-7B47C1391F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519650" y="9007475"/>
            <a:ext cx="1882891" cy="188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01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20E2445-D153-4FA7-7B4E-80FE44CFE7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161" y="3854112"/>
            <a:ext cx="12744089" cy="2308324"/>
          </a:xfrm>
        </p:spPr>
        <p:txBody>
          <a:bodyPr/>
          <a:lstStyle/>
          <a:p>
            <a:r>
              <a:rPr lang="ru-RU" sz="7500" b="1" dirty="0">
                <a:latin typeface="MTS Wide" panose="020B0306020102020303" pitchFamily="34" charset="0"/>
                <a:ea typeface="MTS Wide" panose="020B0306020102020303" pitchFamily="34" charset="0"/>
              </a:rPr>
              <a:t>Как оцифровать качество восприятия видео контента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15CFD4F-2DEC-7934-4EE4-475F6FDBC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050" y="9334384"/>
            <a:ext cx="1882891" cy="188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64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E90C31CA-380E-5CC3-992F-8520DBE73B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519650" y="9007475"/>
            <a:ext cx="1882891" cy="1882891"/>
          </a:xfrm>
          <a:prstGeom prst="rect">
            <a:avLst/>
          </a:prstGeom>
        </p:spPr>
      </p:pic>
      <p:sp>
        <p:nvSpPr>
          <p:cNvPr id="2" name="Текст 2">
            <a:extLst>
              <a:ext uri="{FF2B5EF4-FFF2-40B4-BE49-F238E27FC236}">
                <a16:creationId xmlns:a16="http://schemas.microsoft.com/office/drawing/2014/main" id="{94702C53-A42E-06E1-A97B-16D55DA998E1}"/>
              </a:ext>
            </a:extLst>
          </p:cNvPr>
          <p:cNvSpPr txBox="1">
            <a:spLocks/>
          </p:cNvSpPr>
          <p:nvPr/>
        </p:nvSpPr>
        <p:spPr>
          <a:xfrm>
            <a:off x="1517650" y="3063875"/>
            <a:ext cx="7242313" cy="67818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" sz="3500" kern="0" dirty="0" err="1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rPr>
              <a:t>sQuality</a:t>
            </a:r>
            <a:r>
              <a:rPr lang="en" sz="3500" kern="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 — </a:t>
            </a:r>
            <a:r>
              <a:rPr lang="ru-RU" sz="3500" kern="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разрешение, цветовая гамма, частота кадров</a:t>
            </a:r>
            <a:br>
              <a:rPr lang="en-US" sz="3500" kern="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</a:br>
            <a:endParaRPr lang="ru-RU" sz="3500" kern="0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  <a:p>
            <a:r>
              <a:rPr lang="en" sz="3500" kern="0" dirty="0" err="1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rPr>
              <a:t>sView</a:t>
            </a:r>
            <a:r>
              <a:rPr lang="en" sz="3500" kern="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 —</a:t>
            </a:r>
            <a:r>
              <a:rPr lang="ru-RU" sz="3500" kern="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 время загрузки, время переключения</a:t>
            </a:r>
            <a:br>
              <a:rPr lang="en-US" sz="3500" kern="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</a:br>
            <a:endParaRPr lang="ru-RU" sz="3500" kern="0" dirty="0">
              <a:solidFill>
                <a:schemeClr val="bg1"/>
              </a:solidFill>
              <a:latin typeface="MTS Text Medium" panose="020B0306020102020303" pitchFamily="34" charset="0"/>
              <a:ea typeface="MTS Text Medium" panose="020B0306020102020303" pitchFamily="34" charset="0"/>
            </a:endParaRPr>
          </a:p>
          <a:p>
            <a:r>
              <a:rPr lang="en" sz="3500" kern="0" dirty="0" err="1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rPr>
              <a:t>sInteraction</a:t>
            </a:r>
            <a:r>
              <a:rPr lang="en" sz="3500" kern="0" dirty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rPr>
              <a:t> </a:t>
            </a:r>
            <a:r>
              <a:rPr lang="en" sz="3500" kern="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— </a:t>
            </a:r>
            <a:r>
              <a:rPr lang="ru-RU" sz="3500" kern="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искажения, остановка</a:t>
            </a:r>
            <a:br>
              <a:rPr lang="en-US" sz="3500" kern="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</a:br>
            <a:endParaRPr lang="ru-RU" sz="3500" kern="0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  <a:p>
            <a:r>
              <a:rPr lang="ru-RU" sz="3500" kern="0" dirty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rPr>
              <a:t>𝝰 и 𝝱 </a:t>
            </a:r>
            <a:r>
              <a:rPr lang="en-US" sz="3500" kern="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—</a:t>
            </a:r>
            <a:r>
              <a:rPr lang="ru-RU" sz="3500" kern="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 коэффициента для ТВ и</a:t>
            </a:r>
            <a:r>
              <a:rPr lang="en-US" sz="3500" kern="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 </a:t>
            </a:r>
            <a:r>
              <a:rPr lang="ru-RU" sz="3500" kern="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Мобильного устройства</a:t>
            </a:r>
          </a:p>
          <a:p>
            <a:endParaRPr lang="ru-RU" sz="3500" kern="0" dirty="0">
              <a:solidFill>
                <a:sysClr val="windowText" lastClr="000000"/>
              </a:solidFill>
            </a:endParaRPr>
          </a:p>
          <a:p>
            <a:endParaRPr lang="ru-RU" sz="3500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Заголовок 3">
            <a:extLst>
              <a:ext uri="{FF2B5EF4-FFF2-40B4-BE49-F238E27FC236}">
                <a16:creationId xmlns:a16="http://schemas.microsoft.com/office/drawing/2014/main" id="{2662320C-04C8-8F97-35C6-07E9FB33D6EE}"/>
              </a:ext>
            </a:extLst>
          </p:cNvPr>
          <p:cNvSpPr txBox="1">
            <a:spLocks/>
          </p:cNvSpPr>
          <p:nvPr/>
        </p:nvSpPr>
        <p:spPr>
          <a:xfrm>
            <a:off x="832834" y="262279"/>
            <a:ext cx="8611944" cy="71051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90" b="1" kern="0" dirty="0" err="1">
                <a:solidFill>
                  <a:schemeClr val="bg1"/>
                </a:solidFill>
                <a:latin typeface="MTS Wide" panose="020B0306020102020303" pitchFamily="34" charset="0"/>
                <a:ea typeface="MTS Wide" panose="020B0306020102020303" pitchFamily="34" charset="0"/>
              </a:rPr>
              <a:t>vMOS</a:t>
            </a:r>
            <a:endParaRPr lang="ru-RU" sz="4290" b="1" kern="0" dirty="0">
              <a:solidFill>
                <a:schemeClr val="bg1"/>
              </a:solidFill>
              <a:latin typeface="MTS Wide" panose="020B0306020102020303" pitchFamily="34" charset="0"/>
              <a:ea typeface="MTS Wide" panose="020B0306020102020303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F2157E5-BC10-F4AB-55DD-485FC3FE05C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1040" b="488"/>
          <a:stretch/>
        </p:blipFill>
        <p:spPr>
          <a:xfrm>
            <a:off x="10370111" y="4359703"/>
            <a:ext cx="7324049" cy="2589943"/>
          </a:xfrm>
          <a:prstGeom prst="roundRect">
            <a:avLst>
              <a:gd name="adj" fmla="val 14953"/>
            </a:avLst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C3D4CA-CED1-F2FE-31B5-43EBA66EA3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869025" y="-1"/>
            <a:ext cx="1235076" cy="1235076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B9BB4C33-4F36-E3DC-BE64-F24F2A7BEAA4}"/>
              </a:ext>
            </a:extLst>
          </p:cNvPr>
          <p:cNvCxnSpPr>
            <a:cxnSpLocks/>
          </p:cNvCxnSpPr>
          <p:nvPr/>
        </p:nvCxnSpPr>
        <p:spPr>
          <a:xfrm>
            <a:off x="1212850" y="3292475"/>
            <a:ext cx="0" cy="838200"/>
          </a:xfrm>
          <a:prstGeom prst="line">
            <a:avLst/>
          </a:prstGeom>
          <a:ln w="63500">
            <a:solidFill>
              <a:srgbClr val="C1EB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AA767A6-A732-E3AC-67C5-B67AA3BD6E7D}"/>
              </a:ext>
            </a:extLst>
          </p:cNvPr>
          <p:cNvCxnSpPr>
            <a:cxnSpLocks/>
          </p:cNvCxnSpPr>
          <p:nvPr/>
        </p:nvCxnSpPr>
        <p:spPr>
          <a:xfrm>
            <a:off x="1212850" y="4841875"/>
            <a:ext cx="0" cy="838200"/>
          </a:xfrm>
          <a:prstGeom prst="line">
            <a:avLst/>
          </a:prstGeom>
          <a:ln w="63500">
            <a:solidFill>
              <a:srgbClr val="C1EB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2F749644-0E9B-D955-BCD3-D1EDCE6C59DA}"/>
              </a:ext>
            </a:extLst>
          </p:cNvPr>
          <p:cNvCxnSpPr>
            <a:cxnSpLocks/>
          </p:cNvCxnSpPr>
          <p:nvPr/>
        </p:nvCxnSpPr>
        <p:spPr>
          <a:xfrm>
            <a:off x="1212850" y="6416675"/>
            <a:ext cx="0" cy="838200"/>
          </a:xfrm>
          <a:prstGeom prst="line">
            <a:avLst/>
          </a:prstGeom>
          <a:ln w="63500">
            <a:solidFill>
              <a:srgbClr val="C1EB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2DD91551-DBC5-978F-1CCB-51D5A1D4DC32}"/>
              </a:ext>
            </a:extLst>
          </p:cNvPr>
          <p:cNvCxnSpPr>
            <a:cxnSpLocks/>
          </p:cNvCxnSpPr>
          <p:nvPr/>
        </p:nvCxnSpPr>
        <p:spPr>
          <a:xfrm>
            <a:off x="1212850" y="8093075"/>
            <a:ext cx="0" cy="1295400"/>
          </a:xfrm>
          <a:prstGeom prst="line">
            <a:avLst/>
          </a:prstGeom>
          <a:ln w="63500">
            <a:solidFill>
              <a:srgbClr val="C1EB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875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8E1482A-BBC5-CB64-586C-3C60A13BEE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392"/>
          <a:stretch/>
        </p:blipFill>
        <p:spPr>
          <a:xfrm>
            <a:off x="2190174" y="3548339"/>
            <a:ext cx="12510076" cy="6428488"/>
          </a:xfrm>
          <a:prstGeom prst="roundRect">
            <a:avLst>
              <a:gd name="adj" fmla="val 7978"/>
            </a:avLst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6C6D7BC-7F1C-F715-7D82-94F253FE4843}"/>
              </a:ext>
            </a:extLst>
          </p:cNvPr>
          <p:cNvSpPr txBox="1"/>
          <p:nvPr/>
        </p:nvSpPr>
        <p:spPr>
          <a:xfrm>
            <a:off x="908051" y="1006475"/>
            <a:ext cx="14806528" cy="752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287" b="1" dirty="0">
                <a:solidFill>
                  <a:schemeClr val="bg1"/>
                </a:solidFill>
                <a:latin typeface="MTS Wide" panose="020B0306020102020303" pitchFamily="34" charset="0"/>
                <a:ea typeface="MTS Wide" panose="020B0306020102020303" pitchFamily="34" charset="0"/>
              </a:rPr>
              <a:t>ОЦЕНКА  </a:t>
            </a:r>
            <a:r>
              <a:rPr lang="en" sz="4287" b="1" dirty="0">
                <a:solidFill>
                  <a:schemeClr val="bg1"/>
                </a:solidFill>
                <a:latin typeface="MTS Wide" panose="020B0306020102020303" pitchFamily="34" charset="0"/>
                <a:ea typeface="MTS Wide" panose="020B0306020102020303" pitchFamily="34" charset="0"/>
              </a:rPr>
              <a:t>VMOS</a:t>
            </a:r>
            <a:r>
              <a:rPr lang="ru-RU" sz="4287" b="1" dirty="0">
                <a:solidFill>
                  <a:schemeClr val="bg1"/>
                </a:solidFill>
                <a:latin typeface="MTS Wide" panose="020B0306020102020303" pitchFamily="34" charset="0"/>
                <a:ea typeface="MTS Wide" panose="020B0306020102020303" pitchFamily="34" charset="0"/>
              </a:rPr>
              <a:t> НА ДАЛЬНЕМ ВОСТОКЕ</a:t>
            </a:r>
            <a:endParaRPr lang="ru-RU" sz="4287" b="1" dirty="0">
              <a:latin typeface="MTS Wide" panose="020B0306020102020303" pitchFamily="34" charset="0"/>
              <a:ea typeface="MTS Wide" panose="020B0306020102020303" pitchFamily="34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FCC15B3-0449-24F0-6D27-CC99276E3D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519650" y="9007475"/>
            <a:ext cx="1882891" cy="18828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C0D2EB-E30A-D3C8-C825-E567342C365D}"/>
              </a:ext>
            </a:extLst>
          </p:cNvPr>
          <p:cNvSpPr txBox="1"/>
          <p:nvPr/>
        </p:nvSpPr>
        <p:spPr>
          <a:xfrm>
            <a:off x="908050" y="2454275"/>
            <a:ext cx="458613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8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Как было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BC8D0AF-7FD3-35AA-16D0-31C97703D0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869025" y="-1"/>
            <a:ext cx="1235076" cy="12350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96DB30-73DF-959D-4664-63F16D94E99A}"/>
              </a:ext>
            </a:extLst>
          </p:cNvPr>
          <p:cNvSpPr txBox="1"/>
          <p:nvPr/>
        </p:nvSpPr>
        <p:spPr>
          <a:xfrm>
            <a:off x="15386050" y="5654675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Старые </a:t>
            </a:r>
            <a:r>
              <a:rPr lang="ru-RU" sz="2000" dirty="0" err="1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пресет</a:t>
            </a:r>
            <a:endParaRPr lang="ru-RU" sz="2000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0398EFC5-2B3C-23EF-2897-CC5F965C024B}"/>
              </a:ext>
            </a:extLst>
          </p:cNvPr>
          <p:cNvSpPr/>
          <p:nvPr/>
        </p:nvSpPr>
        <p:spPr>
          <a:xfrm>
            <a:off x="15465213" y="5763530"/>
            <a:ext cx="249366" cy="249366"/>
          </a:xfrm>
          <a:prstGeom prst="ellipse">
            <a:avLst/>
          </a:prstGeom>
          <a:solidFill>
            <a:srgbClr val="5F86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30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20E2445-D153-4FA7-7B4E-80FE44CFE7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161" y="3277031"/>
            <a:ext cx="12744089" cy="3462486"/>
          </a:xfrm>
        </p:spPr>
        <p:txBody>
          <a:bodyPr/>
          <a:lstStyle/>
          <a:p>
            <a:r>
              <a:rPr lang="ru-RU" sz="7500" b="1" dirty="0">
                <a:latin typeface="MTS Wide" panose="020B0306020102020303" pitchFamily="34" charset="0"/>
                <a:ea typeface="MTS Wide" panose="020B0306020102020303" pitchFamily="34" charset="0"/>
              </a:rPr>
              <a:t>Увеличиваем долю клиентов смотрящих в хорошем качестве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15CFD4F-2DEC-7934-4EE4-475F6FDBC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050" y="9334384"/>
            <a:ext cx="1882891" cy="188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084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3838BBD-5E07-9E73-1973-3FBB24B35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218" y="3362277"/>
            <a:ext cx="4220373" cy="5627164"/>
          </a:xfrm>
          <a:prstGeom prst="roundRect">
            <a:avLst>
              <a:gd name="adj" fmla="val 4714"/>
            </a:avLst>
          </a:prstGeom>
          <a:effectLst/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BA299BF-B13E-EE42-A392-0E4F3216FA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882" r="24680" b="37083"/>
          <a:stretch/>
        </p:blipFill>
        <p:spPr>
          <a:xfrm>
            <a:off x="10727352" y="3368675"/>
            <a:ext cx="3885476" cy="3372722"/>
          </a:xfrm>
          <a:prstGeom prst="roundRect">
            <a:avLst>
              <a:gd name="adj" fmla="val 3436"/>
            </a:avLst>
          </a:prstGeom>
          <a:effectLst/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0118AFD-FC98-A410-C60C-7B83E404A52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89725" y="3362277"/>
            <a:ext cx="4505493" cy="3379120"/>
          </a:xfrm>
          <a:prstGeom prst="roundRect">
            <a:avLst>
              <a:gd name="adj" fmla="val 5758"/>
            </a:avLst>
          </a:prstGeom>
          <a:effectLst/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1D3196E-1C51-3116-F6C3-7A57DDE57F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6125" y="6905769"/>
            <a:ext cx="5952156" cy="2090070"/>
          </a:xfrm>
          <a:prstGeom prst="roundRect">
            <a:avLst>
              <a:gd name="adj" fmla="val 9241"/>
            </a:avLst>
          </a:prstGeom>
          <a:effectLst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8CF49D6-28F5-AF28-9406-BED49F578A6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4951"/>
          <a:stretch/>
        </p:blipFill>
        <p:spPr>
          <a:xfrm>
            <a:off x="6001960" y="6904095"/>
            <a:ext cx="2409796" cy="2090070"/>
          </a:xfrm>
          <a:prstGeom prst="roundRect">
            <a:avLst>
              <a:gd name="adj" fmla="val 11097"/>
            </a:avLst>
          </a:prstGeom>
          <a:effectLst/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8327E098-B9C2-7283-6CD0-2C2236FEF31C}"/>
              </a:ext>
            </a:extLst>
          </p:cNvPr>
          <p:cNvSpPr txBox="1">
            <a:spLocks/>
          </p:cNvSpPr>
          <p:nvPr/>
        </p:nvSpPr>
        <p:spPr>
          <a:xfrm>
            <a:off x="1040309" y="1006475"/>
            <a:ext cx="8611944" cy="71051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ru-RU" sz="4290" b="1" kern="0" dirty="0">
                <a:solidFill>
                  <a:schemeClr val="bg1"/>
                </a:solidFill>
                <a:latin typeface="MTS Wide" panose="020B0306020102020303" pitchFamily="34" charset="0"/>
                <a:ea typeface="MTS Wide" panose="020B0306020102020303" pitchFamily="34" charset="0"/>
              </a:rPr>
              <a:t>ВЛАДИВОСТОК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FFF0C69-78CA-3A2A-D6AF-5B728971374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7"/>
          <a:srcRect l="5556" r="5556"/>
          <a:stretch>
            <a:fillRect/>
          </a:stretch>
        </p:blipFill>
        <p:spPr>
          <a:xfrm>
            <a:off x="14852650" y="3368675"/>
            <a:ext cx="3751442" cy="5627164"/>
          </a:xfrm>
          <a:prstGeom prst="roundRect">
            <a:avLst>
              <a:gd name="adj" fmla="val 9240"/>
            </a:avLst>
          </a:prstGeom>
          <a:effectLst/>
        </p:spPr>
      </p:pic>
    </p:spTree>
    <p:extLst>
      <p:ext uri="{BB962C8B-B14F-4D97-AF65-F5344CB8AC3E}">
        <p14:creationId xmlns:p14="http://schemas.microsoft.com/office/powerpoint/2010/main" val="3324931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06C6D7BC-7F1C-F715-7D82-94F253FE4843}"/>
              </a:ext>
            </a:extLst>
          </p:cNvPr>
          <p:cNvSpPr txBox="1"/>
          <p:nvPr/>
        </p:nvSpPr>
        <p:spPr>
          <a:xfrm>
            <a:off x="908050" y="1006475"/>
            <a:ext cx="15694237" cy="752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287" b="1" dirty="0">
                <a:solidFill>
                  <a:schemeClr val="bg1"/>
                </a:solidFill>
                <a:latin typeface="MTS Wide" panose="020B0306020102020303" pitchFamily="34" charset="0"/>
                <a:ea typeface="MTS Wide" panose="020B0306020102020303" pitchFamily="34" charset="0"/>
              </a:rPr>
              <a:t>В ЧЕМ ПРОБЛЕМА?</a:t>
            </a:r>
            <a:endParaRPr lang="ru-RU" sz="4287" b="1" dirty="0">
              <a:latin typeface="MTS Wide" panose="020B0306020102020303" pitchFamily="34" charset="0"/>
              <a:ea typeface="MTS Wide" panose="020B0306020102020303" pitchFamily="34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FCC15B3-0449-24F0-6D27-CC99276E3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519650" y="9007475"/>
            <a:ext cx="1882891" cy="188289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585931D-2F4E-95A4-5BBF-94A25BB7D7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869025" y="-1"/>
            <a:ext cx="1235076" cy="12350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D8BFF5-1B80-3C7D-259C-3D9BA5993EB8}"/>
              </a:ext>
            </a:extLst>
          </p:cNvPr>
          <p:cNvSpPr txBox="1"/>
          <p:nvPr/>
        </p:nvSpPr>
        <p:spPr>
          <a:xfrm>
            <a:off x="908050" y="9845675"/>
            <a:ext cx="1744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Вывод: Низкая пропускная способность сети у мобильных операторов связи на Дальнем Востоке</a:t>
            </a:r>
            <a:endParaRPr lang="ru-RU" sz="2400" dirty="0"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ABD20A-5529-D3B6-379F-DEFEACBEFAF2}"/>
              </a:ext>
            </a:extLst>
          </p:cNvPr>
          <p:cNvSpPr txBox="1"/>
          <p:nvPr/>
        </p:nvSpPr>
        <p:spPr>
          <a:xfrm>
            <a:off x="908050" y="10261654"/>
            <a:ext cx="1744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*На сетях сторонних операторов показатели сильно разнятся</a:t>
            </a:r>
            <a:endParaRPr lang="ru-RU" sz="2400" dirty="0"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CC93087-A3F7-69E5-F1EF-54F2BE0F91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4250" y="4154392"/>
            <a:ext cx="4620833" cy="3649408"/>
          </a:xfrm>
          <a:prstGeom prst="roundRect">
            <a:avLst>
              <a:gd name="adj" fmla="val 11249"/>
            </a:avLst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354991E-AA88-7548-CBCF-DF178A09796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079"/>
          <a:stretch/>
        </p:blipFill>
        <p:spPr>
          <a:xfrm>
            <a:off x="5894778" y="4154390"/>
            <a:ext cx="4620830" cy="3634131"/>
          </a:xfrm>
          <a:prstGeom prst="roundRect">
            <a:avLst>
              <a:gd name="adj" fmla="val 9867"/>
            </a:avLst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DFC993E-F84A-23EF-9DE7-0A30E7C9268C}"/>
              </a:ext>
            </a:extLst>
          </p:cNvPr>
          <p:cNvSpPr txBox="1"/>
          <p:nvPr/>
        </p:nvSpPr>
        <p:spPr>
          <a:xfrm>
            <a:off x="2230684" y="3010855"/>
            <a:ext cx="335079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3800" dirty="0" err="1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SpeedTest</a:t>
            </a:r>
            <a:endParaRPr lang="ru-RU" sz="3800" dirty="0"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442829-F1DD-C7A8-BE8A-77FFEFCE1DCB}"/>
              </a:ext>
            </a:extLst>
          </p:cNvPr>
          <p:cNvSpPr txBox="1"/>
          <p:nvPr/>
        </p:nvSpPr>
        <p:spPr>
          <a:xfrm>
            <a:off x="7591352" y="3058182"/>
            <a:ext cx="335079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3800" dirty="0" err="1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iPERF</a:t>
            </a:r>
            <a:r>
              <a:rPr lang="en" sz="38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 </a:t>
            </a:r>
            <a:endParaRPr lang="ru-RU" sz="3800" dirty="0"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B5966F-DDE6-7432-4E54-E2FCE13F7C9A}"/>
              </a:ext>
            </a:extLst>
          </p:cNvPr>
          <p:cNvSpPr txBox="1"/>
          <p:nvPr/>
        </p:nvSpPr>
        <p:spPr>
          <a:xfrm>
            <a:off x="12853670" y="3615609"/>
            <a:ext cx="2275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resolution</a:t>
            </a:r>
            <a:endParaRPr lang="ru-RU" sz="2000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2BA07D-3EED-12C2-3293-7AA3B6ED321B}"/>
              </a:ext>
            </a:extLst>
          </p:cNvPr>
          <p:cNvSpPr txBox="1"/>
          <p:nvPr/>
        </p:nvSpPr>
        <p:spPr>
          <a:xfrm>
            <a:off x="15228861" y="3615609"/>
            <a:ext cx="2275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bitrate</a:t>
            </a:r>
            <a:endParaRPr lang="ru-RU" sz="2000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6A23A67-EE3E-58B9-213A-77FD8B7C3161}"/>
              </a:ext>
            </a:extLst>
          </p:cNvPr>
          <p:cNvSpPr txBox="1"/>
          <p:nvPr/>
        </p:nvSpPr>
        <p:spPr>
          <a:xfrm>
            <a:off x="12853670" y="4515934"/>
            <a:ext cx="2275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1920*1080</a:t>
            </a:r>
            <a:endParaRPr lang="ru-RU" sz="2000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41F60E9-5F49-38C7-1597-D1B28CFA364E}"/>
              </a:ext>
            </a:extLst>
          </p:cNvPr>
          <p:cNvSpPr txBox="1"/>
          <p:nvPr/>
        </p:nvSpPr>
        <p:spPr>
          <a:xfrm>
            <a:off x="15228861" y="4515934"/>
            <a:ext cx="2275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6144 kbps</a:t>
            </a:r>
            <a:endParaRPr lang="ru-RU" sz="2000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A08FE40-B308-7387-3F13-47BABEA05D7D}"/>
              </a:ext>
            </a:extLst>
          </p:cNvPr>
          <p:cNvSpPr txBox="1"/>
          <p:nvPr/>
        </p:nvSpPr>
        <p:spPr>
          <a:xfrm>
            <a:off x="12853670" y="5616314"/>
            <a:ext cx="2275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1280*720</a:t>
            </a:r>
            <a:endParaRPr lang="ru-RU" sz="2000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8E0E7E0-3F8E-4A36-2312-7FF75D545BCE}"/>
              </a:ext>
            </a:extLst>
          </p:cNvPr>
          <p:cNvSpPr txBox="1"/>
          <p:nvPr/>
        </p:nvSpPr>
        <p:spPr>
          <a:xfrm>
            <a:off x="15228861" y="5616314"/>
            <a:ext cx="2275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3840 kbps</a:t>
            </a:r>
            <a:endParaRPr lang="ru-RU" sz="2000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2F3F0D8-A2CE-09F2-1ECE-B71B95875BC5}"/>
              </a:ext>
            </a:extLst>
          </p:cNvPr>
          <p:cNvSpPr txBox="1"/>
          <p:nvPr/>
        </p:nvSpPr>
        <p:spPr>
          <a:xfrm>
            <a:off x="12853670" y="6639203"/>
            <a:ext cx="2275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1024*576</a:t>
            </a:r>
            <a:endParaRPr lang="ru-RU" sz="2000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886DE2D-1BF1-1A3A-DF28-011812B00A4F}"/>
              </a:ext>
            </a:extLst>
          </p:cNvPr>
          <p:cNvSpPr txBox="1"/>
          <p:nvPr/>
        </p:nvSpPr>
        <p:spPr>
          <a:xfrm>
            <a:off x="15228861" y="6639203"/>
            <a:ext cx="2275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2100 kbps</a:t>
            </a:r>
            <a:endParaRPr lang="ru-RU" sz="2000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BF38443-420C-4371-06BC-3EC68CB15776}"/>
              </a:ext>
            </a:extLst>
          </p:cNvPr>
          <p:cNvSpPr txBox="1"/>
          <p:nvPr/>
        </p:nvSpPr>
        <p:spPr>
          <a:xfrm>
            <a:off x="12853670" y="7562643"/>
            <a:ext cx="2275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426*240</a:t>
            </a:r>
            <a:endParaRPr lang="ru-RU" sz="2000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FAA53C4-A10F-18FD-916F-73857A23C27B}"/>
              </a:ext>
            </a:extLst>
          </p:cNvPr>
          <p:cNvSpPr txBox="1"/>
          <p:nvPr/>
        </p:nvSpPr>
        <p:spPr>
          <a:xfrm>
            <a:off x="15228861" y="7562643"/>
            <a:ext cx="2275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512 kbps</a:t>
            </a:r>
            <a:endParaRPr lang="ru-RU" sz="2000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0556F716-2EA3-1639-3CA2-2530A94DB51A}"/>
              </a:ext>
            </a:extLst>
          </p:cNvPr>
          <p:cNvSpPr/>
          <p:nvPr/>
        </p:nvSpPr>
        <p:spPr>
          <a:xfrm>
            <a:off x="12932833" y="3690981"/>
            <a:ext cx="249366" cy="2493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70DE8856-1FE0-9385-FBE1-8A61F8CF2483}"/>
              </a:ext>
            </a:extLst>
          </p:cNvPr>
          <p:cNvSpPr/>
          <p:nvPr/>
        </p:nvSpPr>
        <p:spPr>
          <a:xfrm>
            <a:off x="12932833" y="4624789"/>
            <a:ext cx="249366" cy="249366"/>
          </a:xfrm>
          <a:prstGeom prst="ellipse">
            <a:avLst/>
          </a:prstGeom>
          <a:solidFill>
            <a:srgbClr val="5F86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C4A5E82D-73CC-2F1F-AC13-5590341633B0}"/>
              </a:ext>
            </a:extLst>
          </p:cNvPr>
          <p:cNvSpPr/>
          <p:nvPr/>
        </p:nvSpPr>
        <p:spPr>
          <a:xfrm>
            <a:off x="12932833" y="5680418"/>
            <a:ext cx="249366" cy="249366"/>
          </a:xfrm>
          <a:prstGeom prst="ellipse">
            <a:avLst/>
          </a:prstGeom>
          <a:solidFill>
            <a:srgbClr val="8EB7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ECC5C6D2-CE9A-5ABD-9F79-4AF9E996800E}"/>
              </a:ext>
            </a:extLst>
          </p:cNvPr>
          <p:cNvSpPr/>
          <p:nvPr/>
        </p:nvSpPr>
        <p:spPr>
          <a:xfrm>
            <a:off x="12932833" y="6718386"/>
            <a:ext cx="249366" cy="249366"/>
          </a:xfrm>
          <a:prstGeom prst="ellipse">
            <a:avLst/>
          </a:prstGeom>
          <a:solidFill>
            <a:srgbClr val="FDF16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2C050F58-A04E-D093-FB76-F5857233DBAE}"/>
              </a:ext>
            </a:extLst>
          </p:cNvPr>
          <p:cNvSpPr/>
          <p:nvPr/>
        </p:nvSpPr>
        <p:spPr>
          <a:xfrm>
            <a:off x="12932833" y="7652194"/>
            <a:ext cx="249366" cy="249366"/>
          </a:xfrm>
          <a:prstGeom prst="ellipse">
            <a:avLst/>
          </a:prstGeom>
          <a:solidFill>
            <a:srgbClr val="D94A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3C4FE1CD-6888-BF44-E891-38B3E727C50C}"/>
              </a:ext>
            </a:extLst>
          </p:cNvPr>
          <p:cNvCxnSpPr/>
          <p:nvPr/>
        </p:nvCxnSpPr>
        <p:spPr>
          <a:xfrm>
            <a:off x="14924061" y="3690981"/>
            <a:ext cx="0" cy="4210579"/>
          </a:xfrm>
          <a:prstGeom prst="line">
            <a:avLst/>
          </a:prstGeom>
          <a:ln w="63500">
            <a:solidFill>
              <a:srgbClr val="C1EB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id="{764AE0E2-9106-8709-833A-4597ED545AB1}"/>
              </a:ext>
            </a:extLst>
          </p:cNvPr>
          <p:cNvSpPr/>
          <p:nvPr/>
        </p:nvSpPr>
        <p:spPr>
          <a:xfrm>
            <a:off x="12414250" y="2637867"/>
            <a:ext cx="4876801" cy="6141008"/>
          </a:xfrm>
          <a:prstGeom prst="roundRect">
            <a:avLst>
              <a:gd name="adj" fmla="val 9045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u-RU" sz="2968" dirty="0">
              <a:solidFill>
                <a:schemeClr val="tx1"/>
              </a:solidFill>
            </a:endParaRPr>
          </a:p>
          <a:p>
            <a:endParaRPr lang="ru-RU" sz="2968" dirty="0">
              <a:solidFill>
                <a:schemeClr val="tx1"/>
              </a:solidFill>
            </a:endParaRPr>
          </a:p>
          <a:p>
            <a:endParaRPr lang="ru-RU" sz="2968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862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C9BCAD83-E9D7-B3E8-1E7D-C5C1D6C6FCE7}"/>
              </a:ext>
            </a:extLst>
          </p:cNvPr>
          <p:cNvSpPr/>
          <p:nvPr/>
        </p:nvSpPr>
        <p:spPr>
          <a:xfrm>
            <a:off x="7956832" y="4664075"/>
            <a:ext cx="9562818" cy="4746802"/>
          </a:xfrm>
          <a:prstGeom prst="roundRect">
            <a:avLst>
              <a:gd name="adj" fmla="val 6944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u-RU" sz="2968" dirty="0">
              <a:solidFill>
                <a:schemeClr val="tx1"/>
              </a:solidFill>
            </a:endParaRPr>
          </a:p>
          <a:p>
            <a:endParaRPr lang="ru-RU" sz="2968" dirty="0">
              <a:solidFill>
                <a:schemeClr val="tx1"/>
              </a:solidFill>
            </a:endParaRPr>
          </a:p>
          <a:p>
            <a:endParaRPr lang="ru-RU" sz="2968" dirty="0">
              <a:solidFill>
                <a:schemeClr val="bg1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CEDF30-1A02-6BFA-2005-229C0E151E0F}"/>
              </a:ext>
            </a:extLst>
          </p:cNvPr>
          <p:cNvSpPr txBox="1"/>
          <p:nvPr/>
        </p:nvSpPr>
        <p:spPr>
          <a:xfrm>
            <a:off x="1136650" y="1904095"/>
            <a:ext cx="5714706" cy="58477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buClr>
                <a:schemeClr val="accent1"/>
              </a:buClr>
            </a:pPr>
            <a:r>
              <a:rPr lang="ru-RU" sz="38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Метрики качества видео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99364A-DFE7-85F9-5067-4494B67427A8}"/>
              </a:ext>
            </a:extLst>
          </p:cNvPr>
          <p:cNvSpPr txBox="1"/>
          <p:nvPr/>
        </p:nvSpPr>
        <p:spPr>
          <a:xfrm>
            <a:off x="1517650" y="4995188"/>
            <a:ext cx="246702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buClr>
                <a:schemeClr val="accent1"/>
              </a:buClr>
            </a:pPr>
            <a:r>
              <a:rPr lang="ru-RU" sz="28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Субъективные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FF8BE4-E521-509F-15E5-036CA70784A7}"/>
              </a:ext>
            </a:extLst>
          </p:cNvPr>
          <p:cNvSpPr txBox="1"/>
          <p:nvPr/>
        </p:nvSpPr>
        <p:spPr>
          <a:xfrm>
            <a:off x="8334584" y="4995187"/>
            <a:ext cx="2309928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buClr>
                <a:schemeClr val="accent1"/>
              </a:buClr>
            </a:pPr>
            <a:r>
              <a:rPr lang="ru-RU" sz="28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Объективные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39C34EE-9AE3-12C8-F488-E79AEA6F1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519650" y="9007475"/>
            <a:ext cx="1882891" cy="188289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686FE45-A847-6E0C-106F-52CD830DD4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869025" y="-1"/>
            <a:ext cx="1235076" cy="1235076"/>
          </a:xfrm>
          <a:prstGeom prst="rect">
            <a:avLst/>
          </a:prstGeom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D620819D-A429-0018-78F7-B0EEFE6EDB32}"/>
              </a:ext>
            </a:extLst>
          </p:cNvPr>
          <p:cNvSpPr txBox="1">
            <a:spLocks/>
          </p:cNvSpPr>
          <p:nvPr/>
        </p:nvSpPr>
        <p:spPr>
          <a:xfrm>
            <a:off x="1040309" y="1006475"/>
            <a:ext cx="8611944" cy="71051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ru-RU" sz="4290" b="1" kern="0" dirty="0">
                <a:solidFill>
                  <a:schemeClr val="bg1"/>
                </a:solidFill>
                <a:latin typeface="MTS Wide" panose="020B0306020102020303" pitchFamily="34" charset="0"/>
                <a:ea typeface="MTS Wide" panose="020B0306020102020303" pitchFamily="34" charset="0"/>
              </a:rPr>
              <a:t>МЕТРИКИ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232AD86F-2B49-585A-F92B-F0085EA123F3}"/>
              </a:ext>
            </a:extLst>
          </p:cNvPr>
          <p:cNvSpPr/>
          <p:nvPr/>
        </p:nvSpPr>
        <p:spPr>
          <a:xfrm>
            <a:off x="1115162" y="4664075"/>
            <a:ext cx="4741180" cy="4741180"/>
          </a:xfrm>
          <a:prstGeom prst="roundRect">
            <a:avLst>
              <a:gd name="adj" fmla="val 6056"/>
            </a:avLst>
          </a:prstGeom>
          <a:noFill/>
          <a:ln w="38100">
            <a:solidFill>
              <a:srgbClr val="C1EB1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0ED41D-548B-1527-C904-7A58CB918CCD}"/>
              </a:ext>
            </a:extLst>
          </p:cNvPr>
          <p:cNvSpPr txBox="1"/>
          <p:nvPr/>
        </p:nvSpPr>
        <p:spPr>
          <a:xfrm>
            <a:off x="1974850" y="7037522"/>
            <a:ext cx="279724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rPr>
              <a:t>Фокус группа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DA4197-0F1A-F072-AF5A-E3E7B7B464F0}"/>
              </a:ext>
            </a:extLst>
          </p:cNvPr>
          <p:cNvSpPr txBox="1"/>
          <p:nvPr/>
        </p:nvSpPr>
        <p:spPr>
          <a:xfrm>
            <a:off x="8832850" y="6182760"/>
            <a:ext cx="7568033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rPr>
              <a:t>vMAF</a:t>
            </a:r>
            <a:r>
              <a:rPr lang="en-US" sz="32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 — </a:t>
            </a:r>
            <a:r>
              <a:rPr lang="ru-RU" sz="32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оценка качества видео (алгоритмы</a:t>
            </a:r>
            <a:r>
              <a:rPr lang="en-US" sz="32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 </a:t>
            </a:r>
            <a:r>
              <a:rPr lang="ru-RU" sz="32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приближены к восприятию человеческим глазом)</a:t>
            </a:r>
          </a:p>
          <a:p>
            <a:r>
              <a:rPr lang="en-US" sz="3200" dirty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rPr>
              <a:t>PSNR</a:t>
            </a:r>
            <a:r>
              <a:rPr lang="en-US" sz="32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 — </a:t>
            </a:r>
            <a:r>
              <a:rPr lang="ru-RU" sz="32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сигнал\шум</a:t>
            </a:r>
          </a:p>
          <a:p>
            <a:r>
              <a:rPr lang="ru-RU" sz="3200" dirty="0" err="1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rPr>
              <a:t>S</a:t>
            </a:r>
            <a:r>
              <a:rPr lang="en-US" sz="3200" dirty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rPr>
              <a:t>SIM </a:t>
            </a:r>
            <a:r>
              <a:rPr lang="en-US" sz="32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— </a:t>
            </a:r>
            <a:r>
              <a:rPr lang="ru-RU" sz="3200" dirty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индекс структурного сходства</a:t>
            </a:r>
            <a:endParaRPr lang="ru-RU" sz="3200" dirty="0">
              <a:solidFill>
                <a:schemeClr val="bg1"/>
              </a:solidFill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CBFEF914-E3F1-4EA1-2644-A5289698038D}"/>
              </a:ext>
            </a:extLst>
          </p:cNvPr>
          <p:cNvCxnSpPr/>
          <p:nvPr/>
        </p:nvCxnSpPr>
        <p:spPr>
          <a:xfrm>
            <a:off x="1136650" y="5654675"/>
            <a:ext cx="4719692" cy="0"/>
          </a:xfrm>
          <a:prstGeom prst="line">
            <a:avLst/>
          </a:prstGeom>
          <a:ln w="38100">
            <a:solidFill>
              <a:srgbClr val="C1EB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9A697572-5969-D8EE-FA83-55D948C81305}"/>
              </a:ext>
            </a:extLst>
          </p:cNvPr>
          <p:cNvCxnSpPr>
            <a:cxnSpLocks/>
          </p:cNvCxnSpPr>
          <p:nvPr/>
        </p:nvCxnSpPr>
        <p:spPr>
          <a:xfrm>
            <a:off x="7957580" y="5654675"/>
            <a:ext cx="956207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254EBF2A-712E-8B52-70F0-7319441871E9}"/>
              </a:ext>
            </a:extLst>
          </p:cNvPr>
          <p:cNvCxnSpPr/>
          <p:nvPr/>
        </p:nvCxnSpPr>
        <p:spPr>
          <a:xfrm>
            <a:off x="3485752" y="2675974"/>
            <a:ext cx="0" cy="90335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5461637A-E858-E4A5-6D69-1F80A5BC8CE2}"/>
              </a:ext>
            </a:extLst>
          </p:cNvPr>
          <p:cNvCxnSpPr>
            <a:cxnSpLocks/>
          </p:cNvCxnSpPr>
          <p:nvPr/>
        </p:nvCxnSpPr>
        <p:spPr>
          <a:xfrm flipH="1">
            <a:off x="2597548" y="3579330"/>
            <a:ext cx="90130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5132075E-FD8C-48AD-7824-D5960C05A9A8}"/>
              </a:ext>
            </a:extLst>
          </p:cNvPr>
          <p:cNvCxnSpPr/>
          <p:nvPr/>
        </p:nvCxnSpPr>
        <p:spPr>
          <a:xfrm>
            <a:off x="12738241" y="3579330"/>
            <a:ext cx="0" cy="703745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id="{2E9CF676-0E2E-0F35-DB3D-7540300A9424}"/>
              </a:ext>
            </a:extLst>
          </p:cNvPr>
          <p:cNvCxnSpPr/>
          <p:nvPr/>
        </p:nvCxnSpPr>
        <p:spPr>
          <a:xfrm>
            <a:off x="2597548" y="3579330"/>
            <a:ext cx="0" cy="703745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4D264105-C914-00B7-F48A-6619F1831BED}"/>
              </a:ext>
            </a:extLst>
          </p:cNvPr>
          <p:cNvCxnSpPr>
            <a:cxnSpLocks/>
          </p:cNvCxnSpPr>
          <p:nvPr/>
        </p:nvCxnSpPr>
        <p:spPr>
          <a:xfrm flipH="1">
            <a:off x="3485752" y="3579330"/>
            <a:ext cx="925248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4127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692</TotalTime>
  <Words>561</Words>
  <Application>Microsoft Macintosh PowerPoint</Application>
  <PresentationFormat>Произвольный</PresentationFormat>
  <Paragraphs>234</Paragraphs>
  <Slides>21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MTS Text</vt:lpstr>
      <vt:lpstr>MTS Text Medium</vt:lpstr>
      <vt:lpstr>MTS Wide</vt:lpstr>
      <vt:lpstr>Office Theme</vt:lpstr>
      <vt:lpstr>Слайд think-cell</vt:lpstr>
      <vt:lpstr>В поисках потерянного  битрейта</vt:lpstr>
      <vt:lpstr>Презентация PowerPoint</vt:lpstr>
      <vt:lpstr>Как оцифровать качество восприятия видео контента</vt:lpstr>
      <vt:lpstr>Презентация PowerPoint</vt:lpstr>
      <vt:lpstr>Презентация PowerPoint</vt:lpstr>
      <vt:lpstr>Увеличиваем долю клиентов смотрящих в хорошем качестве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Влияние на метрики</vt:lpstr>
      <vt:lpstr>Презентация PowerPoint</vt:lpstr>
      <vt:lpstr>Серебряная пуля и почему ее здесь нет. Комплексный подход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поисках потерянного  битрейта</dc:title>
  <cp:lastModifiedBy>Paradox Paradoxov</cp:lastModifiedBy>
  <cp:revision>16</cp:revision>
  <dcterms:created xsi:type="dcterms:W3CDTF">2023-11-14T09:22:11Z</dcterms:created>
  <dcterms:modified xsi:type="dcterms:W3CDTF">2023-11-15T15:33:14Z</dcterms:modified>
</cp:coreProperties>
</file>