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</p:sldIdLst>
  <p:sldSz cy="5143500" cx="9144000"/>
  <p:notesSz cx="6858000" cy="9144000"/>
  <p:embeddedFontLst>
    <p:embeddedFont>
      <p:font typeface="JetBrains Mono Thin"/>
      <p:regular r:id="rId107"/>
      <p:bold r:id="rId108"/>
      <p:italic r:id="rId109"/>
      <p:boldItalic r:id="rId110"/>
    </p:embeddedFont>
    <p:embeddedFont>
      <p:font typeface="Roboto Mono"/>
      <p:regular r:id="rId111"/>
      <p:bold r:id="rId112"/>
      <p:italic r:id="rId113"/>
      <p:boldItalic r:id="rId114"/>
    </p:embeddedFont>
    <p:embeddedFont>
      <p:font typeface="JetBrains Mono"/>
      <p:regular r:id="rId115"/>
      <p:bold r:id="rId116"/>
      <p:italic r:id="rId117"/>
      <p:boldItalic r:id="rId1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font" Target="fonts/JetBrainsMonoThin-regular.fntdata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font" Target="fonts/JetBrainsMonoThin-italic.fntdata"/><Relationship Id="rId108" Type="http://schemas.openxmlformats.org/officeDocument/2006/relationships/font" Target="fonts/JetBrainsMonoThin-bold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font" Target="fonts/JetBrainsMono-boldItalic.fntdata"/><Relationship Id="rId117" Type="http://schemas.openxmlformats.org/officeDocument/2006/relationships/font" Target="fonts/JetBrainsMono-italic.fntdata"/><Relationship Id="rId116" Type="http://schemas.openxmlformats.org/officeDocument/2006/relationships/font" Target="fonts/JetBrainsMono-bold.fntdata"/><Relationship Id="rId115" Type="http://schemas.openxmlformats.org/officeDocument/2006/relationships/font" Target="fonts/JetBrainsMono-regular.fntdata"/><Relationship Id="rId15" Type="http://schemas.openxmlformats.org/officeDocument/2006/relationships/slide" Target="slides/slide10.xml"/><Relationship Id="rId110" Type="http://schemas.openxmlformats.org/officeDocument/2006/relationships/font" Target="fonts/JetBrainsMonoThin-boldItalic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font" Target="fonts/RobotoMono-boldItalic.fntdata"/><Relationship Id="rId18" Type="http://schemas.openxmlformats.org/officeDocument/2006/relationships/slide" Target="slides/slide13.xml"/><Relationship Id="rId113" Type="http://schemas.openxmlformats.org/officeDocument/2006/relationships/font" Target="fonts/RobotoMono-italic.fntdata"/><Relationship Id="rId112" Type="http://schemas.openxmlformats.org/officeDocument/2006/relationships/font" Target="fonts/RobotoMono-bold.fntdata"/><Relationship Id="rId111" Type="http://schemas.openxmlformats.org/officeDocument/2006/relationships/font" Target="fonts/RobotoMono-regular.fntdata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b30cb8c7f_2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b30cb8c7f_2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ab9eab10b339486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ab9eab10b339486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ab9eab10b339486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ab9eab10b339486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ab9eab10b339486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ab9eab10b339486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ab9eab10b339486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ab9eab10b339486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ab9eab10b339486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ab9eab10b339486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ab9eab10b339486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ab9eab10b339486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ab9eab10b339486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ab9eab10b339486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ab9eab10b339486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ab9eab10b339486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ab9eab10b339486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ab9eab10b339486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ab9eab10b339486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ab9eab10b339486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ab9eab10b339486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ab9eab10b339486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ab9eab10b339486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ab9eab10b339486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62a389eac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62a389eac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ab9eab10b339486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ab9eab10b339486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ab9eab10b339486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ab9eab10b339486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ab9eab10b339486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ab9eab10b339486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ab9eab10b339486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ab9eab10b339486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ab9eab10b339486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ab9eab10b339486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ab9eab10b339486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ab9eab10b339486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b9eab10b339486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b9eab10b339486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ab9eab10b339486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ab9eab10b339486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2a389eac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62a389eac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2a389eac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62a389eac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62a389eac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62a389eac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2a389eac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62a389eac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62a389eac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62a389eac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62a389eac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62a389eac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62a389eac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62a389eac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62a389eac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62a389eac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62a389eac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62a389eac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62a389eac9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62a389eac9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62a389eac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62a389eac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63af510453ba0e97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63af510453ba0e97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821643d1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821643d1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6b30cb8c7f_2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6b30cb8c7f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6b30cb8c7f_2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6b30cb8c7f_2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62a389eac9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62a389eac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62a389eac9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62a389eac9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62a389eac9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62a389eac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62a389eac9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62a389eac9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62a389eac9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62a389eac9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62a389eac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62a389eac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62a389eac9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62a389eac9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62a389eac9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62a389eac9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62a389eac9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62a389eac9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821643d1d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821643d1d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6b30cb8c7f_2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6b30cb8c7f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821643d1d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821643d1d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821643d1d9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821643d1d9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6b30cb8c7f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6b30cb8c7f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63af510453ba0e97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63af510453ba0e97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63af510453ba0e97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63af510453ba0e97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63af510453ba0e97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63af510453ba0e97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63af510453ba0e97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63af510453ba0e97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63af510453ba0e97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63af510453ba0e97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63af510453ba0e97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63af510453ba0e97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63af510453ba0e97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63af510453ba0e97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63af510453ba0e97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63af510453ba0e97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63af510453ba0e97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63af510453ba0e97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821643d1d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821643d1d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63af510453ba0e97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63af510453ba0e97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821643d1d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821643d1d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821643d1d9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821643d1d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821643d1d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3821643d1d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821643d1d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821643d1d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821643d1d9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821643d1d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6b30cb8c7f_2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6b30cb8c7f_2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63af510453ba0e97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63af510453ba0e97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63af510453ba0e97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63af510453ba0e97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63af510453ba0e97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63af510453ba0e97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63af510453ba0e97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63af510453ba0e97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63af510453ba0e97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63af510453ba0e97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63af510453ba0e97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63af510453ba0e97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63af510453ba0e97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63af510453ba0e97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63af510453ba0e97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63af510453ba0e97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63af510453ba0e97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63af510453ba0e97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6b30cb8c7f_2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36b30cb8c7f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63af510453ba0e97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63af510453ba0e97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63af510453ba0e97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63af510453ba0e97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63af510453ba0e97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63af510453ba0e97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63af510453ba0e97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63af510453ba0e97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6b30cb8c7f_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6b30cb8c7f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63af510453ba0e97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63af510453ba0e97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63af510453ba0e97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63af510453ba0e97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63af510453ba0e97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63af510453ba0e97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63af510453ba0e97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63af510453ba0e97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63af510453ba0e97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63af510453ba0e97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6b30cb8c7f_2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36b30cb8c7f_2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63af510453ba0e97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63af510453ba0e97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63af510453ba0e97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63af510453ba0e97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ab9eab10b33948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3ab9eab10b33948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62a5016d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362a5016d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62a5016d2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362a5016d2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362a5016d2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362a5016d2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62a5016d2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362a5016d2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6b30cb8c7f_2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6b30cb8c7f_2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362a5016d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362a5016d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62a5016d2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62a5016d2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ab9eab10b339486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ab9eab10b339486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JetBrains Mono"/>
              <a:buNone/>
              <a:defRPr sz="5200"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 sz="2800"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JetBrains Mono"/>
              <a:buNone/>
              <a:defRPr sz="36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JetBrains Mono"/>
              <a:buChar char="●"/>
              <a:defRPr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○"/>
              <a:defRPr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■"/>
              <a:defRPr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●"/>
              <a:defRPr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○"/>
              <a:defRPr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■"/>
              <a:defRPr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●"/>
              <a:defRPr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○"/>
              <a:defRPr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■"/>
              <a:defRPr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JetBrains Mono"/>
              <a:buNone/>
              <a:defRPr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JetBrains Mono Thin"/>
              <a:buNone/>
              <a:defRPr>
                <a:latin typeface="JetBrains Mono Thin"/>
                <a:ea typeface="JetBrains Mono Thin"/>
                <a:cs typeface="JetBrains Mono Thin"/>
                <a:sym typeface="JetBrains Mono Th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JetBrains Mono Thin"/>
              <a:buNone/>
              <a:defRPr>
                <a:latin typeface="JetBrains Mono Thin"/>
                <a:ea typeface="JetBrains Mono Thin"/>
                <a:cs typeface="JetBrains Mono Thin"/>
                <a:sym typeface="JetBrains Mono Th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JetBrains Mono Thin"/>
              <a:buNone/>
              <a:defRPr>
                <a:latin typeface="JetBrains Mono Thin"/>
                <a:ea typeface="JetBrains Mono Thin"/>
                <a:cs typeface="JetBrains Mono Thin"/>
                <a:sym typeface="JetBrains Mono Th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JetBrains Mono Thin"/>
              <a:buNone/>
              <a:defRPr>
                <a:latin typeface="JetBrains Mono Thin"/>
                <a:ea typeface="JetBrains Mono Thin"/>
                <a:cs typeface="JetBrains Mono Thin"/>
                <a:sym typeface="JetBrains Mono Th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JetBrains Mono Thin"/>
              <a:buNone/>
              <a:defRPr>
                <a:latin typeface="JetBrains Mono Thin"/>
                <a:ea typeface="JetBrains Mono Thin"/>
                <a:cs typeface="JetBrains Mono Thin"/>
                <a:sym typeface="JetBrains Mono Th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JetBrains Mono Thin"/>
              <a:buNone/>
              <a:defRPr>
                <a:latin typeface="JetBrains Mono Thin"/>
                <a:ea typeface="JetBrains Mono Thin"/>
                <a:cs typeface="JetBrains Mono Thin"/>
                <a:sym typeface="JetBrains Mono Th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JetBrains Mono Thin"/>
              <a:buNone/>
              <a:defRPr>
                <a:latin typeface="JetBrains Mono Thin"/>
                <a:ea typeface="JetBrains Mono Thin"/>
                <a:cs typeface="JetBrains Mono Thin"/>
                <a:sym typeface="JetBrains Mono Th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JetBrains Mono Thin"/>
              <a:buNone/>
              <a:defRPr>
                <a:latin typeface="JetBrains Mono Thin"/>
                <a:ea typeface="JetBrains Mono Thin"/>
                <a:cs typeface="JetBrains Mono Thin"/>
                <a:sym typeface="JetBrains Mono Thin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●"/>
              <a:defRPr sz="14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○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■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●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○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■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●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○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■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JetBrains Mono"/>
              <a:buChar char="●"/>
              <a:defRPr sz="14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○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■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●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○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■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●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○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JetBrains Mono"/>
              <a:buChar char="■"/>
              <a:defRPr sz="1200"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6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6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7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0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3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23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8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9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1" y="0"/>
            <a:ext cx="527911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658325"/>
            <a:ext cx="28239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throw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UserNotFoundException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1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6" name="Google Shape;56;p13"/>
          <p:cNvSpPr txBox="1"/>
          <p:nvPr>
            <p:ph type="ctrTitle"/>
          </p:nvPr>
        </p:nvSpPr>
        <p:spPr>
          <a:xfrm>
            <a:off x="3007825" y="1203525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JetBrains Mono"/>
                <a:ea typeface="JetBrains Mono"/>
                <a:cs typeface="JetBrains Mono"/>
                <a:sym typeface="JetBrains Mono"/>
              </a:rPr>
              <a:t>Rich Errors</a:t>
            </a:r>
            <a:endParaRPr sz="32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007825" y="2753450"/>
            <a:ext cx="8520600" cy="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JetBrains Mono"/>
                <a:ea typeface="JetBrains Mono"/>
                <a:cs typeface="JetBrains Mono"/>
                <a:sym typeface="JetBrains Mono"/>
              </a:rPr>
              <a:t>  2.4: </a:t>
            </a:r>
            <a:r>
              <a:rPr lang="en-GB" sz="1600">
                <a:latin typeface="JetBrains Mono"/>
                <a:ea typeface="JetBrains Mono"/>
                <a:cs typeface="JetBrains Mono"/>
                <a:sym typeface="JetBrains Mono"/>
              </a:rPr>
              <a:t>Checked Exceptions</a:t>
            </a:r>
            <a:endParaRPr sz="16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14115" l="14122" r="14115" t="14122"/>
          <a:stretch/>
        </p:blipFill>
        <p:spPr>
          <a:xfrm>
            <a:off x="5732975" y="2857500"/>
            <a:ext cx="215150" cy="2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3637" y="2161300"/>
            <a:ext cx="296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sealed interface</a:t>
            </a:r>
            <a:r>
              <a:rPr i="1" lang="en-GB" sz="9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UserResult</a:t>
            </a:r>
            <a:r>
              <a:rPr lang="en-GB" sz="9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9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data object</a:t>
            </a:r>
            <a:r>
              <a:rPr i="1" lang="en-GB" sz="9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9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data class</a:t>
            </a:r>
            <a:r>
              <a:rPr i="1" lang="en-GB" sz="9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Success</a:t>
            </a:r>
            <a:r>
              <a:rPr lang="en-GB" sz="9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9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9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user: </a:t>
            </a:r>
            <a:r>
              <a:rPr i="1" lang="en-GB" sz="9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9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9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9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00825" y="4041375"/>
            <a:ext cx="2756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9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9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9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9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9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9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9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9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</a:t>
            </a:r>
            <a:endParaRPr sz="9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311700" y="2322625"/>
            <a:ext cx="48588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(id: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   ...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311700" y="1109775"/>
            <a:ext cx="6687600" cy="25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/**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*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@throws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UserNotFoundException</a:t>
            </a: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if user not found (wow)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*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@throws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IOException</a:t>
            </a: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if transport issues occur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*/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(id: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   ..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311700" y="1109775"/>
            <a:ext cx="6687600" cy="25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/**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*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@throws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UserNotFoundException</a:t>
            </a: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if user not found (wow)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*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@throws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IOException</a:t>
            </a: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if transport issues occur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*/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(id: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   ..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7425" y="975450"/>
            <a:ext cx="4800599" cy="31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pic>
        <p:nvPicPr>
          <p:cNvPr id="90" name="Google Shape;90;p18" title="Screenshot 2025-06-28 at 07.02.4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25" y="1262800"/>
            <a:ext cx="4262748" cy="35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96" name="Google Shape;96;p19"/>
          <p:cNvSpPr txBox="1"/>
          <p:nvPr/>
        </p:nvSpPr>
        <p:spPr>
          <a:xfrm>
            <a:off x="311700" y="1109775"/>
            <a:ext cx="8240700" cy="31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sealed interface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GetUserResult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data object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GetUserResult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data class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exception: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IOException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GetUserResult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data class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Success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GetUserResult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(id: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GetUserResult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   ..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50">
              <a:solidFill>
                <a:srgbClr val="9CA0B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02" name="Google Shape;102;p20"/>
          <p:cNvSpPr txBox="1"/>
          <p:nvPr/>
        </p:nvSpPr>
        <p:spPr>
          <a:xfrm>
            <a:off x="311700" y="1109775"/>
            <a:ext cx="8240700" cy="31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GetUserResult</a:t>
            </a:r>
            <a:endParaRPr i="1" sz="1350">
              <a:solidFill>
                <a:srgbClr val="DF8E1D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when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result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getUser</a:t>
            </a:r>
            <a:r>
              <a:rPr b="1"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is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-&gt;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"User not found"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is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-&gt;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"Can't fetch user"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is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Success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-&gt;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"User: 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${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result.user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08" name="Google Shape;108;p21"/>
          <p:cNvSpPr txBox="1"/>
          <p:nvPr/>
        </p:nvSpPr>
        <p:spPr>
          <a:xfrm>
            <a:off x="311700" y="1109775"/>
            <a:ext cx="82407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GetUserResult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GetChatResult</a:t>
            </a:r>
            <a:endParaRPr sz="11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14" name="Google Shape;114;p22"/>
          <p:cNvSpPr txBox="1"/>
          <p:nvPr/>
        </p:nvSpPr>
        <p:spPr>
          <a:xfrm>
            <a:off x="311700" y="1109775"/>
            <a:ext cx="82407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GetUserResult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GetChatResult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</a:t>
            </a: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userResult 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(userResult </a:t>
            </a: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GetUserResult.Success) 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chatResult 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userResult.user.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if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(chatResult </a:t>
            </a: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GetChatResult.Success) 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println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1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1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${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chatResult.chat</a:t>
            </a:r>
            <a:r>
              <a:rPr lang="en-GB" sz="11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r>
              <a:rPr lang="en-GB" sz="11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1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20" name="Google Shape;120;p23"/>
          <p:cNvSpPr txBox="1"/>
          <p:nvPr/>
        </p:nvSpPr>
        <p:spPr>
          <a:xfrm>
            <a:off x="311700" y="1109775"/>
            <a:ext cx="8240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26" name="Google Shape;126;p24"/>
          <p:cNvSpPr txBox="1"/>
          <p:nvPr/>
        </p:nvSpPr>
        <p:spPr>
          <a:xfrm>
            <a:off x="311700" y="1109775"/>
            <a:ext cx="8240700" cy="3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</a:t>
            </a: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uspend 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(chat 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!=</a:t>
            </a:r>
            <a:r>
              <a:rPr lang="en-GB" sz="11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 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1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1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$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1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1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32" name="Google Shape;132;p25"/>
          <p:cNvSpPr txBox="1"/>
          <p:nvPr/>
        </p:nvSpPr>
        <p:spPr>
          <a:xfrm>
            <a:off x="311700" y="1109775"/>
            <a:ext cx="82407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</a:t>
            </a: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uspend </a:t>
            </a: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(chat </a:t>
            </a:r>
            <a:r>
              <a:rPr lang="en-GB" sz="11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!=</a:t>
            </a:r>
            <a:r>
              <a:rPr lang="en-GB" sz="11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 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1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1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$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1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 </a:t>
            </a: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else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1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lang="en-GB" sz="11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// What’s the reason?</a:t>
            </a:r>
            <a:endParaRPr sz="11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1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1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Conciseness vs Informativeness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Conciseness vs Informativeness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GetUserResult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GetChatResult</a:t>
            </a:r>
            <a:endParaRPr i="1" sz="1150">
              <a:solidFill>
                <a:srgbClr val="DF8E1D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50">
              <a:solidFill>
                <a:srgbClr val="DF8E1D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1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getChatOrNull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1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1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Conciseness vs Informativeness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151" name="Google Shape;15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275" y="2106150"/>
            <a:ext cx="474345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62" name="Google Shape;162;p30"/>
          <p:cNvSpPr txBox="1"/>
          <p:nvPr/>
        </p:nvSpPr>
        <p:spPr>
          <a:xfrm>
            <a:off x="311700" y="1109775"/>
            <a:ext cx="82407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11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68" name="Google Shape;168;p31"/>
          <p:cNvSpPr txBox="1"/>
          <p:nvPr/>
        </p:nvSpPr>
        <p:spPr>
          <a:xfrm>
            <a:off x="311700" y="1109775"/>
            <a:ext cx="8240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exception: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IOException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74" name="Google Shape;174;p32"/>
          <p:cNvSpPr txBox="1"/>
          <p:nvPr/>
        </p:nvSpPr>
        <p:spPr>
          <a:xfrm>
            <a:off x="311700" y="1109775"/>
            <a:ext cx="8240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f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inal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exception: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IOException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// No Generics!</a:t>
            </a:r>
            <a:endParaRPr sz="120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final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80" name="Google Shape;180;p33"/>
          <p:cNvSpPr txBox="1"/>
          <p:nvPr/>
        </p:nvSpPr>
        <p:spPr>
          <a:xfrm>
            <a:off x="311700" y="1109775"/>
            <a:ext cx="8240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exception: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IOException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/>
          <p:nvPr/>
        </p:nvSpPr>
        <p:spPr>
          <a:xfrm>
            <a:off x="311700" y="1109775"/>
            <a:ext cx="8240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exception: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IOException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 | TransportError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6" name="Google Shape;18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92" name="Google Shape;192;p35"/>
          <p:cNvSpPr txBox="1"/>
          <p:nvPr/>
        </p:nvSpPr>
        <p:spPr>
          <a:xfrm>
            <a:off x="311700" y="1109775"/>
            <a:ext cx="82407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exception: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IOException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typealias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GetUserError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 | TransportError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198" name="Google Shape;198;p36"/>
          <p:cNvSpPr txBox="1"/>
          <p:nvPr/>
        </p:nvSpPr>
        <p:spPr>
          <a:xfrm>
            <a:off x="311700" y="1109775"/>
            <a:ext cx="82407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exception: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IOException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typealias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GetUserError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 | </a:t>
            </a:r>
            <a:r>
              <a:rPr lang="en-GB" sz="12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TransportError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ChatNotFound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typealias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GetChatError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ChatNotFound | TransportError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04" name="Google Shape;204;p37"/>
          <p:cNvSpPr txBox="1"/>
          <p:nvPr/>
        </p:nvSpPr>
        <p:spPr>
          <a:xfrm>
            <a:off x="311700" y="1109775"/>
            <a:ext cx="82407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10" name="Google Shape;210;p38"/>
          <p:cNvSpPr txBox="1"/>
          <p:nvPr/>
        </p:nvSpPr>
        <p:spPr>
          <a:xfrm>
            <a:off x="311700" y="1109775"/>
            <a:ext cx="82407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(chat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$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16" name="Google Shape;216;p39"/>
          <p:cNvSpPr txBox="1"/>
          <p:nvPr/>
        </p:nvSpPr>
        <p:spPr>
          <a:xfrm>
            <a:off x="311700" y="1109775"/>
            <a:ext cx="82407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(chat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$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7" name="Google Shape;217;p39"/>
          <p:cNvSpPr txBox="1"/>
          <p:nvPr/>
        </p:nvSpPr>
        <p:spPr>
          <a:xfrm>
            <a:off x="6573375" y="5312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JetBrains Mono"/>
                <a:ea typeface="JetBrains Mono"/>
                <a:cs typeface="JetBrains Mono"/>
                <a:sym typeface="JetBrains Mono"/>
              </a:rPr>
              <a:t>✅ Conciseness</a:t>
            </a:r>
            <a:endParaRPr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23" name="Google Shape;223;p40"/>
          <p:cNvSpPr txBox="1"/>
          <p:nvPr/>
        </p:nvSpPr>
        <p:spPr>
          <a:xfrm>
            <a:off x="311700" y="1109775"/>
            <a:ext cx="82407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(chat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$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else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 chat: TransportError | UserNotFound | ChatNotFound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24" name="Google Shape;224;p40"/>
          <p:cNvSpPr txBox="1"/>
          <p:nvPr/>
        </p:nvSpPr>
        <p:spPr>
          <a:xfrm>
            <a:off x="6573375" y="5312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JetBrains Mono"/>
                <a:ea typeface="JetBrains Mono"/>
                <a:cs typeface="JetBrains Mono"/>
                <a:sym typeface="JetBrains Mono"/>
              </a:rPr>
              <a:t>✅ Conciseness</a:t>
            </a:r>
            <a:endParaRPr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30" name="Google Shape;230;p41"/>
          <p:cNvSpPr txBox="1"/>
          <p:nvPr/>
        </p:nvSpPr>
        <p:spPr>
          <a:xfrm>
            <a:off x="311700" y="1109775"/>
            <a:ext cx="82407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(chat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$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else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 chat: TransportError | UserNotFound | ChatNotFound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1" name="Google Shape;231;p41"/>
          <p:cNvSpPr txBox="1"/>
          <p:nvPr/>
        </p:nvSpPr>
        <p:spPr>
          <a:xfrm>
            <a:off x="6573375" y="53127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✅ Conciseness</a:t>
            </a:r>
            <a:endParaRPr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✅ Informativeness</a:t>
            </a:r>
            <a:endParaRPr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37" name="Google Shape;237;p42"/>
          <p:cNvSpPr txBox="1"/>
          <p:nvPr/>
        </p:nvSpPr>
        <p:spPr>
          <a:xfrm>
            <a:off x="311700" y="1109775"/>
            <a:ext cx="82407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when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(chat)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is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-&gt;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"User not found"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is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ChatNotFound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-&gt;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 not found"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is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TransportError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-&gt;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"IO Problems 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${chat.exception}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is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-&gt;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$chat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8" name="Google Shape;238;p42"/>
          <p:cNvSpPr txBox="1"/>
          <p:nvPr/>
        </p:nvSpPr>
        <p:spPr>
          <a:xfrm>
            <a:off x="6573375" y="53127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✅ Conciseness</a:t>
            </a:r>
            <a:endParaRPr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✅ Informativeness</a:t>
            </a:r>
            <a:endParaRPr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44" name="Google Shape;244;p43"/>
          <p:cNvSpPr txBox="1"/>
          <p:nvPr/>
        </p:nvSpPr>
        <p:spPr>
          <a:xfrm>
            <a:off x="311700" y="1109775"/>
            <a:ext cx="82407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(chatId)!!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$chat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5" name="Google Shape;245;p43"/>
          <p:cNvSpPr txBox="1"/>
          <p:nvPr/>
        </p:nvSpPr>
        <p:spPr>
          <a:xfrm>
            <a:off x="6573375" y="53127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✅ Conciseness</a:t>
            </a:r>
            <a:endParaRPr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✅ Informativeness</a:t>
            </a:r>
            <a:endParaRPr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51" name="Google Shape;251;p44"/>
          <p:cNvSpPr txBox="1"/>
          <p:nvPr/>
        </p:nvSpPr>
        <p:spPr>
          <a:xfrm>
            <a:off x="311700" y="1109775"/>
            <a:ext cx="82407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GetUserError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GetChatError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suspend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ChatId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TODO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(chatId)!!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// throw KotlinError(ChatNotFound)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"Chat: 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$chat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52" name="Google Shape;252;p44"/>
          <p:cNvSpPr txBox="1"/>
          <p:nvPr/>
        </p:nvSpPr>
        <p:spPr>
          <a:xfrm>
            <a:off x="6573375" y="53127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✅ Conciseness</a:t>
            </a:r>
            <a:endParaRPr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✅ Informativeness</a:t>
            </a:r>
            <a:endParaRPr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58" name="Google Shape;258;p45"/>
          <p:cNvSpPr txBox="1"/>
          <p:nvPr/>
        </p:nvSpPr>
        <p:spPr>
          <a:xfrm>
            <a:off x="311700" y="1109775"/>
            <a:ext cx="8240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ChatNotFound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operator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throw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Nothing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throw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IllegalStateException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"Nooooo, how could you..."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in a nutshell</a:t>
            </a:r>
            <a:endParaRPr/>
          </a:p>
        </p:txBody>
      </p:sp>
      <p:sp>
        <p:nvSpPr>
          <p:cNvPr id="264" name="Google Shape;264;p46"/>
          <p:cNvSpPr txBox="1"/>
          <p:nvPr/>
        </p:nvSpPr>
        <p:spPr>
          <a:xfrm>
            <a:off x="311700" y="1109775"/>
            <a:ext cx="8240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ChatNotFound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operator 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throw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Nothing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throw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IllegalStateException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"Nooooo, how could you..."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(chatId)!!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// throw IllegalStateException(...)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 elvis operator </a:t>
            </a:r>
            <a:r>
              <a:rPr lang="en-GB"/>
              <a:t>:( ?:</a:t>
            </a:r>
            <a:endParaRPr/>
          </a:p>
        </p:txBody>
      </p:sp>
      <p:sp>
        <p:nvSpPr>
          <p:cNvPr id="270" name="Google Shape;270;p47"/>
          <p:cNvSpPr txBox="1"/>
          <p:nvPr/>
        </p:nvSpPr>
        <p:spPr>
          <a:xfrm>
            <a:off x="311700" y="2387100"/>
            <a:ext cx="824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 ?: 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return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null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71" name="Google Shape;271;p47"/>
          <p:cNvCxnSpPr/>
          <p:nvPr/>
        </p:nvCxnSpPr>
        <p:spPr>
          <a:xfrm>
            <a:off x="3815250" y="731375"/>
            <a:ext cx="494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 elvis operator :( ?:</a:t>
            </a:r>
            <a:endParaRPr/>
          </a:p>
        </p:txBody>
      </p:sp>
      <p:sp>
        <p:nvSpPr>
          <p:cNvPr id="277" name="Google Shape;277;p48"/>
          <p:cNvSpPr txBox="1"/>
          <p:nvPr/>
        </p:nvSpPr>
        <p:spPr>
          <a:xfrm>
            <a:off x="311700" y="2387100"/>
            <a:ext cx="824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(userId)?.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getChat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(chatId) ?: 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println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(chat)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78" name="Google Shape;278;p48"/>
          <p:cNvCxnSpPr/>
          <p:nvPr/>
        </p:nvCxnSpPr>
        <p:spPr>
          <a:xfrm>
            <a:off x="3815250" y="731375"/>
            <a:ext cx="494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9"/>
          <p:cNvSpPr txBox="1"/>
          <p:nvPr>
            <p:ph type="title"/>
          </p:nvPr>
        </p:nvSpPr>
        <p:spPr>
          <a:xfrm>
            <a:off x="569688" y="2285400"/>
            <a:ext cx="415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Finally, Union Types</a:t>
            </a:r>
            <a:endParaRPr/>
          </a:p>
        </p:txBody>
      </p:sp>
      <p:pic>
        <p:nvPicPr>
          <p:cNvPr id="284" name="Google Shape;28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2307" y="2"/>
            <a:ext cx="471211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295" name="Google Shape;295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 | TransportError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01" name="Google Shape;301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 | TransportError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302" name="Google Shape;302;p52"/>
          <p:cNvSpPr txBox="1"/>
          <p:nvPr/>
        </p:nvSpPr>
        <p:spPr>
          <a:xfrm>
            <a:off x="2768000" y="20013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Main Actor</a:t>
            </a:r>
            <a:endParaRPr b="1">
              <a:solidFill>
                <a:srgbClr val="40A02B"/>
              </a:solidFill>
            </a:endParaRPr>
          </a:p>
        </p:txBody>
      </p:sp>
      <p:cxnSp>
        <p:nvCxnSpPr>
          <p:cNvPr id="303" name="Google Shape;303;p52"/>
          <p:cNvCxnSpPr>
            <a:stCxn id="302" idx="0"/>
            <a:endCxn id="304" idx="2"/>
          </p:cNvCxnSpPr>
          <p:nvPr/>
        </p:nvCxnSpPr>
        <p:spPr>
          <a:xfrm flipH="1" rot="5400000">
            <a:off x="3171950" y="1489875"/>
            <a:ext cx="542400" cy="480600"/>
          </a:xfrm>
          <a:prstGeom prst="bentConnector3">
            <a:avLst>
              <a:gd fmla="val 50005" name="adj1"/>
            </a:avLst>
          </a:prstGeom>
          <a:noFill/>
          <a:ln cap="flat" cmpd="sng" w="19050">
            <a:solidFill>
              <a:srgbClr val="40A0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4" name="Google Shape;304;p52"/>
          <p:cNvSpPr/>
          <p:nvPr/>
        </p:nvSpPr>
        <p:spPr>
          <a:xfrm>
            <a:off x="2965072" y="1210225"/>
            <a:ext cx="4755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10" name="Google Shape;310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 | TransportError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311" name="Google Shape;311;p53"/>
          <p:cNvSpPr txBox="1"/>
          <p:nvPr/>
        </p:nvSpPr>
        <p:spPr>
          <a:xfrm>
            <a:off x="2768000" y="20013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Main Actor</a:t>
            </a:r>
            <a:endParaRPr b="1">
              <a:solidFill>
                <a:srgbClr val="40A02B"/>
              </a:solidFill>
            </a:endParaRPr>
          </a:p>
        </p:txBody>
      </p:sp>
      <p:cxnSp>
        <p:nvCxnSpPr>
          <p:cNvPr id="312" name="Google Shape;312;p53"/>
          <p:cNvCxnSpPr>
            <a:stCxn id="311" idx="0"/>
            <a:endCxn id="313" idx="2"/>
          </p:cNvCxnSpPr>
          <p:nvPr/>
        </p:nvCxnSpPr>
        <p:spPr>
          <a:xfrm flipH="1" rot="5400000">
            <a:off x="3171950" y="1489875"/>
            <a:ext cx="542400" cy="480600"/>
          </a:xfrm>
          <a:prstGeom prst="bentConnector3">
            <a:avLst>
              <a:gd fmla="val 50005" name="adj1"/>
            </a:avLst>
          </a:prstGeom>
          <a:noFill/>
          <a:ln cap="flat" cmpd="sng" w="19050">
            <a:solidFill>
              <a:srgbClr val="40A0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3" name="Google Shape;313;p53"/>
          <p:cNvSpPr/>
          <p:nvPr/>
        </p:nvSpPr>
        <p:spPr>
          <a:xfrm>
            <a:off x="2965072" y="1210225"/>
            <a:ext cx="4755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53"/>
          <p:cNvSpPr/>
          <p:nvPr/>
        </p:nvSpPr>
        <p:spPr>
          <a:xfrm>
            <a:off x="3615050" y="1216949"/>
            <a:ext cx="2738700" cy="248700"/>
          </a:xfrm>
          <a:prstGeom prst="rect">
            <a:avLst/>
          </a:prstGeom>
          <a:noFill/>
          <a:ln cap="flat" cmpd="sng" w="19050">
            <a:solidFill>
              <a:srgbClr val="D20F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5" name="Google Shape;315;p53"/>
          <p:cNvCxnSpPr>
            <a:stCxn id="314" idx="2"/>
            <a:endCxn id="316" idx="0"/>
          </p:cNvCxnSpPr>
          <p:nvPr/>
        </p:nvCxnSpPr>
        <p:spPr>
          <a:xfrm flipH="1" rot="-5400000">
            <a:off x="4973750" y="1476299"/>
            <a:ext cx="659100" cy="6378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rgbClr val="D20F3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6" name="Google Shape;316;p53"/>
          <p:cNvSpPr txBox="1"/>
          <p:nvPr/>
        </p:nvSpPr>
        <p:spPr>
          <a:xfrm>
            <a:off x="4706618" y="21247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Error Attributes</a:t>
            </a:r>
            <a:endParaRPr b="1">
              <a:solidFill>
                <a:srgbClr val="D20F39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22" name="Google Shape;322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 | TransportError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323" name="Google Shape;323;p54"/>
          <p:cNvSpPr txBox="1"/>
          <p:nvPr/>
        </p:nvSpPr>
        <p:spPr>
          <a:xfrm>
            <a:off x="2768000" y="20013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Main Actor</a:t>
            </a:r>
            <a:endParaRPr b="1">
              <a:solidFill>
                <a:srgbClr val="40A02B"/>
              </a:solidFill>
            </a:endParaRPr>
          </a:p>
        </p:txBody>
      </p:sp>
      <p:cxnSp>
        <p:nvCxnSpPr>
          <p:cNvPr id="324" name="Google Shape;324;p54"/>
          <p:cNvCxnSpPr>
            <a:stCxn id="323" idx="0"/>
            <a:endCxn id="325" idx="2"/>
          </p:cNvCxnSpPr>
          <p:nvPr/>
        </p:nvCxnSpPr>
        <p:spPr>
          <a:xfrm flipH="1" rot="5400000">
            <a:off x="3171950" y="1489875"/>
            <a:ext cx="542400" cy="480600"/>
          </a:xfrm>
          <a:prstGeom prst="bentConnector3">
            <a:avLst>
              <a:gd fmla="val 50005" name="adj1"/>
            </a:avLst>
          </a:prstGeom>
          <a:noFill/>
          <a:ln cap="flat" cmpd="sng" w="19050">
            <a:solidFill>
              <a:srgbClr val="40A0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5" name="Google Shape;325;p54"/>
          <p:cNvSpPr/>
          <p:nvPr/>
        </p:nvSpPr>
        <p:spPr>
          <a:xfrm>
            <a:off x="2965072" y="1210225"/>
            <a:ext cx="4755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54"/>
          <p:cNvSpPr/>
          <p:nvPr/>
        </p:nvSpPr>
        <p:spPr>
          <a:xfrm>
            <a:off x="3615050" y="1216949"/>
            <a:ext cx="2738700" cy="248700"/>
          </a:xfrm>
          <a:prstGeom prst="rect">
            <a:avLst/>
          </a:prstGeom>
          <a:noFill/>
          <a:ln cap="flat" cmpd="sng" w="19050">
            <a:solidFill>
              <a:srgbClr val="D20F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7" name="Google Shape;327;p54"/>
          <p:cNvCxnSpPr>
            <a:stCxn id="326" idx="2"/>
            <a:endCxn id="328" idx="0"/>
          </p:cNvCxnSpPr>
          <p:nvPr/>
        </p:nvCxnSpPr>
        <p:spPr>
          <a:xfrm flipH="1" rot="-5400000">
            <a:off x="4973750" y="1476299"/>
            <a:ext cx="659100" cy="6378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rgbClr val="D20F3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8" name="Google Shape;328;p54"/>
          <p:cNvSpPr txBox="1"/>
          <p:nvPr/>
        </p:nvSpPr>
        <p:spPr>
          <a:xfrm>
            <a:off x="4706618" y="21247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Error Attributes</a:t>
            </a:r>
            <a:endParaRPr b="1">
              <a:solidFill>
                <a:srgbClr val="D20F39"/>
              </a:solidFill>
            </a:endParaRPr>
          </a:p>
        </p:txBody>
      </p:sp>
      <p:pic>
        <p:nvPicPr>
          <p:cNvPr id="329" name="Google Shape;329;p54"/>
          <p:cNvPicPr preferRelativeResize="0"/>
          <p:nvPr/>
        </p:nvPicPr>
        <p:blipFill rotWithShape="1">
          <a:blip r:embed="rId3">
            <a:alphaModFix/>
          </a:blip>
          <a:srcRect b="0" l="57775" r="0" t="20134"/>
          <a:stretch/>
        </p:blipFill>
        <p:spPr>
          <a:xfrm>
            <a:off x="7019375" y="2319625"/>
            <a:ext cx="1559251" cy="221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35" name="Google Shape;335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 | TransportError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336" name="Google Shape;336;p55"/>
          <p:cNvSpPr txBox="1"/>
          <p:nvPr/>
        </p:nvSpPr>
        <p:spPr>
          <a:xfrm>
            <a:off x="2768000" y="20013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Main Actor</a:t>
            </a:r>
            <a:endParaRPr b="1">
              <a:solidFill>
                <a:srgbClr val="40A02B"/>
              </a:solidFill>
            </a:endParaRPr>
          </a:p>
        </p:txBody>
      </p:sp>
      <p:cxnSp>
        <p:nvCxnSpPr>
          <p:cNvPr id="337" name="Google Shape;337;p55"/>
          <p:cNvCxnSpPr>
            <a:stCxn id="336" idx="0"/>
            <a:endCxn id="338" idx="2"/>
          </p:cNvCxnSpPr>
          <p:nvPr/>
        </p:nvCxnSpPr>
        <p:spPr>
          <a:xfrm flipH="1" rot="5400000">
            <a:off x="3171950" y="1489875"/>
            <a:ext cx="542400" cy="480600"/>
          </a:xfrm>
          <a:prstGeom prst="bentConnector3">
            <a:avLst>
              <a:gd fmla="val 50005" name="adj1"/>
            </a:avLst>
          </a:prstGeom>
          <a:noFill/>
          <a:ln cap="flat" cmpd="sng" w="19050">
            <a:solidFill>
              <a:srgbClr val="40A0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8" name="Google Shape;338;p55"/>
          <p:cNvSpPr/>
          <p:nvPr/>
        </p:nvSpPr>
        <p:spPr>
          <a:xfrm>
            <a:off x="2965072" y="1210225"/>
            <a:ext cx="4755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55"/>
          <p:cNvSpPr/>
          <p:nvPr/>
        </p:nvSpPr>
        <p:spPr>
          <a:xfrm>
            <a:off x="3615050" y="1216949"/>
            <a:ext cx="2738700" cy="248700"/>
          </a:xfrm>
          <a:prstGeom prst="rect">
            <a:avLst/>
          </a:prstGeom>
          <a:noFill/>
          <a:ln cap="flat" cmpd="sng" w="19050">
            <a:solidFill>
              <a:srgbClr val="D20F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0" name="Google Shape;340;p55"/>
          <p:cNvCxnSpPr>
            <a:stCxn id="339" idx="2"/>
            <a:endCxn id="341" idx="0"/>
          </p:cNvCxnSpPr>
          <p:nvPr/>
        </p:nvCxnSpPr>
        <p:spPr>
          <a:xfrm flipH="1" rot="-5400000">
            <a:off x="4973750" y="1476299"/>
            <a:ext cx="659100" cy="6378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rgbClr val="D20F3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1" name="Google Shape;341;p55"/>
          <p:cNvSpPr txBox="1"/>
          <p:nvPr/>
        </p:nvSpPr>
        <p:spPr>
          <a:xfrm>
            <a:off x="4706618" y="21247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Error Attributes</a:t>
            </a:r>
            <a:endParaRPr b="1">
              <a:solidFill>
                <a:srgbClr val="D20F39"/>
              </a:solidFill>
            </a:endParaRPr>
          </a:p>
        </p:txBody>
      </p:sp>
      <p:pic>
        <p:nvPicPr>
          <p:cNvPr id="342" name="Google Shape;342;p55"/>
          <p:cNvPicPr preferRelativeResize="0"/>
          <p:nvPr/>
        </p:nvPicPr>
        <p:blipFill rotWithShape="1">
          <a:blip r:embed="rId3">
            <a:alphaModFix/>
          </a:blip>
          <a:srcRect b="0" l="57775" r="0" t="20134"/>
          <a:stretch/>
        </p:blipFill>
        <p:spPr>
          <a:xfrm>
            <a:off x="7019375" y="2319625"/>
            <a:ext cx="1559251" cy="2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55"/>
          <p:cNvSpPr txBox="1"/>
          <p:nvPr>
            <p:ph idx="1" type="body"/>
          </p:nvPr>
        </p:nvSpPr>
        <p:spPr>
          <a:xfrm>
            <a:off x="2003300" y="3005950"/>
            <a:ext cx="2879700" cy="4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</a:rPr>
              <a:t>No </a:t>
            </a:r>
            <a:r>
              <a:rPr i="1" lang="en-GB" sz="14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String | Int</a:t>
            </a:r>
            <a:r>
              <a:rPr lang="en-GB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support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49" name="Google Shape;349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rgbClr val="000000"/>
                </a:solidFill>
              </a:rPr>
              <a:t>Rust, Scala, Haskell, a lot more – Either Monad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350" name="Google Shape;350;p56" title="Screenshot 2025-09-23 at 10.17.1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600" y="1680875"/>
            <a:ext cx="5550800" cy="324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56" name="Google Shape;356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rgbClr val="000000"/>
                </a:solidFill>
              </a:rPr>
              <a:t>Swift - try-catch without </a:t>
            </a:r>
            <a:r>
              <a:rPr lang="en-GB" sz="1400">
                <a:solidFill>
                  <a:srgbClr val="000000"/>
                </a:solidFill>
              </a:rPr>
              <a:t>exceptions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func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canThrowErrors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throws(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SomeError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-&gt;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String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func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canHandleErrors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do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let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try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canThrowErrors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catch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"Exception occurred: 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\(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error)</a:t>
            </a:r>
            <a:r>
              <a:rPr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62" name="Google Shape;362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rgbClr val="000000"/>
                </a:solidFill>
              </a:rPr>
              <a:t>Swift - try-catch without exceptions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func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map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_</a:t>
            </a:r>
            <a:r>
              <a:rPr i="1" lang="en-GB" sz="1200">
                <a:solidFill>
                  <a:srgbClr val="E64553"/>
                </a:solidFill>
                <a:latin typeface="Roboto Mono"/>
                <a:ea typeface="Roboto Mono"/>
                <a:cs typeface="Roboto Mono"/>
                <a:sym typeface="Roboto Mono"/>
              </a:rPr>
              <a:t> transform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Self.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Element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throws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E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-&gt;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T,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throws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E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-&gt;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[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20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]</a:t>
            </a: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where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E </a:t>
            </a:r>
            <a:r>
              <a:rPr lang="en-GB" sz="12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Error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68" name="Google Shape;368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29749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 sz="1400">
                <a:solidFill>
                  <a:srgbClr val="000000"/>
                </a:solidFill>
              </a:rPr>
              <a:t>Z</a:t>
            </a:r>
            <a:r>
              <a:rPr lang="en-GB" sz="1400">
                <a:solidFill>
                  <a:srgbClr val="000000"/>
                </a:solidFill>
              </a:rPr>
              <a:t>ig 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const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GetUserError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error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UserNotFound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TransportError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const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GetChatError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error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ChatNotFound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TransportError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const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MainError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GetUserError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||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GetChatError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MainError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Chat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   // ...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Not quite...</a:t>
            </a:r>
            <a:endParaRPr/>
          </a:p>
        </p:txBody>
      </p:sp>
      <p:sp>
        <p:nvSpPr>
          <p:cNvPr id="374" name="Google Shape;374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29749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GB" sz="1400">
                <a:solidFill>
                  <a:srgbClr val="000000"/>
                </a:solidFill>
              </a:rPr>
              <a:t>Zig 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const GetUserError = error{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   UserNotFound,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   TransportError,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};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const GetChatError = error{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   ChatNotFound,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   TransportError,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};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const MainError = GetUserError || GetChatError;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fn</a:t>
            </a:r>
            <a:r>
              <a:rPr i="1"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() MainError ! Chat {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   // ...</a:t>
            </a:r>
            <a:endParaRPr sz="1350">
              <a:solidFill>
                <a:srgbClr val="7C7F9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400">
              <a:solidFill>
                <a:srgbClr val="7C7F93"/>
              </a:solidFill>
            </a:endParaRPr>
          </a:p>
        </p:txBody>
      </p:sp>
      <p:sp>
        <p:nvSpPr>
          <p:cNvPr id="375" name="Google Shape;375;p60"/>
          <p:cNvSpPr txBox="1"/>
          <p:nvPr/>
        </p:nvSpPr>
        <p:spPr>
          <a:xfrm>
            <a:off x="2924725" y="1478850"/>
            <a:ext cx="539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typealias</a:t>
            </a:r>
            <a:r>
              <a:rPr i="1" lang="en-GB" sz="10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GetUserError</a:t>
            </a:r>
            <a:r>
              <a:rPr lang="en-GB" sz="10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endParaRPr sz="1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| UserNotFound</a:t>
            </a:r>
            <a:endParaRPr sz="1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| TransportError</a:t>
            </a:r>
            <a:endParaRPr sz="10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76" name="Google Shape;376;p60"/>
          <p:cNvSpPr txBox="1"/>
          <p:nvPr/>
        </p:nvSpPr>
        <p:spPr>
          <a:xfrm>
            <a:off x="2924725" y="22187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typealias</a:t>
            </a:r>
            <a:r>
              <a:rPr i="1" lang="en-GB" sz="10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GetChatError</a:t>
            </a:r>
            <a:r>
              <a:rPr lang="en-GB" sz="10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endParaRPr sz="1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| ChatNotFound</a:t>
            </a:r>
            <a:endParaRPr sz="1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| TransportError</a:t>
            </a:r>
            <a:endParaRPr sz="10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77" name="Google Shape;377;p60"/>
          <p:cNvSpPr txBox="1"/>
          <p:nvPr/>
        </p:nvSpPr>
        <p:spPr>
          <a:xfrm>
            <a:off x="4296325" y="3368475"/>
            <a:ext cx="4578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typealias</a:t>
            </a:r>
            <a:r>
              <a:rPr i="1" lang="en-GB" sz="10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MainError</a:t>
            </a:r>
            <a:r>
              <a:rPr lang="en-GB" sz="100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GetUserError | GetChatError</a:t>
            </a:r>
            <a:endParaRPr sz="1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78" name="Google Shape;378;p60"/>
          <p:cNvSpPr txBox="1"/>
          <p:nvPr/>
        </p:nvSpPr>
        <p:spPr>
          <a:xfrm>
            <a:off x="2924725" y="3630691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0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0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Chat </a:t>
            </a: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| MainError</a:t>
            </a: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    // ...</a:t>
            </a:r>
            <a:endParaRPr sz="1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1"/>
          <p:cNvSpPr txBox="1"/>
          <p:nvPr>
            <p:ph type="title"/>
          </p:nvPr>
        </p:nvSpPr>
        <p:spPr>
          <a:xfrm>
            <a:off x="773550" y="2285400"/>
            <a:ext cx="41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Never.</a:t>
            </a:r>
            <a:endParaRPr/>
          </a:p>
        </p:txBody>
      </p:sp>
      <p:pic>
        <p:nvPicPr>
          <p:cNvPr id="384" name="Google Shape;38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1274" y="0"/>
            <a:ext cx="44993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/>
          <p:nvPr>
            <p:ph type="title"/>
          </p:nvPr>
        </p:nvSpPr>
        <p:spPr>
          <a:xfrm>
            <a:off x="773550" y="2285400"/>
            <a:ext cx="41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Never.</a:t>
            </a:r>
            <a:endParaRPr/>
          </a:p>
        </p:txBody>
      </p:sp>
      <p:sp>
        <p:nvSpPr>
          <p:cNvPr id="390" name="Google Shape;390;p62"/>
          <p:cNvSpPr txBox="1"/>
          <p:nvPr>
            <p:ph type="title"/>
          </p:nvPr>
        </p:nvSpPr>
        <p:spPr>
          <a:xfrm>
            <a:off x="334300" y="1839400"/>
            <a:ext cx="1743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Untagged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391" name="Google Shape;391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1274" y="0"/>
            <a:ext cx="44993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3"/>
          <p:cNvSpPr txBox="1"/>
          <p:nvPr>
            <p:ph type="title"/>
          </p:nvPr>
        </p:nvSpPr>
        <p:spPr>
          <a:xfrm>
            <a:off x="773550" y="2285400"/>
            <a:ext cx="413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Union Types? Never.</a:t>
            </a:r>
            <a:endParaRPr/>
          </a:p>
        </p:txBody>
      </p:sp>
      <p:pic>
        <p:nvPicPr>
          <p:cNvPr id="397" name="Google Shape;39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1274" y="0"/>
            <a:ext cx="44993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63"/>
          <p:cNvSpPr txBox="1"/>
          <p:nvPr>
            <p:ph type="title"/>
          </p:nvPr>
        </p:nvSpPr>
        <p:spPr>
          <a:xfrm>
            <a:off x="334300" y="1839400"/>
            <a:ext cx="1743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Untagged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99" name="Google Shape;399;p63"/>
          <p:cNvSpPr txBox="1"/>
          <p:nvPr>
            <p:ph idx="1" type="body"/>
          </p:nvPr>
        </p:nvSpPr>
        <p:spPr>
          <a:xfrm>
            <a:off x="2433599" y="2763975"/>
            <a:ext cx="287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/>
              <a:t>String | Int</a:t>
            </a:r>
            <a:endParaRPr sz="25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10" name="Google Shape;410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16" name="Google Shape;416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417" name="Google Shape;417;p66"/>
          <p:cNvSpPr txBox="1"/>
          <p:nvPr>
            <p:ph idx="1" type="body"/>
          </p:nvPr>
        </p:nvSpPr>
        <p:spPr>
          <a:xfrm>
            <a:off x="311700" y="2187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 | TransportError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418" name="Google Shape;418;p66"/>
          <p:cNvSpPr txBox="1"/>
          <p:nvPr/>
        </p:nvSpPr>
        <p:spPr>
          <a:xfrm>
            <a:off x="2768000" y="30367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Main Actor</a:t>
            </a:r>
            <a:endParaRPr b="1">
              <a:solidFill>
                <a:srgbClr val="40A02B"/>
              </a:solidFill>
            </a:endParaRPr>
          </a:p>
        </p:txBody>
      </p:sp>
      <p:cxnSp>
        <p:nvCxnSpPr>
          <p:cNvPr id="419" name="Google Shape;419;p66"/>
          <p:cNvCxnSpPr>
            <a:stCxn id="418" idx="0"/>
            <a:endCxn id="420" idx="2"/>
          </p:cNvCxnSpPr>
          <p:nvPr/>
        </p:nvCxnSpPr>
        <p:spPr>
          <a:xfrm flipH="1" rot="5400000">
            <a:off x="3171950" y="2525275"/>
            <a:ext cx="542400" cy="480600"/>
          </a:xfrm>
          <a:prstGeom prst="bentConnector3">
            <a:avLst>
              <a:gd fmla="val 50005" name="adj1"/>
            </a:avLst>
          </a:prstGeom>
          <a:noFill/>
          <a:ln cap="flat" cmpd="sng" w="19050">
            <a:solidFill>
              <a:srgbClr val="40A0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0" name="Google Shape;420;p66"/>
          <p:cNvSpPr/>
          <p:nvPr/>
        </p:nvSpPr>
        <p:spPr>
          <a:xfrm>
            <a:off x="2965072" y="2245625"/>
            <a:ext cx="4755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66"/>
          <p:cNvSpPr/>
          <p:nvPr/>
        </p:nvSpPr>
        <p:spPr>
          <a:xfrm>
            <a:off x="3615050" y="2252349"/>
            <a:ext cx="2738700" cy="248700"/>
          </a:xfrm>
          <a:prstGeom prst="rect">
            <a:avLst/>
          </a:prstGeom>
          <a:noFill/>
          <a:ln cap="flat" cmpd="sng" w="19050">
            <a:solidFill>
              <a:srgbClr val="D20F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2" name="Google Shape;422;p66"/>
          <p:cNvCxnSpPr>
            <a:stCxn id="421" idx="2"/>
            <a:endCxn id="423" idx="0"/>
          </p:cNvCxnSpPr>
          <p:nvPr/>
        </p:nvCxnSpPr>
        <p:spPr>
          <a:xfrm flipH="1" rot="-5400000">
            <a:off x="4973750" y="2511699"/>
            <a:ext cx="659100" cy="6378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rgbClr val="D20F3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3" name="Google Shape;423;p66"/>
          <p:cNvSpPr txBox="1"/>
          <p:nvPr/>
        </p:nvSpPr>
        <p:spPr>
          <a:xfrm>
            <a:off x="4706618" y="3160175"/>
            <a:ext cx="183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Error Attributes</a:t>
            </a:r>
            <a:endParaRPr b="1">
              <a:solidFill>
                <a:srgbClr val="D20F39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7"/>
          <p:cNvSpPr txBox="1"/>
          <p:nvPr>
            <p:ph idx="1" type="body"/>
          </p:nvPr>
        </p:nvSpPr>
        <p:spPr>
          <a:xfrm>
            <a:off x="311700" y="2180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 | TransportError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429" name="Google Shape;429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30" name="Google Shape;430;p67"/>
          <p:cNvSpPr txBox="1"/>
          <p:nvPr>
            <p:ph idx="1" type="body"/>
          </p:nvPr>
        </p:nvSpPr>
        <p:spPr>
          <a:xfrm>
            <a:off x="311700" y="1152475"/>
            <a:ext cx="8520600" cy="8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431" name="Google Shape;431;p67"/>
          <p:cNvPicPr preferRelativeResize="0"/>
          <p:nvPr/>
        </p:nvPicPr>
        <p:blipFill rotWithShape="1">
          <a:blip r:embed="rId3">
            <a:alphaModFix/>
          </a:blip>
          <a:srcRect b="3474" l="0" r="0" t="0"/>
          <a:stretch/>
        </p:blipFill>
        <p:spPr>
          <a:xfrm>
            <a:off x="3057525" y="2836925"/>
            <a:ext cx="3028950" cy="1820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67"/>
          <p:cNvSpPr/>
          <p:nvPr/>
        </p:nvSpPr>
        <p:spPr>
          <a:xfrm>
            <a:off x="2965072" y="2237850"/>
            <a:ext cx="4755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67"/>
          <p:cNvSpPr/>
          <p:nvPr/>
        </p:nvSpPr>
        <p:spPr>
          <a:xfrm>
            <a:off x="3615050" y="2244574"/>
            <a:ext cx="2738700" cy="248700"/>
          </a:xfrm>
          <a:prstGeom prst="rect">
            <a:avLst/>
          </a:prstGeom>
          <a:noFill/>
          <a:ln cap="flat" cmpd="sng" w="19050">
            <a:solidFill>
              <a:srgbClr val="D20F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8"/>
          <p:cNvSpPr txBox="1"/>
          <p:nvPr>
            <p:ph idx="1" type="body"/>
          </p:nvPr>
        </p:nvSpPr>
        <p:spPr>
          <a:xfrm>
            <a:off x="311700" y="2180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 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|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Bot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39" name="Google Shape;439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40" name="Google Shape;440;p68"/>
          <p:cNvSpPr txBox="1"/>
          <p:nvPr>
            <p:ph idx="1" type="body"/>
          </p:nvPr>
        </p:nvSpPr>
        <p:spPr>
          <a:xfrm>
            <a:off x="311700" y="1152475"/>
            <a:ext cx="85206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441" name="Google Shape;441;p68"/>
          <p:cNvSpPr/>
          <p:nvPr/>
        </p:nvSpPr>
        <p:spPr>
          <a:xfrm>
            <a:off x="2965072" y="2237850"/>
            <a:ext cx="4755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68"/>
          <p:cNvSpPr/>
          <p:nvPr/>
        </p:nvSpPr>
        <p:spPr>
          <a:xfrm>
            <a:off x="3583774" y="2237850"/>
            <a:ext cx="3939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9"/>
          <p:cNvSpPr txBox="1"/>
          <p:nvPr>
            <p:ph idx="1" type="body"/>
          </p:nvPr>
        </p:nvSpPr>
        <p:spPr>
          <a:xfrm>
            <a:off x="311700" y="2180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 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|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Bot</a:t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48" name="Google Shape;448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49" name="Google Shape;449;p69"/>
          <p:cNvSpPr txBox="1"/>
          <p:nvPr>
            <p:ph idx="1" type="body"/>
          </p:nvPr>
        </p:nvSpPr>
        <p:spPr>
          <a:xfrm>
            <a:off x="311700" y="1152475"/>
            <a:ext cx="85206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450" name="Google Shape;450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0513" y="2979738"/>
            <a:ext cx="2390775" cy="1057275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69"/>
          <p:cNvSpPr/>
          <p:nvPr/>
        </p:nvSpPr>
        <p:spPr>
          <a:xfrm>
            <a:off x="2965072" y="2237850"/>
            <a:ext cx="4755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69"/>
          <p:cNvSpPr/>
          <p:nvPr/>
        </p:nvSpPr>
        <p:spPr>
          <a:xfrm>
            <a:off x="3583774" y="2237850"/>
            <a:ext cx="393900" cy="248700"/>
          </a:xfrm>
          <a:prstGeom prst="rect">
            <a:avLst/>
          </a:prstGeom>
          <a:noFill/>
          <a:ln cap="flat" cmpd="sng" w="19050">
            <a:solidFill>
              <a:srgbClr val="40A0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58" name="Google Shape;458;p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459" name="Google Shape;459;p70"/>
          <p:cNvPicPr preferRelativeResize="0"/>
          <p:nvPr/>
        </p:nvPicPr>
        <p:blipFill rotWithShape="1">
          <a:blip r:embed="rId3">
            <a:alphaModFix/>
          </a:blip>
          <a:srcRect b="0" l="0" r="0" t="1273"/>
          <a:stretch/>
        </p:blipFill>
        <p:spPr>
          <a:xfrm>
            <a:off x="4668025" y="2386850"/>
            <a:ext cx="3524400" cy="2082900"/>
          </a:xfrm>
          <a:prstGeom prst="roundRect">
            <a:avLst>
              <a:gd fmla="val 6269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65" name="Google Shape;465;p7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466" name="Google Shape;466;p71"/>
          <p:cNvPicPr preferRelativeResize="0"/>
          <p:nvPr/>
        </p:nvPicPr>
        <p:blipFill rotWithShape="1">
          <a:blip r:embed="rId3">
            <a:alphaModFix/>
          </a:blip>
          <a:srcRect b="0" l="0" r="0" t="1273"/>
          <a:stretch/>
        </p:blipFill>
        <p:spPr>
          <a:xfrm>
            <a:off x="4668025" y="2386850"/>
            <a:ext cx="3524400" cy="2082900"/>
          </a:xfrm>
          <a:prstGeom prst="roundRect">
            <a:avLst>
              <a:gd fmla="val 6269" name="adj"/>
            </a:avLst>
          </a:prstGeom>
          <a:noFill/>
          <a:ln>
            <a:noFill/>
          </a:ln>
        </p:spPr>
      </p:pic>
      <p:sp>
        <p:nvSpPr>
          <p:cNvPr id="467" name="Google Shape;467;p71"/>
          <p:cNvSpPr/>
          <p:nvPr/>
        </p:nvSpPr>
        <p:spPr>
          <a:xfrm>
            <a:off x="5190551" y="4268203"/>
            <a:ext cx="665700" cy="188100"/>
          </a:xfrm>
          <a:prstGeom prst="roundRect">
            <a:avLst>
              <a:gd fmla="val 50000" name="adj"/>
            </a:avLst>
          </a:prstGeom>
          <a:noFill/>
          <a:ln cap="flat" cmpd="sng" w="28575">
            <a:solidFill>
              <a:srgbClr val="D20F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72"/>
          <p:cNvPicPr preferRelativeResize="0"/>
          <p:nvPr/>
        </p:nvPicPr>
        <p:blipFill rotWithShape="1">
          <a:blip r:embed="rId3">
            <a:alphaModFix/>
          </a:blip>
          <a:srcRect b="0" l="0" r="0" t="1273"/>
          <a:stretch/>
        </p:blipFill>
        <p:spPr>
          <a:xfrm>
            <a:off x="4668025" y="2386850"/>
            <a:ext cx="3524400" cy="2082900"/>
          </a:xfrm>
          <a:prstGeom prst="roundRect">
            <a:avLst>
              <a:gd fmla="val 6269" name="adj"/>
            </a:avLst>
          </a:prstGeom>
          <a:noFill/>
          <a:ln>
            <a:noFill/>
          </a:ln>
        </p:spPr>
      </p:pic>
      <p:sp>
        <p:nvSpPr>
          <p:cNvPr id="473" name="Google Shape;473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74" name="Google Shape;474;p7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475" name="Google Shape;475;p72"/>
          <p:cNvPicPr preferRelativeResize="0"/>
          <p:nvPr/>
        </p:nvPicPr>
        <p:blipFill rotWithShape="1">
          <a:blip r:embed="rId4">
            <a:alphaModFix/>
          </a:blip>
          <a:srcRect b="16670" l="12165" r="64731" t="28762"/>
          <a:stretch/>
        </p:blipFill>
        <p:spPr>
          <a:xfrm>
            <a:off x="1052725" y="2609137"/>
            <a:ext cx="1349400" cy="1606800"/>
          </a:xfrm>
          <a:prstGeom prst="roundRect">
            <a:avLst>
              <a:gd fmla="val 22634" name="adj"/>
            </a:avLst>
          </a:prstGeom>
          <a:noFill/>
          <a:ln>
            <a:noFill/>
          </a:ln>
        </p:spPr>
      </p:pic>
      <p:sp>
        <p:nvSpPr>
          <p:cNvPr id="476" name="Google Shape;476;p72"/>
          <p:cNvSpPr/>
          <p:nvPr/>
        </p:nvSpPr>
        <p:spPr>
          <a:xfrm>
            <a:off x="5190551" y="4268203"/>
            <a:ext cx="665700" cy="188100"/>
          </a:xfrm>
          <a:prstGeom prst="roundRect">
            <a:avLst>
              <a:gd fmla="val 50000" name="adj"/>
            </a:avLst>
          </a:prstGeom>
          <a:noFill/>
          <a:ln cap="flat" cmpd="sng" w="28575">
            <a:solidFill>
              <a:srgbClr val="D20F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82" name="Google Shape;482;p7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483" name="Google Shape;483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9775" y="2383525"/>
            <a:ext cx="4160100" cy="2340000"/>
          </a:xfrm>
          <a:prstGeom prst="roundRect">
            <a:avLst>
              <a:gd fmla="val 10631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89" name="Google Shape;489;p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Func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04A5E5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extends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Options</a:t>
            </a:r>
            <a:r>
              <a:rPr lang="en-GB" sz="1350">
                <a:solidFill>
                  <a:srgbClr val="04A5E5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i="1" lang="en-GB" sz="1350">
                <a:solidFill>
                  <a:srgbClr val="E64553"/>
                </a:solidFill>
                <a:latin typeface="Roboto Mono"/>
                <a:ea typeface="Roboto Mono"/>
                <a:cs typeface="Roboto Mono"/>
                <a:sym typeface="Roboto Mono"/>
              </a:rPr>
              <a:t>options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   T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extends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r>
              <a:rPr i="1"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returnAsObject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r>
              <a:rPr i="1"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true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   ?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ObjectToReturn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   :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string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495" name="Google Shape;495;p7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Func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04A5E5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extends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Options</a:t>
            </a:r>
            <a:r>
              <a:rPr lang="en-GB" sz="1350">
                <a:solidFill>
                  <a:srgbClr val="04A5E5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i="1" lang="en-GB" sz="1350">
                <a:solidFill>
                  <a:srgbClr val="E64553"/>
                </a:solidFill>
                <a:latin typeface="Roboto Mono"/>
                <a:ea typeface="Roboto Mono"/>
                <a:cs typeface="Roboto Mono"/>
                <a:sym typeface="Roboto Mono"/>
              </a:rPr>
              <a:t>options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T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   T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extends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r>
              <a:rPr i="1"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returnAsObject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r>
              <a:rPr i="1"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true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   ?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ObjectToReturn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    :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string</a:t>
            </a:r>
            <a:r>
              <a:rPr lang="en-GB" sz="1350">
                <a:solidFill>
                  <a:srgbClr val="7C7F9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496" name="Google Shape;496;p75"/>
          <p:cNvSpPr txBox="1"/>
          <p:nvPr/>
        </p:nvSpPr>
        <p:spPr>
          <a:xfrm>
            <a:off x="1570050" y="3525575"/>
            <a:ext cx="6003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strike="sngStrike">
                <a:solidFill>
                  <a:srgbClr val="242424"/>
                </a:solidFill>
                <a:highlight>
                  <a:srgbClr val="FFFFFF"/>
                </a:highlight>
                <a:latin typeface="JetBrains Mono"/>
                <a:ea typeface="JetBrains Mono"/>
                <a:cs typeface="JetBrains Mono"/>
                <a:sym typeface="JetBrains Mono"/>
              </a:rPr>
              <a:t>When types depend on other types that include conditionals and recursion, type-checking complexity grows exponentially.</a:t>
            </a:r>
            <a:endParaRPr strike="sngStrike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502" name="Google Shape;502;p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503" name="Google Shape;503;p76" title="Screenshot 2025-09-23 at 10.48.03.png"/>
          <p:cNvPicPr preferRelativeResize="0"/>
          <p:nvPr/>
        </p:nvPicPr>
        <p:blipFill rotWithShape="1">
          <a:blip r:embed="rId3">
            <a:alphaModFix/>
          </a:blip>
          <a:srcRect b="0" l="0" r="0" t="43210"/>
          <a:stretch/>
        </p:blipFill>
        <p:spPr>
          <a:xfrm>
            <a:off x="1846500" y="2333075"/>
            <a:ext cx="5451000" cy="2289600"/>
          </a:xfrm>
          <a:prstGeom prst="roundRect">
            <a:avLst>
              <a:gd fmla="val 904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509" name="Google Shape;509;p7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510" name="Google Shape;510;p77" title="Screenshot 2025-09-23 at 10.56.1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000" y="2166251"/>
            <a:ext cx="6158801" cy="243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516" name="Google Shape;516;p7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517" name="Google Shape;517;p78"/>
          <p:cNvPicPr preferRelativeResize="0"/>
          <p:nvPr/>
        </p:nvPicPr>
        <p:blipFill rotWithShape="1">
          <a:blip r:embed="rId3">
            <a:alphaModFix/>
          </a:blip>
          <a:srcRect b="59388" l="0" r="0" t="1133"/>
          <a:stretch/>
        </p:blipFill>
        <p:spPr>
          <a:xfrm>
            <a:off x="1904850" y="2380125"/>
            <a:ext cx="5334300" cy="2030700"/>
          </a:xfrm>
          <a:prstGeom prst="roundRect">
            <a:avLst>
              <a:gd fmla="val 8481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523" name="Google Shape;523;p7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524" name="Google Shape;524;p79" title="Screenshot 2025-09-23 at 10.46.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9800" y="2178225"/>
            <a:ext cx="3984300" cy="2694600"/>
          </a:xfrm>
          <a:prstGeom prst="roundRect">
            <a:avLst>
              <a:gd fmla="val 5066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Better Developer Experience</a:t>
            </a:r>
            <a:endParaRPr/>
          </a:p>
        </p:txBody>
      </p:sp>
      <p:sp>
        <p:nvSpPr>
          <p:cNvPr id="530" name="Google Shape;530;p8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IDE Experience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Better Compiler Performance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531" name="Google Shape;531;p80"/>
          <p:cNvSpPr txBox="1"/>
          <p:nvPr>
            <p:ph type="title"/>
          </p:nvPr>
        </p:nvSpPr>
        <p:spPr>
          <a:xfrm>
            <a:off x="2255850" y="3535625"/>
            <a:ext cx="46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320">
                <a:solidFill>
                  <a:schemeClr val="dk2"/>
                </a:solidFill>
              </a:rPr>
              <a:t>Will it ever terminate?</a:t>
            </a:r>
            <a:endParaRPr sz="232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🔥 </a:t>
            </a:r>
            <a:r>
              <a:rPr lang="en-GB"/>
              <a:t>New top-level type just dropped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🔥 New top-level type just dropped</a:t>
            </a:r>
            <a:endParaRPr/>
          </a:p>
        </p:txBody>
      </p:sp>
      <p:pic>
        <p:nvPicPr>
          <p:cNvPr id="542" name="Google Shape;54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9016" y="1181400"/>
            <a:ext cx="4418368" cy="32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9016" y="1181400"/>
            <a:ext cx="4418368" cy="32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🔥 New top-level type just dropped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9" name="Google Shape;549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7425" y="975450"/>
            <a:ext cx="4800599" cy="31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🔥 New top-level type just dropped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5" name="Google Shape;555;p84" title="Screenshot 2025-06-28 at 12.11.03.png"/>
          <p:cNvPicPr preferRelativeResize="0"/>
          <p:nvPr/>
        </p:nvPicPr>
        <p:blipFill rotWithShape="1">
          <a:blip r:embed="rId3">
            <a:alphaModFix/>
          </a:blip>
          <a:srcRect b="0" l="0" r="7441" t="0"/>
          <a:stretch/>
        </p:blipFill>
        <p:spPr>
          <a:xfrm>
            <a:off x="3082300" y="1462000"/>
            <a:ext cx="2979375" cy="2953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🔥 New top-level type just dropped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85"/>
          <p:cNvSpPr txBox="1"/>
          <p:nvPr/>
        </p:nvSpPr>
        <p:spPr>
          <a:xfrm>
            <a:off x="311700" y="1462825"/>
            <a:ext cx="43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(any: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Any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?) {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(MyError)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// compile-time 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🔥 New top-level type just dropped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86"/>
          <p:cNvSpPr txBox="1"/>
          <p:nvPr/>
        </p:nvSpPr>
        <p:spPr>
          <a:xfrm>
            <a:off x="311700" y="1462825"/>
            <a:ext cx="43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(any: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Any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?) {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(MyError)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// compile-time 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68" name="Google Shape;568;p86"/>
          <p:cNvSpPr txBox="1"/>
          <p:nvPr>
            <p:ph idx="1" type="body"/>
          </p:nvPr>
        </p:nvSpPr>
        <p:spPr>
          <a:xfrm>
            <a:off x="311700" y="261185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69" name="Google Shape;569;p86"/>
          <p:cNvSpPr txBox="1"/>
          <p:nvPr>
            <p:ph idx="1" type="body"/>
          </p:nvPr>
        </p:nvSpPr>
        <p:spPr>
          <a:xfrm>
            <a:off x="311700" y="295960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Error1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Error2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70" name="Google Shape;570;p86"/>
          <p:cNvSpPr txBox="1"/>
          <p:nvPr>
            <p:ph idx="1" type="body"/>
          </p:nvPr>
        </p:nvSpPr>
        <p:spPr>
          <a:xfrm>
            <a:off x="311700" y="330820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T1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71" name="Google Shape;571;p86"/>
          <p:cNvSpPr txBox="1"/>
          <p:nvPr/>
        </p:nvSpPr>
        <p:spPr>
          <a:xfrm>
            <a:off x="2727200" y="2617850"/>
            <a:ext cx="36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✅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🔥 New top-level type just dropped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87"/>
          <p:cNvSpPr txBox="1"/>
          <p:nvPr/>
        </p:nvSpPr>
        <p:spPr>
          <a:xfrm>
            <a:off x="311700" y="1462825"/>
            <a:ext cx="43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(any: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Any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?) {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(MyError)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// compile-time 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78" name="Google Shape;578;p87"/>
          <p:cNvSpPr txBox="1"/>
          <p:nvPr>
            <p:ph idx="1" type="body"/>
          </p:nvPr>
        </p:nvSpPr>
        <p:spPr>
          <a:xfrm>
            <a:off x="311700" y="261185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79" name="Google Shape;579;p87"/>
          <p:cNvSpPr txBox="1"/>
          <p:nvPr>
            <p:ph idx="1" type="body"/>
          </p:nvPr>
        </p:nvSpPr>
        <p:spPr>
          <a:xfrm>
            <a:off x="311700" y="295960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Error1 | Error2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80" name="Google Shape;580;p87"/>
          <p:cNvSpPr txBox="1"/>
          <p:nvPr>
            <p:ph idx="1" type="body"/>
          </p:nvPr>
        </p:nvSpPr>
        <p:spPr>
          <a:xfrm>
            <a:off x="311700" y="330820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T1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81" name="Google Shape;581;p87"/>
          <p:cNvSpPr txBox="1"/>
          <p:nvPr/>
        </p:nvSpPr>
        <p:spPr>
          <a:xfrm>
            <a:off x="2727200" y="2617850"/>
            <a:ext cx="36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✅</a:t>
            </a:r>
            <a:endParaRPr/>
          </a:p>
        </p:txBody>
      </p:sp>
      <p:sp>
        <p:nvSpPr>
          <p:cNvPr id="582" name="Google Shape;582;p87"/>
          <p:cNvSpPr txBox="1"/>
          <p:nvPr/>
        </p:nvSpPr>
        <p:spPr>
          <a:xfrm>
            <a:off x="3169300" y="2965600"/>
            <a:ext cx="36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✅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🔥 New top-level type just dropped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88"/>
          <p:cNvSpPr txBox="1"/>
          <p:nvPr/>
        </p:nvSpPr>
        <p:spPr>
          <a:xfrm>
            <a:off x="311700" y="1462825"/>
            <a:ext cx="43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(any: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Any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?) {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(MyError)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// compile-time error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89" name="Google Shape;589;p88"/>
          <p:cNvSpPr txBox="1"/>
          <p:nvPr>
            <p:ph idx="1" type="body"/>
          </p:nvPr>
        </p:nvSpPr>
        <p:spPr>
          <a:xfrm>
            <a:off x="311700" y="261185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Error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90" name="Google Shape;590;p88"/>
          <p:cNvSpPr txBox="1"/>
          <p:nvPr>
            <p:ph idx="1" type="body"/>
          </p:nvPr>
        </p:nvSpPr>
        <p:spPr>
          <a:xfrm>
            <a:off x="311700" y="295960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Error1 | Error2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91" name="Google Shape;591;p88"/>
          <p:cNvSpPr txBox="1"/>
          <p:nvPr>
            <p:ph idx="1" type="body"/>
          </p:nvPr>
        </p:nvSpPr>
        <p:spPr>
          <a:xfrm>
            <a:off x="311700" y="3308200"/>
            <a:ext cx="8520600" cy="4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function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T1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592" name="Google Shape;592;p88"/>
          <p:cNvSpPr txBox="1"/>
          <p:nvPr/>
        </p:nvSpPr>
        <p:spPr>
          <a:xfrm>
            <a:off x="2727200" y="2617850"/>
            <a:ext cx="36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✅</a:t>
            </a:r>
            <a:endParaRPr/>
          </a:p>
        </p:txBody>
      </p:sp>
      <p:sp>
        <p:nvSpPr>
          <p:cNvPr id="593" name="Google Shape;593;p88"/>
          <p:cNvSpPr txBox="1"/>
          <p:nvPr/>
        </p:nvSpPr>
        <p:spPr>
          <a:xfrm>
            <a:off x="3169300" y="2965600"/>
            <a:ext cx="36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✅</a:t>
            </a:r>
            <a:endParaRPr/>
          </a:p>
        </p:txBody>
      </p:sp>
      <p:sp>
        <p:nvSpPr>
          <p:cNvPr id="594" name="Google Shape;594;p88"/>
          <p:cNvSpPr txBox="1"/>
          <p:nvPr/>
        </p:nvSpPr>
        <p:spPr>
          <a:xfrm>
            <a:off x="2550550" y="3314200"/>
            <a:ext cx="36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❌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🔥 New top-level type just dropped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89"/>
          <p:cNvSpPr txBox="1"/>
          <p:nvPr/>
        </p:nvSpPr>
        <p:spPr>
          <a:xfrm>
            <a:off x="311700" y="1462825"/>
            <a:ext cx="43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(error: </a:t>
            </a:r>
            <a:r>
              <a:rPr i="1" lang="en-GB" sz="120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{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print</a:t>
            </a: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(MyError) </a:t>
            </a:r>
            <a:r>
              <a:rPr i="1" lang="en-GB" sz="120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// OK!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0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🔥 New top-level type just dropped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6" name="Google Shape;606;p90" title="Screenshot 2025-06-28 at 12.11.03.png"/>
          <p:cNvPicPr preferRelativeResize="0"/>
          <p:nvPr/>
        </p:nvPicPr>
        <p:blipFill rotWithShape="1">
          <a:blip r:embed="rId3">
            <a:alphaModFix/>
          </a:blip>
          <a:srcRect b="0" l="0" r="7441" t="0"/>
          <a:stretch/>
        </p:blipFill>
        <p:spPr>
          <a:xfrm>
            <a:off x="3082300" y="1462000"/>
            <a:ext cx="2979375" cy="2953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9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Bonus Feature: null ambiguity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Bonus Feature: null ambiguity</a:t>
            </a:r>
            <a:endParaRPr/>
          </a:p>
        </p:txBody>
      </p:sp>
      <p:sp>
        <p:nvSpPr>
          <p:cNvPr id="617" name="Google Shape;617;p92"/>
          <p:cNvSpPr txBox="1"/>
          <p:nvPr/>
        </p:nvSpPr>
        <p:spPr>
          <a:xfrm>
            <a:off x="311700" y="1243475"/>
            <a:ext cx="4818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listOf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(list.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firstOrNull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())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Bonus Feature: null ambiguity</a:t>
            </a:r>
            <a:endParaRPr/>
          </a:p>
        </p:txBody>
      </p:sp>
      <p:sp>
        <p:nvSpPr>
          <p:cNvPr id="623" name="Google Shape;623;p93"/>
          <p:cNvSpPr txBox="1"/>
          <p:nvPr/>
        </p:nvSpPr>
        <p:spPr>
          <a:xfrm>
            <a:off x="311700" y="1243475"/>
            <a:ext cx="75165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listOf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(list.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firstOrNull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()) </a:t>
            </a:r>
            <a:r>
              <a:rPr i="1" lang="en-GB" sz="1350">
                <a:solidFill>
                  <a:srgbClr val="9CA0B0"/>
                </a:solidFill>
                <a:latin typeface="Roboto Mono"/>
                <a:ea typeface="Roboto Mono"/>
                <a:cs typeface="Roboto Mono"/>
                <a:sym typeface="Roboto Mono"/>
              </a:rPr>
              <a:t>// no first element or first is null?</a:t>
            </a:r>
            <a:endParaRPr i="1" sz="1350">
              <a:solidFill>
                <a:srgbClr val="9CA0B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Bonus Feature: null ambiguity</a:t>
            </a:r>
            <a:endParaRPr/>
          </a:p>
        </p:txBody>
      </p:sp>
      <p:sp>
        <p:nvSpPr>
          <p:cNvPr id="629" name="Google Shape;629;p94"/>
          <p:cNvSpPr txBox="1"/>
          <p:nvPr/>
        </p:nvSpPr>
        <p:spPr>
          <a:xfrm>
            <a:off x="311700" y="1243475"/>
            <a:ext cx="75165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NotFound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NotFound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Bonus Feature: null ambiguity</a:t>
            </a:r>
            <a:endParaRPr/>
          </a:p>
        </p:txBody>
      </p:sp>
      <p:sp>
        <p:nvSpPr>
          <p:cNvPr id="635" name="Google Shape;635;p95"/>
          <p:cNvSpPr txBox="1"/>
          <p:nvPr/>
        </p:nvSpPr>
        <p:spPr>
          <a:xfrm>
            <a:off x="311700" y="1243475"/>
            <a:ext cx="75165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NotFound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listOf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first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(first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NotFound)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"Not found!"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else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"First! 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$first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96"/>
          <p:cNvSpPr txBox="1"/>
          <p:nvPr>
            <p:ph type="ctrTitle"/>
          </p:nvPr>
        </p:nvSpPr>
        <p:spPr>
          <a:xfrm>
            <a:off x="311700" y="-611825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/>
              <a:t>Doesn’t this all seem familiar?</a:t>
            </a:r>
            <a:endParaRPr sz="25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97"/>
          <p:cNvSpPr txBox="1"/>
          <p:nvPr>
            <p:ph type="ctrTitle"/>
          </p:nvPr>
        </p:nvSpPr>
        <p:spPr>
          <a:xfrm>
            <a:off x="311700" y="-611825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/>
              <a:t>Doesn’t this all seem familiar?</a:t>
            </a:r>
            <a:endParaRPr sz="25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46" name="Google Shape;646;p97"/>
          <p:cNvSpPr txBox="1"/>
          <p:nvPr/>
        </p:nvSpPr>
        <p:spPr>
          <a:xfrm>
            <a:off x="311700" y="1243475"/>
            <a:ext cx="75165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NotFound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listOf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first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(first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NotFound)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"Not found!"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else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"First! 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$first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98"/>
          <p:cNvSpPr txBox="1"/>
          <p:nvPr>
            <p:ph type="ctrTitle"/>
          </p:nvPr>
        </p:nvSpPr>
        <p:spPr>
          <a:xfrm>
            <a:off x="311700" y="-611825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/>
              <a:t>Doesn’t this all seem familiar?</a:t>
            </a:r>
            <a:endParaRPr sz="25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52" name="Google Shape;652;p98"/>
          <p:cNvSpPr txBox="1"/>
          <p:nvPr/>
        </p:nvSpPr>
        <p:spPr>
          <a:xfrm>
            <a:off x="417675" y="1186975"/>
            <a:ext cx="78567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NotFoundException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Exception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throws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NotFoundException: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listOf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try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first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"First! 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$first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catch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(_: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NotFoundException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"Not found!"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53" name="Google Shape;653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1201" y="1564450"/>
            <a:ext cx="2268625" cy="292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99"/>
          <p:cNvSpPr txBox="1"/>
          <p:nvPr>
            <p:ph type="ctrTitle"/>
          </p:nvPr>
        </p:nvSpPr>
        <p:spPr>
          <a:xfrm>
            <a:off x="311700" y="-611825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/>
              <a:t>Doesn’t this all seem familiar?</a:t>
            </a:r>
            <a:endParaRPr sz="25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59" name="Google Shape;659;p99"/>
          <p:cNvSpPr txBox="1"/>
          <p:nvPr/>
        </p:nvSpPr>
        <p:spPr>
          <a:xfrm>
            <a:off x="417675" y="1186975"/>
            <a:ext cx="78567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NotFoundException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Exception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listOf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first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"First! 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$first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00"/>
          <p:cNvSpPr txBox="1"/>
          <p:nvPr>
            <p:ph type="ctrTitle"/>
          </p:nvPr>
        </p:nvSpPr>
        <p:spPr>
          <a:xfrm>
            <a:off x="311700" y="-611825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/>
              <a:t>Doesn’t this all seem familiar?</a:t>
            </a:r>
            <a:endParaRPr sz="25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65" name="Google Shape;665;p100"/>
          <p:cNvSpPr txBox="1"/>
          <p:nvPr/>
        </p:nvSpPr>
        <p:spPr>
          <a:xfrm>
            <a:off x="417675" y="1186975"/>
            <a:ext cx="78567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class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NotFoundException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Exception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listOf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D20F39"/>
                </a:solidFill>
                <a:latin typeface="Roboto Mono"/>
                <a:ea typeface="Roboto Mono"/>
                <a:cs typeface="Roboto Mono"/>
                <a:sym typeface="Roboto Mono"/>
              </a:rPr>
              <a:t>null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first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list.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first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println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"First! 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$first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66" name="Google Shape;666;p100"/>
          <p:cNvSpPr txBox="1"/>
          <p:nvPr/>
        </p:nvSpPr>
        <p:spPr>
          <a:xfrm>
            <a:off x="5384300" y="2257850"/>
            <a:ext cx="31434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throw </a:t>
            </a:r>
            <a:r>
              <a:rPr lang="en-GB" sz="135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is a hidden attribute, </a:t>
            </a:r>
            <a:endParaRPr sz="135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it has no reflection in </a:t>
            </a:r>
            <a:endParaRPr sz="135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method signature</a:t>
            </a:r>
            <a:endParaRPr sz="135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667" name="Google Shape;667;p100"/>
          <p:cNvCxnSpPr/>
          <p:nvPr/>
        </p:nvCxnSpPr>
        <p:spPr>
          <a:xfrm rot="10800000">
            <a:off x="3596325" y="2635425"/>
            <a:ext cx="1787400" cy="42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01"/>
          <p:cNvSpPr txBox="1"/>
          <p:nvPr/>
        </p:nvSpPr>
        <p:spPr>
          <a:xfrm>
            <a:off x="340650" y="275550"/>
            <a:ext cx="8462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50">
                <a:solidFill>
                  <a:schemeClr val="accent2"/>
                </a:solidFill>
                <a:latin typeface="Roboto Mono"/>
                <a:ea typeface="Roboto Mono"/>
                <a:cs typeface="Roboto Mono"/>
                <a:sym typeface="Roboto Mono"/>
              </a:rPr>
              <a:t>Turns out, JetBrains removed checked exceptions from Kotlin, just to introduce them once again!</a:t>
            </a:r>
            <a:endParaRPr sz="1650">
              <a:solidFill>
                <a:schemeClr val="accent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73" name="Google Shape;673;p101"/>
          <p:cNvPicPr preferRelativeResize="0"/>
          <p:nvPr/>
        </p:nvPicPr>
        <p:blipFill rotWithShape="1">
          <a:blip r:embed="rId3">
            <a:alphaModFix/>
          </a:blip>
          <a:srcRect b="-9" l="0" r="2419" t="3176"/>
          <a:stretch/>
        </p:blipFill>
        <p:spPr>
          <a:xfrm>
            <a:off x="1273462" y="1238575"/>
            <a:ext cx="6597075" cy="368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0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are better</a:t>
            </a:r>
            <a:endParaRPr/>
          </a:p>
        </p:txBody>
      </p:sp>
      <p:sp>
        <p:nvSpPr>
          <p:cNvPr id="679" name="Google Shape;679;p102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They have no stacktrace generation cost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are better</a:t>
            </a:r>
            <a:endParaRPr/>
          </a:p>
        </p:txBody>
      </p:sp>
      <p:sp>
        <p:nvSpPr>
          <p:cNvPr id="685" name="Google Shape;685;p103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They have no stacktrace generation cost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-GB" sz="1400">
                <a:solidFill>
                  <a:schemeClr val="dk1"/>
                </a:solidFill>
              </a:rPr>
              <a:t>They do have generics support</a:t>
            </a:r>
            <a:endParaRPr b="1"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Rich Errors are better</a:t>
            </a:r>
            <a:endParaRPr/>
          </a:p>
        </p:txBody>
      </p:sp>
      <p:sp>
        <p:nvSpPr>
          <p:cNvPr id="691" name="Google Shape;691;p104"/>
          <p:cNvSpPr txBox="1"/>
          <p:nvPr>
            <p:ph idx="1" type="body"/>
          </p:nvPr>
        </p:nvSpPr>
        <p:spPr>
          <a:xfrm>
            <a:off x="311700" y="1017725"/>
            <a:ext cx="8520600" cy="4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They have no stacktrace generation cost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-GB" sz="1400">
                <a:solidFill>
                  <a:schemeClr val="dk1"/>
                </a:solidFill>
              </a:rPr>
              <a:t>They do have generics support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getUser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(userId: 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UserId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UserNotFound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&lt;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R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E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-GB" sz="1024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024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map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(block: (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-&gt; 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R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E): 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i="1" lang="en-GB" sz="1024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R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| E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main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() {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val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list </a:t>
            </a:r>
            <a:r>
              <a:rPr lang="en-GB" sz="1024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listOf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024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024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024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).</a:t>
            </a: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map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 userId </a:t>
            </a:r>
            <a:r>
              <a:rPr lang="en-GB" sz="1024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-&gt;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getUser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(userId)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(list </a:t>
            </a:r>
            <a:r>
              <a:rPr lang="en-GB" sz="1024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is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UserNotFound) {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024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"Not all IDs are made the same"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 </a:t>
            </a:r>
            <a:r>
              <a:rPr lang="en-GB" sz="1024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else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24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    println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024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"Users: 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$list</a:t>
            </a:r>
            <a:r>
              <a:rPr lang="en-GB" sz="1024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sz="1024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24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024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0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Finalizing: Exceptions vs Errors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Finalizing: Exceptions vs Errors</a:t>
            </a:r>
            <a:endParaRPr/>
          </a:p>
        </p:txBody>
      </p:sp>
      <p:sp>
        <p:nvSpPr>
          <p:cNvPr id="702" name="Google Shape;702;p106"/>
          <p:cNvSpPr txBox="1"/>
          <p:nvPr>
            <p:ph idx="1" type="body"/>
          </p:nvPr>
        </p:nvSpPr>
        <p:spPr>
          <a:xfrm>
            <a:off x="311700" y="1166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Guards and Invariants are exceptions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Finalizing: Exceptions vs Errors</a:t>
            </a:r>
            <a:endParaRPr/>
          </a:p>
        </p:txBody>
      </p:sp>
      <p:sp>
        <p:nvSpPr>
          <p:cNvPr id="708" name="Google Shape;708;p107"/>
          <p:cNvSpPr txBox="1"/>
          <p:nvPr>
            <p:ph idx="1" type="body"/>
          </p:nvPr>
        </p:nvSpPr>
        <p:spPr>
          <a:xfrm>
            <a:off x="311700" y="1166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Guards and Invariants are exceptions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709" name="Google Shape;709;p107"/>
          <p:cNvSpPr txBox="1"/>
          <p:nvPr/>
        </p:nvSpPr>
        <p:spPr>
          <a:xfrm>
            <a:off x="744900" y="1870275"/>
            <a:ext cx="8087400" cy="12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paging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(offset: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Int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, length: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Int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Paging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require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(offset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&gt;=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 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{ 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"Offset can't be negative"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   require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(length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 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{ </a:t>
            </a:r>
            <a:r>
              <a:rPr lang="en-GB" sz="1350">
                <a:solidFill>
                  <a:srgbClr val="40A02B"/>
                </a:solidFill>
                <a:latin typeface="Roboto Mono"/>
                <a:ea typeface="Roboto Mono"/>
                <a:cs typeface="Roboto Mono"/>
                <a:sym typeface="Roboto Mono"/>
              </a:rPr>
              <a:t>"Length must be positive"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return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Paging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(offset, length)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8839E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0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Finalizing: Exceptions vs Errors</a:t>
            </a:r>
            <a:endParaRPr/>
          </a:p>
        </p:txBody>
      </p:sp>
      <p:sp>
        <p:nvSpPr>
          <p:cNvPr id="715" name="Google Shape;715;p108"/>
          <p:cNvSpPr txBox="1"/>
          <p:nvPr>
            <p:ph idx="1" type="body"/>
          </p:nvPr>
        </p:nvSpPr>
        <p:spPr>
          <a:xfrm>
            <a:off x="311700" y="1166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Guards and Invariants are exceptions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Anything else is errors (recoverable errors)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Finalizing: Exceptions vs Errors</a:t>
            </a:r>
            <a:endParaRPr/>
          </a:p>
        </p:txBody>
      </p:sp>
      <p:sp>
        <p:nvSpPr>
          <p:cNvPr id="721" name="Google Shape;721;p109"/>
          <p:cNvSpPr txBox="1"/>
          <p:nvPr>
            <p:ph idx="1" type="body"/>
          </p:nvPr>
        </p:nvSpPr>
        <p:spPr>
          <a:xfrm>
            <a:off x="311700" y="1166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Guards and Invariants are exceptions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 sz="1400">
                <a:solidFill>
                  <a:schemeClr val="dk1"/>
                </a:solidFill>
              </a:rPr>
              <a:t>Anything else is errors (recoverable errors)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NicknameTooShort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object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 NicknameTooLong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fun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(nickname: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String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): </a:t>
            </a:r>
            <a:r>
              <a:rPr i="1" lang="en-GB" sz="1350">
                <a:solidFill>
                  <a:srgbClr val="DF8E1D"/>
                </a:solidFill>
                <a:latin typeface="Roboto Mono"/>
                <a:ea typeface="Roboto Mono"/>
                <a:cs typeface="Roboto Mono"/>
                <a:sym typeface="Roboto Mono"/>
              </a:rPr>
              <a:t>User </a:t>
            </a:r>
            <a:r>
              <a:rPr lang="en-GB" sz="13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| </a:t>
            </a:r>
            <a:r>
              <a:rPr lang="en-GB" sz="13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NicknameTooShort | NicknameTooLong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(nickname.length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 5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return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NicknameTooShort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(nickname.length </a:t>
            </a:r>
            <a:r>
              <a:rPr lang="en-GB" sz="1350">
                <a:solidFill>
                  <a:srgbClr val="179299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r>
              <a:rPr lang="en-GB" sz="1350">
                <a:solidFill>
                  <a:srgbClr val="FE640B"/>
                </a:solidFill>
                <a:latin typeface="Roboto Mono"/>
                <a:ea typeface="Roboto Mono"/>
                <a:cs typeface="Roboto Mono"/>
                <a:sym typeface="Roboto Mono"/>
              </a:rPr>
              <a:t> 50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return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 NicknameTooLong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8839EF"/>
                </a:solidFill>
                <a:latin typeface="Roboto Mono"/>
                <a:ea typeface="Roboto Mono"/>
                <a:cs typeface="Roboto Mono"/>
                <a:sym typeface="Roboto Mono"/>
              </a:rPr>
              <a:t>    return</a:t>
            </a:r>
            <a:r>
              <a:rPr i="1" lang="en-GB" sz="1350">
                <a:solidFill>
                  <a:srgbClr val="1E66F5"/>
                </a:solidFill>
                <a:latin typeface="Roboto Mono"/>
                <a:ea typeface="Roboto Mono"/>
                <a:cs typeface="Roboto Mono"/>
                <a:sym typeface="Roboto Mono"/>
              </a:rPr>
              <a:t> User</a:t>
            </a: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(nickname)</a:t>
            </a:r>
            <a:endParaRPr sz="13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rgbClr val="4C4F69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350">
              <a:solidFill>
                <a:srgbClr val="4C4F6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10"/>
          <p:cNvSpPr txBox="1"/>
          <p:nvPr>
            <p:ph type="ctrTitle"/>
          </p:nvPr>
        </p:nvSpPr>
        <p:spPr>
          <a:xfrm>
            <a:off x="311700" y="1176650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JetBrains Mono"/>
                <a:ea typeface="JetBrains Mono"/>
                <a:cs typeface="JetBrains Mono"/>
                <a:sym typeface="JetBrains Mono"/>
              </a:rPr>
              <a:t>Checked Exceptions Done Right</a:t>
            </a:r>
            <a:endParaRPr sz="32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11"/>
          <p:cNvSpPr txBox="1"/>
          <p:nvPr>
            <p:ph type="ctrTitle"/>
          </p:nvPr>
        </p:nvSpPr>
        <p:spPr>
          <a:xfrm>
            <a:off x="311700" y="1176650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JetBrains Mono"/>
                <a:ea typeface="JetBrains Mono"/>
                <a:cs typeface="JetBrains Mono"/>
                <a:sym typeface="JetBrains Mono"/>
              </a:rPr>
              <a:t>Checked Exceptions Done Right</a:t>
            </a:r>
            <a:endParaRPr sz="32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732" name="Google Shape;732;p111"/>
          <p:cNvSpPr txBox="1"/>
          <p:nvPr/>
        </p:nvSpPr>
        <p:spPr>
          <a:xfrm>
            <a:off x="3072000" y="26895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Someone @ JetBrains</a:t>
            </a:r>
            <a:endParaRPr sz="1600">
              <a:solidFill>
                <a:schemeClr val="dk2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12"/>
          <p:cNvSpPr txBox="1"/>
          <p:nvPr>
            <p:ph type="ctrTitle"/>
          </p:nvPr>
        </p:nvSpPr>
        <p:spPr>
          <a:xfrm>
            <a:off x="311700" y="1176650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JetBrains Mono"/>
                <a:ea typeface="JetBrains Mono"/>
                <a:cs typeface="JetBrains Mono"/>
                <a:sym typeface="JetBrains Mono"/>
              </a:rPr>
              <a:t>Checked Exceptions Done Right</a:t>
            </a:r>
            <a:endParaRPr sz="32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738" name="Google Shape;738;p112"/>
          <p:cNvSpPr txBox="1"/>
          <p:nvPr/>
        </p:nvSpPr>
        <p:spPr>
          <a:xfrm>
            <a:off x="3072000" y="268955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Someone @ JetBrains, probably</a:t>
            </a:r>
            <a:endParaRPr sz="1600">
              <a:solidFill>
                <a:schemeClr val="dk2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13"/>
          <p:cNvSpPr txBox="1"/>
          <p:nvPr>
            <p:ph type="ctrTitle"/>
          </p:nvPr>
        </p:nvSpPr>
        <p:spPr>
          <a:xfrm>
            <a:off x="311700" y="174950"/>
            <a:ext cx="8520600" cy="15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JetBrains Mono"/>
                <a:ea typeface="JetBrains Mono"/>
                <a:cs typeface="JetBrains Mono"/>
                <a:sym typeface="JetBrains Mono"/>
              </a:rPr>
              <a:t>Checked Exceptions Done Right</a:t>
            </a:r>
            <a:endParaRPr sz="32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744" name="Google Shape;744;p113"/>
          <p:cNvSpPr txBox="1"/>
          <p:nvPr/>
        </p:nvSpPr>
        <p:spPr>
          <a:xfrm>
            <a:off x="3072000" y="168785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Someone @ JetBrains, probably</a:t>
            </a:r>
            <a:endParaRPr sz="1600">
              <a:solidFill>
                <a:schemeClr val="dk2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pic>
        <p:nvPicPr>
          <p:cNvPr id="745" name="Google Shape;745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8225" y="3366650"/>
            <a:ext cx="1454075" cy="1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113"/>
          <p:cNvSpPr txBox="1"/>
          <p:nvPr/>
        </p:nvSpPr>
        <p:spPr>
          <a:xfrm>
            <a:off x="4304275" y="3878138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Very Important Links -&gt;</a:t>
            </a:r>
            <a:endParaRPr sz="1600">
              <a:solidFill>
                <a:schemeClr val="dk2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