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529" r:id="rId2"/>
    <p:sldId id="545" r:id="rId3"/>
    <p:sldId id="569" r:id="rId4"/>
    <p:sldId id="557" r:id="rId5"/>
    <p:sldId id="561" r:id="rId6"/>
    <p:sldId id="504" r:id="rId7"/>
    <p:sldId id="505" r:id="rId8"/>
    <p:sldId id="506" r:id="rId9"/>
    <p:sldId id="507" r:id="rId10"/>
    <p:sldId id="509" r:id="rId11"/>
    <p:sldId id="510" r:id="rId12"/>
    <p:sldId id="551" r:id="rId13"/>
    <p:sldId id="514" r:id="rId14"/>
    <p:sldId id="570" r:id="rId15"/>
    <p:sldId id="515" r:id="rId16"/>
    <p:sldId id="516" r:id="rId17"/>
    <p:sldId id="552" r:id="rId18"/>
    <p:sldId id="549" r:id="rId19"/>
    <p:sldId id="523" r:id="rId20"/>
    <p:sldId id="558" r:id="rId21"/>
    <p:sldId id="555" r:id="rId22"/>
    <p:sldId id="524" r:id="rId23"/>
    <p:sldId id="560" r:id="rId24"/>
    <p:sldId id="544" r:id="rId25"/>
    <p:sldId id="519" r:id="rId26"/>
    <p:sldId id="562" r:id="rId27"/>
    <p:sldId id="547" r:id="rId28"/>
    <p:sldId id="564" r:id="rId29"/>
    <p:sldId id="565" r:id="rId30"/>
    <p:sldId id="556" r:id="rId31"/>
    <p:sldId id="603" r:id="rId32"/>
    <p:sldId id="566" r:id="rId33"/>
    <p:sldId id="553" r:id="rId34"/>
    <p:sldId id="567" r:id="rId35"/>
    <p:sldId id="559" r:id="rId36"/>
    <p:sldId id="571" r:id="rId37"/>
    <p:sldId id="575" r:id="rId38"/>
    <p:sldId id="604" r:id="rId39"/>
    <p:sldId id="577" r:id="rId40"/>
    <p:sldId id="605" r:id="rId41"/>
    <p:sldId id="583" r:id="rId42"/>
    <p:sldId id="606" r:id="rId43"/>
    <p:sldId id="584" r:id="rId44"/>
    <p:sldId id="572" r:id="rId45"/>
    <p:sldId id="573" r:id="rId46"/>
    <p:sldId id="607" r:id="rId47"/>
    <p:sldId id="568" r:id="rId48"/>
    <p:sldId id="534" r:id="rId49"/>
    <p:sldId id="554" r:id="rId50"/>
    <p:sldId id="543" r:id="rId51"/>
  </p:sldIdLst>
  <p:sldSz cx="9144000" cy="5143500" type="screen16x9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0E3BBD-F206-FF4E-8326-FEFFBAD3C129}">
          <p14:sldIdLst>
            <p14:sldId id="529"/>
            <p14:sldId id="545"/>
            <p14:sldId id="569"/>
            <p14:sldId id="557"/>
            <p14:sldId id="561"/>
            <p14:sldId id="504"/>
            <p14:sldId id="505"/>
            <p14:sldId id="506"/>
            <p14:sldId id="507"/>
            <p14:sldId id="509"/>
            <p14:sldId id="510"/>
            <p14:sldId id="551"/>
            <p14:sldId id="514"/>
            <p14:sldId id="570"/>
            <p14:sldId id="515"/>
            <p14:sldId id="516"/>
            <p14:sldId id="552"/>
            <p14:sldId id="549"/>
            <p14:sldId id="523"/>
            <p14:sldId id="558"/>
            <p14:sldId id="555"/>
            <p14:sldId id="524"/>
            <p14:sldId id="560"/>
            <p14:sldId id="544"/>
            <p14:sldId id="519"/>
            <p14:sldId id="562"/>
            <p14:sldId id="547"/>
            <p14:sldId id="564"/>
            <p14:sldId id="565"/>
            <p14:sldId id="556"/>
            <p14:sldId id="603"/>
            <p14:sldId id="566"/>
            <p14:sldId id="553"/>
            <p14:sldId id="567"/>
            <p14:sldId id="559"/>
            <p14:sldId id="571"/>
            <p14:sldId id="575"/>
            <p14:sldId id="604"/>
            <p14:sldId id="577"/>
            <p14:sldId id="605"/>
            <p14:sldId id="583"/>
            <p14:sldId id="606"/>
            <p14:sldId id="584"/>
            <p14:sldId id="572"/>
            <p14:sldId id="573"/>
            <p14:sldId id="607"/>
            <p14:sldId id="568"/>
            <p14:sldId id="534"/>
            <p14:sldId id="554"/>
            <p14:sldId id="5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3"/>
    <a:srgbClr val="0C52A4"/>
    <a:srgbClr val="F79646"/>
    <a:srgbClr val="193377"/>
    <a:srgbClr val="FFFFFF"/>
    <a:srgbClr val="F68B6A"/>
    <a:srgbClr val="30A03D"/>
    <a:srgbClr val="357DE5"/>
    <a:srgbClr val="616161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6327" autoAdjust="0"/>
  </p:normalViewPr>
  <p:slideViewPr>
    <p:cSldViewPr snapToGrid="0" snapToObjects="1">
      <p:cViewPr varScale="1">
        <p:scale>
          <a:sx n="171" d="100"/>
          <a:sy n="171" d="100"/>
        </p:scale>
        <p:origin x="42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268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DB64D2-956B-0D4E-A87B-BA5A0E14B5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F60E7-44D6-BB4A-8638-E08B79AF0E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/>
              <a:t>CONFIDENTIAL | DO NOT DISTRIBUTE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ECDED-17CE-FE47-9F03-70010B2EDF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A93A44C-4E53-8548-B3A3-E7E9CEBC7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8882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/>
              <a:t>CONFIDENTIAL | DO NOT DISTRIBUTE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C2D387BB-473F-2343-B6A0-0D6DAF93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8964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CONFIDENTIAL | DO NOT DISTRIBUTE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387BB-473F-2343-B6A0-0D6DAF9336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5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1B7D38E-397F-5148-9353-F1FE929D82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102"/>
          <a:stretch/>
        </p:blipFill>
        <p:spPr>
          <a:xfrm>
            <a:off x="-1015186" y="1"/>
            <a:ext cx="10159188" cy="51779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72" y="1658176"/>
            <a:ext cx="7668133" cy="1073403"/>
          </a:xfrm>
          <a:prstGeom prst="rect">
            <a:avLst/>
          </a:prstGeo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5A5A9E-F654-204F-907B-1E176768E5B3}"/>
              </a:ext>
            </a:extLst>
          </p:cNvPr>
          <p:cNvSpPr txBox="1"/>
          <p:nvPr userDrawn="1"/>
        </p:nvSpPr>
        <p:spPr>
          <a:xfrm>
            <a:off x="169535" y="-111436"/>
            <a:ext cx="1558212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250" dirty="0">
                <a:solidFill>
                  <a:schemeClr val="bg1">
                    <a:alpha val="21000"/>
                  </a:schemeClr>
                </a:solidFill>
                <a:latin typeface="Roboto Light" pitchFamily="2" charset="0"/>
                <a:ea typeface="Roboto Light" pitchFamily="2" charset="0"/>
              </a:rPr>
              <a:t>{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4B23B1-904A-48FA-97E4-011D7331398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5833" y="4580498"/>
            <a:ext cx="1379264" cy="3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4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FF63560-F4A7-7B47-A4F2-514D2DDF5F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C959BB0-D738-4D6E-AF66-C15CB41F0D8F}"/>
              </a:ext>
            </a:extLst>
          </p:cNvPr>
          <p:cNvSpPr/>
          <p:nvPr userDrawn="1"/>
        </p:nvSpPr>
        <p:spPr>
          <a:xfrm>
            <a:off x="434977" y="614257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130408-8ED9-4791-A4DF-21C02B3E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33ECA-65E8-45F7-9B92-27030CD76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DCB7B3F-6DCC-4F12-86A0-CF9BA9C69E1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0DECF8-80D9-46AF-93B6-989F58DED4CA}"/>
              </a:ext>
            </a:extLst>
          </p:cNvPr>
          <p:cNvSpPr/>
          <p:nvPr userDrawn="1"/>
        </p:nvSpPr>
        <p:spPr>
          <a:xfrm>
            <a:off x="0" y="2870790"/>
            <a:ext cx="9143999" cy="1552353"/>
          </a:xfrm>
          <a:prstGeom prst="rect">
            <a:avLst/>
          </a:prstGeom>
          <a:solidFill>
            <a:srgbClr val="0055A3">
              <a:alpha val="71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3902529-5CAE-44D7-89DA-260FDD56FE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65150" y="3354705"/>
            <a:ext cx="7956550" cy="661988"/>
          </a:xfrm>
        </p:spPr>
        <p:txBody>
          <a:bodyPr/>
          <a:lstStyle>
            <a:lvl1pPr marL="0" indent="0" algn="ctr">
              <a:buNone/>
              <a:defRPr lang="en-US" sz="3600" b="1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1pPr>
            <a:lvl2pPr marL="342884" indent="0">
              <a:buNone/>
              <a:defRPr lang="en-US" sz="3600" b="1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2pPr>
            <a:lvl3pPr marL="685766" indent="0">
              <a:buNone/>
              <a:defRPr lang="en-US" sz="3600" b="1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3pPr>
            <a:lvl4pPr marL="1028649" indent="0">
              <a:buNone/>
              <a:defRPr lang="en-US" sz="3600" b="1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4pPr>
            <a:lvl5pPr marL="1371531" indent="0">
              <a:buNone/>
              <a:defRPr lang="en-US" sz="3600" b="1" i="0" kern="1200" dirty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9119C0E-03DC-44F8-97C6-B0257B9FF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5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No Text and 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C959BB0-D738-4D6E-AF66-C15CB41F0D8F}"/>
              </a:ext>
            </a:extLst>
          </p:cNvPr>
          <p:cNvSpPr/>
          <p:nvPr userDrawn="1"/>
        </p:nvSpPr>
        <p:spPr>
          <a:xfrm>
            <a:off x="434977" y="614257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130408-8ED9-4791-A4DF-21C02B3E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591E38-B157-4E74-B9D8-D94A51073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 - Blue Background">
    <p:bg>
      <p:bgPr>
        <a:solidFill>
          <a:srgbClr val="0C5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7463B10-45AB-C847-BCEA-CEB0D0B972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2011" y="376269"/>
            <a:ext cx="6400800" cy="4533900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D199E78-535B-4441-827C-7F45A59C7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6420" y="1476688"/>
            <a:ext cx="5491163" cy="225794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C197BA-6A9F-B24A-9694-7BE75E05A866}"/>
              </a:ext>
            </a:extLst>
          </p:cNvPr>
          <p:cNvSpPr/>
          <p:nvPr userDrawn="1"/>
        </p:nvSpPr>
        <p:spPr>
          <a:xfrm>
            <a:off x="434977" y="614257"/>
            <a:ext cx="587912" cy="25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D72CE9-D016-458E-A065-67ABB93E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936BBA-9ED3-4038-9E1E-7EF89DB9A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16948" y="281733"/>
            <a:ext cx="874695" cy="244799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FEAC400-5893-4477-98A4-8DAF5965A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69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 - Blue Background">
    <p:bg>
      <p:bgPr>
        <a:solidFill>
          <a:srgbClr val="0C5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7463B10-45AB-C847-BCEA-CEB0D0B972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2011" y="376269"/>
            <a:ext cx="6400800" cy="4533900"/>
          </a:xfrm>
          <a:prstGeom prst="rect">
            <a:avLst/>
          </a:prstGeo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D199E78-535B-4441-827C-7F45A59C7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6420" y="1476688"/>
            <a:ext cx="5491163" cy="225794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936BBA-9ED3-4038-9E1E-7EF89DB9AD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16948" y="281733"/>
            <a:ext cx="874695" cy="24479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44264-C8E2-4759-BC82-31B24C518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6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Gradient Backg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797EB7-F913-49B8-819B-893A56520549}"/>
              </a:ext>
            </a:extLst>
          </p:cNvPr>
          <p:cNvSpPr/>
          <p:nvPr userDrawn="1"/>
        </p:nvSpPr>
        <p:spPr>
          <a:xfrm>
            <a:off x="8027581" y="37839"/>
            <a:ext cx="1015593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D522F2-2C4C-BC4A-8DDC-EFB1548C34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97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907" y="0"/>
            <a:ext cx="9145907" cy="51435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CDD1F20-B2FC-F345-A521-D68E8E8BF1F5}"/>
              </a:ext>
            </a:extLst>
          </p:cNvPr>
          <p:cNvSpPr/>
          <p:nvPr userDrawn="1"/>
        </p:nvSpPr>
        <p:spPr>
          <a:xfrm>
            <a:off x="434977" y="614257"/>
            <a:ext cx="587912" cy="25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F7003FA-4891-4F7C-A461-5B89209E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6A2761C-0000-4A06-A8AD-3C2CD55CF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6420" y="1476688"/>
            <a:ext cx="5491163" cy="225794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78D1DCC2-F99F-4342-B875-C162A6EC4B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16948" y="281733"/>
            <a:ext cx="874695" cy="244799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A48CFE-1CC0-453E-87B8-79C39EFAE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132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E83A8D-B2C4-4C4D-B2B2-85F4780A01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3D9BA25-3563-3D4D-9FB5-993481C40C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4890" y="5454514"/>
            <a:ext cx="986316" cy="1022984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478EAE-5B8B-4B5E-AC9E-FE25D88CF4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325833" y="4580498"/>
            <a:ext cx="1379264" cy="38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157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P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1B7D38E-397F-5148-9353-F1FE929D82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102"/>
          <a:stretch/>
        </p:blipFill>
        <p:spPr>
          <a:xfrm>
            <a:off x="-1015186" y="1"/>
            <a:ext cx="10159188" cy="51779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69" y="1896300"/>
            <a:ext cx="7293971" cy="1073403"/>
          </a:xfrm>
          <a:prstGeom prst="rect">
            <a:avLst/>
          </a:prstGeo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85620" y="3067768"/>
            <a:ext cx="7321981" cy="27384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Presented by Person Name, Title | Azul Systems Inc.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5A5A9E-F654-204F-907B-1E176768E5B3}"/>
              </a:ext>
            </a:extLst>
          </p:cNvPr>
          <p:cNvSpPr txBox="1"/>
          <p:nvPr userDrawn="1"/>
        </p:nvSpPr>
        <p:spPr>
          <a:xfrm>
            <a:off x="169535" y="547054"/>
            <a:ext cx="1558212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250" dirty="0">
                <a:solidFill>
                  <a:schemeClr val="bg1">
                    <a:alpha val="21000"/>
                  </a:schemeClr>
                </a:solidFill>
                <a:latin typeface="Roboto Light" pitchFamily="2" charset="0"/>
                <a:ea typeface="Roboto Light" pitchFamily="2" charset="0"/>
              </a:rPr>
              <a:t>{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C52862C-212A-48FE-98AE-4E8447E53E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25833" y="4580498"/>
            <a:ext cx="1379264" cy="386011"/>
          </a:xfrm>
          <a:prstGeom prst="rect">
            <a:avLst/>
          </a:prstGeom>
        </p:spPr>
      </p:pic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BDAFA9D5-4620-4CA4-95F7-0AB3688A831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222083" y="3754877"/>
            <a:ext cx="5299075" cy="312738"/>
          </a:xfr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C52A4"/>
              </a:buClr>
              <a:buFont typeface="Arial"/>
              <a:buNone/>
              <a:defRPr lang="en-US" sz="1051" b="0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C52A4"/>
              </a:buClr>
              <a:buFont typeface="Arial"/>
              <a:buNone/>
              <a:defRPr lang="en-US" sz="1051" b="0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2pPr>
            <a:lvl3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C52A4"/>
              </a:buClr>
              <a:buFont typeface="Arial"/>
              <a:buNone/>
              <a:defRPr lang="en-US" sz="1051" b="0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3pPr>
            <a:lvl4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C52A4"/>
              </a:buClr>
              <a:buFont typeface="Arial"/>
              <a:buNone/>
              <a:defRPr lang="en-US" sz="1051" b="0" i="0" kern="1200" dirty="0" smtClean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4pPr>
            <a:lvl5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C52A4"/>
              </a:buClr>
              <a:buFont typeface="Arial"/>
              <a:buNone/>
              <a:defRPr lang="en-US" sz="1051" b="0" i="0" kern="1200" dirty="0">
                <a:solidFill>
                  <a:schemeClr val="bg1"/>
                </a:solidFill>
                <a:latin typeface="+mn-lt"/>
                <a:ea typeface="Roboto Light" charset="0"/>
                <a:cs typeface="Roboto Light" charset="0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26324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6092" y="1131780"/>
            <a:ext cx="8259184" cy="34517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AF1B-97A3-BC4D-90DC-3281A1E43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1331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67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rgbClr val="0C52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1EDFDD3-2900-184F-9A94-9F516C0866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2011" y="304800"/>
            <a:ext cx="6400800" cy="45339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B27FBB-50E8-1341-813D-1431DED11401}"/>
              </a:ext>
            </a:extLst>
          </p:cNvPr>
          <p:cNvSpPr/>
          <p:nvPr userDrawn="1"/>
        </p:nvSpPr>
        <p:spPr>
          <a:xfrm>
            <a:off x="1230505" y="2512075"/>
            <a:ext cx="587912" cy="25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9A9ACCE-514D-4029-B0C1-A2140458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145848"/>
            <a:ext cx="7657868" cy="337816"/>
          </a:xfrm>
        </p:spPr>
        <p:txBody>
          <a:bodyPr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D8B16AF-CA49-4A61-96D4-50E45C432E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99024" y="199350"/>
            <a:ext cx="1781987" cy="4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2307105-4DCA-5C45-A73F-4E6B98C45A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513461" y="303447"/>
            <a:ext cx="5529715" cy="460405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A169C9-F28E-C04D-97ED-BE5557198BA4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7F7E832-1D39-45F3-8A44-C0D62BD8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356DA3-EDD3-4111-97CB-D614F0B83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8673B8-DDA3-4DBA-8368-A4C30B8982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3514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4958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338F131-08B4-1C49-B9C7-8EB7201AD2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8FF524-B35E-6C4F-BBBA-203204C65061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2E4B6A-FF48-4528-8CF6-9145BF2EE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51A5F8D-B4E2-48D9-9E16-36D66AB9A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920115"/>
            <a:ext cx="3944545" cy="3722137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281A1F13-ADCC-4B99-B2B8-E0333310485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17781" y="920115"/>
            <a:ext cx="3899606" cy="3722137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83279EF-8C26-4B57-9764-F01253DB5EB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2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3632BC-CE7C-2A4C-8168-70F873196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992" y="1418607"/>
            <a:ext cx="3599875" cy="2763441"/>
          </a:xfrm>
        </p:spPr>
        <p:txBody>
          <a:bodyPr/>
          <a:lstStyle>
            <a:lvl1pPr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3769" y="1478757"/>
            <a:ext cx="3599875" cy="2763441"/>
          </a:xfrm>
        </p:spPr>
        <p:txBody>
          <a:bodyPr/>
          <a:lstStyle>
            <a:lvl1pPr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FEC477-3A02-CD47-8B96-2BA1D3C7BF2D}"/>
              </a:ext>
            </a:extLst>
          </p:cNvPr>
          <p:cNvCxnSpPr/>
          <p:nvPr userDrawn="1"/>
        </p:nvCxnSpPr>
        <p:spPr>
          <a:xfrm>
            <a:off x="314962" y="1335503"/>
            <a:ext cx="3384771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D2664C-5DF3-A64F-9D30-4C6F25E75C03}"/>
              </a:ext>
            </a:extLst>
          </p:cNvPr>
          <p:cNvCxnSpPr/>
          <p:nvPr userDrawn="1"/>
        </p:nvCxnSpPr>
        <p:spPr>
          <a:xfrm>
            <a:off x="4583003" y="1335503"/>
            <a:ext cx="3384771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A930007-1456-564F-AACF-B2FE23E8F7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15989" y="926824"/>
            <a:ext cx="3599875" cy="33787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342882" indent="0" algn="l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685766" indent="0" algn="l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2B0C6517-3673-DF4D-93F4-70409FEC3D0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73768" y="926824"/>
            <a:ext cx="3599875" cy="33787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342882" indent="0" algn="l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685766" indent="0" algn="l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22136-D290-4344-9A9A-347A2F4C16DC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836282-8858-4E6D-A02F-EB3B2BC0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A32F150-B36B-4D1A-8E94-DCD8A65D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8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53632BC-CE7C-2A4C-8168-70F873196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5993" y="1418607"/>
            <a:ext cx="2312806" cy="2763441"/>
          </a:xfrm>
        </p:spPr>
        <p:txBody>
          <a:bodyPr/>
          <a:lstStyle>
            <a:lvl1pPr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05015" y="1478757"/>
            <a:ext cx="2312806" cy="2763441"/>
          </a:xfrm>
        </p:spPr>
        <p:txBody>
          <a:bodyPr/>
          <a:lstStyle>
            <a:lvl1pPr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6FEC477-3A02-CD47-8B96-2BA1D3C7BF2D}"/>
              </a:ext>
            </a:extLst>
          </p:cNvPr>
          <p:cNvCxnSpPr>
            <a:cxnSpLocks/>
          </p:cNvCxnSpPr>
          <p:nvPr userDrawn="1"/>
        </p:nvCxnSpPr>
        <p:spPr>
          <a:xfrm>
            <a:off x="314962" y="1335503"/>
            <a:ext cx="2313837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D2664C-5DF3-A64F-9D30-4C6F25E75C03}"/>
              </a:ext>
            </a:extLst>
          </p:cNvPr>
          <p:cNvCxnSpPr>
            <a:cxnSpLocks/>
          </p:cNvCxnSpPr>
          <p:nvPr userDrawn="1"/>
        </p:nvCxnSpPr>
        <p:spPr>
          <a:xfrm>
            <a:off x="3114248" y="1335503"/>
            <a:ext cx="2303572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6A930007-1456-564F-AACF-B2FE23E8F78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15990" y="926824"/>
            <a:ext cx="2312806" cy="33787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342882" indent="0" algn="l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685766" indent="0" algn="l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2B0C6517-3673-DF4D-93F4-70409FEC3D0B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04962" y="926824"/>
            <a:ext cx="2312806" cy="33787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342882" indent="0" algn="l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685766" indent="0" algn="l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22136-D290-4344-9A9A-347A2F4C16DC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836282-8858-4E6D-A02F-EB3B2BC06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6435E899-D1D5-446E-86CA-2C8D350E03B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93935" y="1478757"/>
            <a:ext cx="2312806" cy="2763441"/>
          </a:xfrm>
        </p:spPr>
        <p:txBody>
          <a:bodyPr/>
          <a:lstStyle>
            <a:lvl1pPr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E4EDEC-17E5-4D3B-8E6D-B080D77E5BCE}"/>
              </a:ext>
            </a:extLst>
          </p:cNvPr>
          <p:cNvCxnSpPr>
            <a:cxnSpLocks/>
          </p:cNvCxnSpPr>
          <p:nvPr userDrawn="1"/>
        </p:nvCxnSpPr>
        <p:spPr>
          <a:xfrm>
            <a:off x="5903168" y="1335503"/>
            <a:ext cx="2303572" cy="0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16B1257B-8105-4311-B3D3-06DEDE4FB075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893934" y="926824"/>
            <a:ext cx="2312806" cy="33787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  <a:lvl2pPr marL="342882" indent="0" algn="l">
              <a:buFont typeface="Arial" panose="020B0604020202020204" pitchFamily="34" charset="0"/>
              <a:buNone/>
              <a:defRPr>
                <a:latin typeface="+mj-lt"/>
              </a:defRPr>
            </a:lvl2pPr>
            <a:lvl3pPr marL="685766" indent="0" algn="l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09E4AEB4-63C5-4980-976A-5EE190FDA7E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3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5A4CAD1-8FDB-EF45-8AE0-CBC3960A29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4289" y="920115"/>
            <a:ext cx="4902256" cy="3475674"/>
          </a:xfrm>
        </p:spPr>
        <p:txBody>
          <a:bodyPr/>
          <a:lstStyle>
            <a:lvl1pPr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bg2">
                    <a:lumMod val="50000"/>
                  </a:schemeClr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641" y="920115"/>
            <a:ext cx="2949179" cy="285869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6B9559-1A4A-DC40-A3FC-6EF687C89B4A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4A31CAB-B145-43D2-82DC-F0FBF423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B340EA4-1813-4003-BBAC-822511E02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06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3" y="923451"/>
            <a:ext cx="4629151" cy="365521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7781" y="923451"/>
            <a:ext cx="3086099" cy="21863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9144BF-3245-2249-8E32-8CFDB91EB0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08BD23-549C-A64A-8095-EBFBFC61EF27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224D8F-73A2-4885-A203-580703B1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3EA3DC0-8CEA-44C2-B5F5-535F66B45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2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A7AB00D-E7A1-D04C-B179-CA077A870A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4580"/>
          <a:stretch/>
        </p:blipFill>
        <p:spPr>
          <a:xfrm>
            <a:off x="3614288" y="238521"/>
            <a:ext cx="5529715" cy="460405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6BCECB3-C71B-484F-9E36-AE0449826A3A}"/>
              </a:ext>
            </a:extLst>
          </p:cNvPr>
          <p:cNvSpPr/>
          <p:nvPr userDrawn="1"/>
        </p:nvSpPr>
        <p:spPr>
          <a:xfrm>
            <a:off x="434977" y="613173"/>
            <a:ext cx="587912" cy="25717"/>
          </a:xfrm>
          <a:prstGeom prst="rect">
            <a:avLst/>
          </a:prstGeom>
          <a:solidFill>
            <a:srgbClr val="0C5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D199E78-535B-4441-827C-7F45A59C7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6420" y="1476688"/>
            <a:ext cx="5491163" cy="2257943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spcBef>
                <a:spcPts val="100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  <a:latin typeface="Roboto Light" panose="02000000000000000000" pitchFamily="2" charset="0"/>
                <a:ea typeface="Roboto Light" panose="02000000000000000000" pitchFamily="2" charset="0"/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A64954-EC85-4780-B892-8E08886E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E21C0-CF47-45CF-BBF1-632900750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8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8974" y="273845"/>
            <a:ext cx="7427407" cy="337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UPPERCASE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974" y="920115"/>
            <a:ext cx="8196377" cy="371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0E9F6A6D-A1C2-F543-8F28-3BB1EF5656AE}"/>
              </a:ext>
            </a:extLst>
          </p:cNvPr>
          <p:cNvSpPr txBox="1">
            <a:spLocks/>
          </p:cNvSpPr>
          <p:nvPr userDrawn="1"/>
        </p:nvSpPr>
        <p:spPr>
          <a:xfrm>
            <a:off x="6538687" y="4767263"/>
            <a:ext cx="19766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2BD89AD-C5EE-1441-9D03-567DABA00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85775" y="486749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2501FC95-DCA3-3B46-BEA2-474BF37BE37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F8177C4-1470-4DA5-8954-BA6FD5A42171}"/>
              </a:ext>
            </a:extLst>
          </p:cNvPr>
          <p:cNvCxnSpPr/>
          <p:nvPr userDrawn="1"/>
        </p:nvCxnSpPr>
        <p:spPr>
          <a:xfrm>
            <a:off x="21708" y="0"/>
            <a:ext cx="0" cy="5143500"/>
          </a:xfrm>
          <a:prstGeom prst="line">
            <a:avLst/>
          </a:prstGeom>
          <a:ln w="50800">
            <a:solidFill>
              <a:srgbClr val="0C52A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BA71FD02-C19C-491F-BD40-87ADD3218150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048846" y="146959"/>
            <a:ext cx="906755" cy="25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4" r:id="rId2"/>
    <p:sldLayoutId id="2147483650" r:id="rId3"/>
    <p:sldLayoutId id="2147483652" r:id="rId4"/>
    <p:sldLayoutId id="2147483653" r:id="rId5"/>
    <p:sldLayoutId id="2147483674" r:id="rId6"/>
    <p:sldLayoutId id="2147483656" r:id="rId7"/>
    <p:sldLayoutId id="2147483657" r:id="rId8"/>
    <p:sldLayoutId id="2147483660" r:id="rId9"/>
    <p:sldLayoutId id="2147483655" r:id="rId10"/>
    <p:sldLayoutId id="2147483673" r:id="rId11"/>
    <p:sldLayoutId id="2147483670" r:id="rId12"/>
    <p:sldLayoutId id="2147483663" r:id="rId13"/>
    <p:sldLayoutId id="2147483672" r:id="rId14"/>
    <p:sldLayoutId id="2147483668" r:id="rId15"/>
    <p:sldLayoutId id="2147483669" r:id="rId16"/>
    <p:sldLayoutId id="2147483671" r:id="rId17"/>
    <p:sldLayoutId id="2147483675" r:id="rId18"/>
    <p:sldLayoutId id="2147483676" r:id="rId19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rgbClr val="0C52A4"/>
          </a:solidFill>
          <a:latin typeface="+mn-lt"/>
          <a:ea typeface="Roboto Light" charset="0"/>
          <a:cs typeface="Roboto Light" charset="0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Clr>
          <a:srgbClr val="0C52A4"/>
        </a:buClr>
        <a:buFont typeface="Arial"/>
        <a:buChar char="•"/>
        <a:defRPr sz="2000" b="0" i="0" kern="1200">
          <a:solidFill>
            <a:schemeClr val="bg2">
              <a:lumMod val="50000"/>
            </a:schemeClr>
          </a:solidFill>
          <a:latin typeface="+mn-lt"/>
          <a:ea typeface="Roboto Light" charset="0"/>
          <a:cs typeface="Roboto Light" charset="0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Clr>
          <a:srgbClr val="0C52A4"/>
        </a:buClr>
        <a:buFont typeface="Calibri" panose="020F0502020204030204" pitchFamily="34" charset="0"/>
        <a:buChar char="‒"/>
        <a:defRPr sz="1600" b="0" i="0" kern="1200">
          <a:solidFill>
            <a:schemeClr val="bg2">
              <a:lumMod val="50000"/>
            </a:schemeClr>
          </a:solidFill>
          <a:latin typeface="+mn-lt"/>
          <a:ea typeface="Roboto" charset="0"/>
          <a:cs typeface="Roboto" charset="0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Clr>
          <a:srgbClr val="0C52A4"/>
        </a:buClr>
        <a:buFont typeface="Wingdings" panose="05000000000000000000" pitchFamily="2" charset="2"/>
        <a:buChar char="§"/>
        <a:defRPr sz="1600" b="0" i="0" kern="1200">
          <a:solidFill>
            <a:schemeClr val="bg2">
              <a:lumMod val="50000"/>
            </a:schemeClr>
          </a:solidFill>
          <a:latin typeface="+mn-lt"/>
          <a:ea typeface="Roboto Light" charset="0"/>
          <a:cs typeface="Roboto Light" charset="0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Clr>
          <a:srgbClr val="0C52A4"/>
        </a:buClr>
        <a:buFont typeface="Wingdings" panose="05000000000000000000" pitchFamily="2" charset="2"/>
        <a:buChar char="§"/>
        <a:defRPr sz="1600" b="0" i="0" kern="1200">
          <a:solidFill>
            <a:schemeClr val="bg2">
              <a:lumMod val="50000"/>
            </a:schemeClr>
          </a:solidFill>
          <a:latin typeface="+mn-lt"/>
          <a:ea typeface="Roboto Light" charset="0"/>
          <a:cs typeface="Roboto Light" charset="0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Clr>
          <a:srgbClr val="0C52A4"/>
        </a:buClr>
        <a:buFont typeface="Wingdings" panose="05000000000000000000" pitchFamily="2" charset="2"/>
        <a:buChar char="§"/>
        <a:defRPr sz="1600" b="0" i="0" kern="1200">
          <a:solidFill>
            <a:schemeClr val="bg2">
              <a:lumMod val="50000"/>
            </a:schemeClr>
          </a:solidFill>
          <a:latin typeface="+mn-lt"/>
          <a:ea typeface="Roboto Light" charset="0"/>
          <a:cs typeface="Roboto Light" charset="0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Most From </a:t>
            </a:r>
            <a:br>
              <a:rPr lang="en-US" dirty="0"/>
            </a:br>
            <a:r>
              <a:rPr lang="en-US" dirty="0"/>
              <a:t>Modern Java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5CB89-DF10-4348-8098-D0FAACC0A1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Presented by Simon Ritter, Deputy CTO | Azul Systems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9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Streams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>
          <a:xfrm>
            <a:off x="858684" y="1131782"/>
            <a:ext cx="7433266" cy="1611419"/>
          </a:xfrm>
        </p:spPr>
        <p:txBody>
          <a:bodyPr/>
          <a:lstStyle/>
          <a:p>
            <a:r>
              <a:rPr lang="en-GB" dirty="0"/>
              <a:t>New collector, teeing</a:t>
            </a:r>
          </a:p>
          <a:p>
            <a:pPr lvl="1"/>
            <a:r>
              <a:rPr lang="en-GB" dirty="0">
                <a:latin typeface="Consolas"/>
                <a:cs typeface="Consolas"/>
              </a:rPr>
              <a:t>teeing(Collector, Collector, BiFunction)</a:t>
            </a:r>
          </a:p>
          <a:p>
            <a:r>
              <a:rPr lang="en-GB" dirty="0">
                <a:cs typeface="Consolas"/>
              </a:rPr>
              <a:t>Collect a stream using two collectors</a:t>
            </a:r>
          </a:p>
          <a:p>
            <a:r>
              <a:rPr lang="en-GB" dirty="0">
                <a:cs typeface="Consolas"/>
              </a:rPr>
              <a:t>Use a BiFunction to merge the two collections</a:t>
            </a:r>
          </a:p>
          <a:p>
            <a:pPr marL="308610" lvl="1" indent="0">
              <a:buNone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2501FC95-DCA3-3B46-BEA2-474BF37BE3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930274" y="3572992"/>
            <a:ext cx="975805" cy="316933"/>
          </a:xfrm>
          <a:prstGeom prst="rightArrow">
            <a:avLst/>
          </a:prstGeom>
          <a:solidFill>
            <a:srgbClr val="FFFF66"/>
          </a:solidFill>
          <a:ln>
            <a:solidFill>
              <a:srgbClr val="ED85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22" name="Rounded Rectangle 21"/>
          <p:cNvSpPr/>
          <p:nvPr/>
        </p:nvSpPr>
        <p:spPr>
          <a:xfrm>
            <a:off x="2837824" y="2929521"/>
            <a:ext cx="1392812" cy="55703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23" name="Rounded Rectangle 22"/>
          <p:cNvSpPr/>
          <p:nvPr/>
        </p:nvSpPr>
        <p:spPr>
          <a:xfrm>
            <a:off x="2837824" y="4014488"/>
            <a:ext cx="1392812" cy="557034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24" name="Right Arrow 23"/>
          <p:cNvSpPr/>
          <p:nvPr/>
        </p:nvSpPr>
        <p:spPr>
          <a:xfrm rot="19563193">
            <a:off x="1960956" y="3234787"/>
            <a:ext cx="861823" cy="316933"/>
          </a:xfrm>
          <a:prstGeom prst="rightArrow">
            <a:avLst/>
          </a:prstGeom>
          <a:solidFill>
            <a:srgbClr val="FFFF66"/>
          </a:solidFill>
          <a:ln>
            <a:solidFill>
              <a:srgbClr val="ED85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25" name="Right Arrow 24"/>
          <p:cNvSpPr/>
          <p:nvPr/>
        </p:nvSpPr>
        <p:spPr>
          <a:xfrm rot="2003643">
            <a:off x="1961987" y="3976351"/>
            <a:ext cx="861823" cy="316933"/>
          </a:xfrm>
          <a:prstGeom prst="rightArrow">
            <a:avLst/>
          </a:prstGeom>
          <a:solidFill>
            <a:srgbClr val="FFFF66"/>
          </a:solidFill>
          <a:ln>
            <a:solidFill>
              <a:srgbClr val="ED85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26" name="TextBox 25"/>
          <p:cNvSpPr txBox="1"/>
          <p:nvPr/>
        </p:nvSpPr>
        <p:spPr>
          <a:xfrm>
            <a:off x="2933879" y="3021166"/>
            <a:ext cx="1270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Collector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93060" y="4108761"/>
            <a:ext cx="1319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Collector 2</a:t>
            </a:r>
          </a:p>
        </p:txBody>
      </p:sp>
      <p:sp>
        <p:nvSpPr>
          <p:cNvPr id="28" name="Right Arrow 27"/>
          <p:cNvSpPr/>
          <p:nvPr/>
        </p:nvSpPr>
        <p:spPr>
          <a:xfrm rot="19563193">
            <a:off x="4245681" y="3962797"/>
            <a:ext cx="861823" cy="316933"/>
          </a:xfrm>
          <a:prstGeom prst="rightArrow">
            <a:avLst/>
          </a:prstGeom>
          <a:solidFill>
            <a:srgbClr val="FFFF66"/>
          </a:solidFill>
          <a:ln>
            <a:solidFill>
              <a:srgbClr val="ED85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29" name="Right Arrow 28"/>
          <p:cNvSpPr/>
          <p:nvPr/>
        </p:nvSpPr>
        <p:spPr>
          <a:xfrm rot="2003643">
            <a:off x="4246713" y="3221233"/>
            <a:ext cx="861823" cy="316933"/>
          </a:xfrm>
          <a:prstGeom prst="rightArrow">
            <a:avLst/>
          </a:prstGeom>
          <a:solidFill>
            <a:srgbClr val="FFFF66"/>
          </a:solidFill>
          <a:ln>
            <a:solidFill>
              <a:srgbClr val="ED85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30" name="Oval 29"/>
          <p:cNvSpPr/>
          <p:nvPr/>
        </p:nvSpPr>
        <p:spPr>
          <a:xfrm>
            <a:off x="5141240" y="3370793"/>
            <a:ext cx="1556108" cy="75676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  <p:sp>
        <p:nvSpPr>
          <p:cNvPr id="31" name="TextBox 30"/>
          <p:cNvSpPr txBox="1"/>
          <p:nvPr/>
        </p:nvSpPr>
        <p:spPr>
          <a:xfrm>
            <a:off x="5328355" y="3566904"/>
            <a:ext cx="1276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BiFunction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0274" y="3220387"/>
            <a:ext cx="96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Stream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85217" y="3306505"/>
            <a:ext cx="905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Result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6785217" y="3566904"/>
            <a:ext cx="1134140" cy="316933"/>
          </a:xfrm>
          <a:prstGeom prst="rightArrow">
            <a:avLst/>
          </a:prstGeom>
          <a:solidFill>
            <a:srgbClr val="FFFF66"/>
          </a:solidFill>
          <a:ln>
            <a:solidFill>
              <a:srgbClr val="ED850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20" dirty="0"/>
          </a:p>
        </p:txBody>
      </p:sp>
    </p:spTree>
    <p:extLst>
      <p:ext uri="{BB962C8B-B14F-4D97-AF65-F5344CB8AC3E}">
        <p14:creationId xmlns:p14="http://schemas.microsoft.com/office/powerpoint/2010/main" val="356930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25327" y="4869180"/>
            <a:ext cx="361473" cy="274320"/>
          </a:xfrm>
        </p:spPr>
        <p:txBody>
          <a:bodyPr/>
          <a:lstStyle/>
          <a:p>
            <a:fld id="{2501FC95-DCA3-3B46-BEA2-474BF37BE3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8015" y="1694588"/>
            <a:ext cx="646457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620">
                <a:latin typeface="Consolas"/>
                <a:cs typeface="Consolas"/>
              </a:rPr>
              <a:t>// </a:t>
            </a:r>
            <a:r>
              <a:rPr lang="en-US" sz="1620" dirty="0">
                <a:latin typeface="Consolas"/>
                <a:cs typeface="Consolas"/>
              </a:rPr>
              <a:t>Averaging</a:t>
            </a:r>
            <a:endParaRPr lang="mr-IN" sz="1620">
              <a:latin typeface="Consolas"/>
              <a:cs typeface="Consolas"/>
            </a:endParaRPr>
          </a:p>
          <a:p>
            <a:r>
              <a:rPr lang="mr-IN" sz="1620">
                <a:latin typeface="Consolas"/>
                <a:cs typeface="Consolas"/>
              </a:rPr>
              <a:t>Double </a:t>
            </a:r>
            <a:r>
              <a:rPr lang="en-US" sz="1620">
                <a:latin typeface="Consolas"/>
                <a:cs typeface="Consolas"/>
              </a:rPr>
              <a:t>average</a:t>
            </a:r>
            <a:r>
              <a:rPr lang="mr-IN" sz="1620">
                <a:latin typeface="Consolas"/>
                <a:cs typeface="Consolas"/>
              </a:rPr>
              <a:t> = Stream.of(1, </a:t>
            </a:r>
            <a:r>
              <a:rPr lang="en-US" sz="1620">
                <a:latin typeface="Consolas"/>
                <a:cs typeface="Consolas"/>
              </a:rPr>
              <a:t>4, 5, 2, 1, 7</a:t>
            </a:r>
            <a:r>
              <a:rPr lang="mr-IN" sz="1620">
                <a:latin typeface="Consolas"/>
                <a:cs typeface="Consolas"/>
              </a:rPr>
              <a:t>) </a:t>
            </a:r>
            <a:endParaRPr lang="en-US" sz="1620" dirty="0">
              <a:latin typeface="Consolas"/>
              <a:cs typeface="Consolas"/>
            </a:endParaRPr>
          </a:p>
          <a:p>
            <a:r>
              <a:rPr lang="en-US" sz="1620" dirty="0">
                <a:latin typeface="Consolas"/>
                <a:cs typeface="Consolas"/>
              </a:rPr>
              <a:t>  </a:t>
            </a:r>
            <a:r>
              <a:rPr lang="mr-IN" sz="1620">
                <a:latin typeface="Consolas"/>
                <a:cs typeface="Consolas"/>
              </a:rPr>
              <a:t>.collect(teeing</a:t>
            </a:r>
            <a:r>
              <a:rPr lang="en-US" sz="1620" dirty="0">
                <a:latin typeface="Consolas"/>
                <a:cs typeface="Consolas"/>
              </a:rPr>
              <a:t>(</a:t>
            </a:r>
            <a:r>
              <a:rPr lang="mr-IN" sz="1620">
                <a:latin typeface="Consolas"/>
                <a:cs typeface="Consolas"/>
              </a:rPr>
              <a:t>summingDouble(i -&gt; i),</a:t>
            </a:r>
            <a:r>
              <a:rPr lang="en-US" sz="1620" dirty="0">
                <a:latin typeface="Consolas"/>
                <a:cs typeface="Consolas"/>
              </a:rPr>
              <a:t> </a:t>
            </a:r>
            <a:r>
              <a:rPr lang="mr-IN" sz="1620">
                <a:latin typeface="Consolas"/>
                <a:cs typeface="Consolas"/>
              </a:rPr>
              <a:t>counting(),</a:t>
            </a:r>
          </a:p>
          <a:p>
            <a:r>
              <a:rPr lang="mr-IN" sz="1620">
                <a:latin typeface="Consolas"/>
                <a:cs typeface="Consolas"/>
              </a:rPr>
              <a:t>    </a:t>
            </a:r>
            <a:r>
              <a:rPr lang="en-US" sz="1620" dirty="0">
                <a:latin typeface="Consolas"/>
                <a:cs typeface="Consolas"/>
              </a:rPr>
              <a:t>              </a:t>
            </a:r>
            <a:r>
              <a:rPr lang="mr-IN" sz="1620">
                <a:latin typeface="Consolas"/>
                <a:cs typeface="Consolas"/>
              </a:rPr>
              <a:t>(sum, n) -&gt; sum / n));</a:t>
            </a:r>
            <a:endParaRPr lang="en-GB" sz="162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77895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F4393-D664-AA4F-980D-C2205BA9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022760"/>
            <a:ext cx="7657868" cy="337816"/>
          </a:xfrm>
        </p:spPr>
        <p:txBody>
          <a:bodyPr/>
          <a:lstStyle/>
          <a:p>
            <a:r>
              <a:rPr lang="en-US" sz="6000" dirty="0"/>
              <a:t>JDK 13</a:t>
            </a:r>
          </a:p>
        </p:txBody>
      </p:sp>
    </p:spTree>
    <p:extLst>
      <p:ext uri="{BB962C8B-B14F-4D97-AF65-F5344CB8AC3E}">
        <p14:creationId xmlns:p14="http://schemas.microsoft.com/office/powerpoint/2010/main" val="246270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Text Blocks (Preview)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1986" y="996044"/>
            <a:ext cx="4558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30" dirty="0">
                <a:latin typeface="Consolas"/>
                <a:cs typeface="Consolas"/>
              </a:rPr>
              <a:t>String </a:t>
            </a:r>
            <a:r>
              <a:rPr lang="en-GB" sz="1530" dirty="0" err="1">
                <a:latin typeface="Consolas"/>
                <a:cs typeface="Consolas"/>
              </a:rPr>
              <a:t>webPage</a:t>
            </a:r>
            <a:r>
              <a:rPr lang="en-GB" sz="1530" dirty="0">
                <a:latin typeface="Consolas"/>
                <a:cs typeface="Consolas"/>
              </a:rPr>
              <a:t> = </a:t>
            </a:r>
            <a:r>
              <a:rPr lang="en-GB" sz="1530" dirty="0">
                <a:solidFill>
                  <a:srgbClr val="0000FF"/>
                </a:solidFill>
                <a:latin typeface="Consolas"/>
                <a:cs typeface="Consolas"/>
              </a:rPr>
              <a:t>"""</a:t>
            </a:r>
          </a:p>
          <a:p>
            <a:r>
              <a:rPr lang="en-GB" sz="1530" dirty="0">
                <a:latin typeface="Consolas"/>
                <a:cs typeface="Consolas"/>
              </a:rPr>
              <a:t>                 &lt;html&gt;</a:t>
            </a:r>
          </a:p>
          <a:p>
            <a:r>
              <a:rPr lang="en-GB" sz="1530" dirty="0">
                <a:latin typeface="Consolas"/>
                <a:cs typeface="Consolas"/>
              </a:rPr>
              <a:t>                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     </a:t>
            </a:r>
            <a:r>
              <a:rPr lang="en-US" sz="1530" dirty="0">
                <a:latin typeface="Consolas"/>
                <a:cs typeface="Consolas"/>
              </a:rPr>
              <a:t>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mr-IN" sz="1530" dirty="0" err="1">
                <a:latin typeface="Consolas"/>
                <a:cs typeface="Consolas"/>
              </a:rPr>
              <a:t>p</a:t>
            </a:r>
            <a:r>
              <a:rPr lang="mr-IN" sz="1530" dirty="0">
                <a:latin typeface="Consolas"/>
                <a:cs typeface="Consolas"/>
              </a:rPr>
              <a:t>&gt;</a:t>
            </a:r>
            <a:r>
              <a:rPr lang="mr-IN" sz="1530" dirty="0" err="1">
                <a:latin typeface="Consolas"/>
                <a:cs typeface="Consolas"/>
              </a:rPr>
              <a:t>My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web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page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p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   </a:t>
            </a:r>
            <a:r>
              <a:rPr lang="en-US" sz="1530" dirty="0">
                <a:latin typeface="Consolas"/>
                <a:cs typeface="Consolas"/>
              </a:rPr>
              <a:t>   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 </a:t>
            </a:r>
            <a:r>
              <a:rPr lang="en-US" sz="1530" dirty="0">
                <a:latin typeface="Consolas"/>
                <a:cs typeface="Consolas"/>
              </a:rPr>
              <a:t>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en-US" sz="1530" dirty="0">
                <a:latin typeface="Consolas"/>
                <a:cs typeface="Consolas"/>
              </a:rPr>
              <a:t>/</a:t>
            </a:r>
            <a:r>
              <a:rPr lang="mr-IN" sz="1530" dirty="0" err="1">
                <a:latin typeface="Consolas"/>
                <a:cs typeface="Consolas"/>
              </a:rPr>
              <a:t>html</a:t>
            </a:r>
            <a:r>
              <a:rPr lang="mr-IN" sz="1530" dirty="0">
                <a:latin typeface="Consolas"/>
                <a:cs typeface="Consolas"/>
              </a:rPr>
              <a:t>&gt;</a:t>
            </a:r>
            <a:r>
              <a:rPr lang="mr-IN" sz="1530" dirty="0">
                <a:solidFill>
                  <a:srgbClr val="0000FF"/>
                </a:solidFill>
                <a:latin typeface="Consolas"/>
                <a:cs typeface="Consolas"/>
              </a:rPr>
              <a:t>"""</a:t>
            </a:r>
            <a:r>
              <a:rPr lang="mr-IN" sz="1530" dirty="0">
                <a:latin typeface="Consolas"/>
                <a:cs typeface="Consolas"/>
              </a:rPr>
              <a:t>;</a:t>
            </a:r>
            <a:endParaRPr lang="en-US" sz="1530" dirty="0">
              <a:latin typeface="Consolas"/>
              <a:cs typeface="Consolas"/>
            </a:endParaRPr>
          </a:p>
          <a:p>
            <a:r>
              <a:rPr lang="en-US" sz="1530" dirty="0" err="1">
                <a:latin typeface="Consolas"/>
                <a:cs typeface="Consolas"/>
              </a:rPr>
              <a:t>System.out.println</a:t>
            </a:r>
            <a:r>
              <a:rPr lang="en-US" sz="1530" dirty="0">
                <a:latin typeface="Consolas"/>
                <a:cs typeface="Consolas"/>
              </a:rPr>
              <a:t>(</a:t>
            </a:r>
            <a:r>
              <a:rPr lang="en-US" sz="1530" dirty="0" err="1">
                <a:latin typeface="Consolas"/>
                <a:cs typeface="Consolas"/>
              </a:rPr>
              <a:t>webPage</a:t>
            </a:r>
            <a:r>
              <a:rPr lang="en-US" sz="1530" dirty="0">
                <a:latin typeface="Consolas"/>
                <a:cs typeface="Consolas"/>
              </a:rPr>
              <a:t>);</a:t>
            </a:r>
            <a:r>
              <a:rPr lang="mr-IN" sz="1620" dirty="0">
                <a:latin typeface="Consolas"/>
                <a:cs typeface="Consolas"/>
              </a:rPr>
              <a:t> </a:t>
            </a:r>
            <a:endParaRPr lang="en-GB" sz="1620" dirty="0">
              <a:latin typeface="Consolas"/>
              <a:cs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8516" y="3019158"/>
            <a:ext cx="29716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30" dirty="0">
                <a:latin typeface="Consolas"/>
                <a:cs typeface="Consolas"/>
              </a:rPr>
              <a:t>$ java </a:t>
            </a:r>
            <a:r>
              <a:rPr lang="en-GB" sz="1530" dirty="0" err="1">
                <a:latin typeface="Consolas"/>
                <a:cs typeface="Consolas"/>
              </a:rPr>
              <a:t>WebPage</a:t>
            </a:r>
            <a:endParaRPr lang="en-GB" sz="1530" dirty="0">
              <a:latin typeface="Consolas"/>
              <a:cs typeface="Consolas"/>
            </a:endParaRPr>
          </a:p>
          <a:p>
            <a:r>
              <a:rPr lang="en-GB" sz="1530" dirty="0">
                <a:latin typeface="Consolas"/>
                <a:cs typeface="Consolas"/>
              </a:rPr>
              <a:t>&lt;html&gt;</a:t>
            </a:r>
          </a:p>
          <a:p>
            <a:r>
              <a:rPr lang="en-US" sz="1530" dirty="0">
                <a:latin typeface="Consolas"/>
                <a:cs typeface="Consolas"/>
              </a:rPr>
              <a:t>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  <a:endParaRPr lang="en-US" sz="1530" dirty="0">
              <a:latin typeface="Consolas"/>
              <a:cs typeface="Consolas"/>
            </a:endParaRPr>
          </a:p>
          <a:p>
            <a:r>
              <a:rPr lang="en-US" sz="1530" dirty="0">
                <a:latin typeface="Consolas"/>
                <a:cs typeface="Consolas"/>
              </a:rPr>
              <a:t>    &lt;p&gt;</a:t>
            </a:r>
            <a:r>
              <a:rPr lang="mr-IN" sz="1530" dirty="0" err="1">
                <a:latin typeface="Consolas"/>
                <a:cs typeface="Consolas"/>
              </a:rPr>
              <a:t>My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web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page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p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&lt;/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en-US" sz="1530" dirty="0">
                <a:latin typeface="Consolas"/>
                <a:cs typeface="Consolas"/>
              </a:rPr>
              <a:t>/</a:t>
            </a:r>
            <a:r>
              <a:rPr lang="mr-IN" sz="1530" dirty="0" err="1">
                <a:latin typeface="Consolas"/>
                <a:cs typeface="Consolas"/>
              </a:rPr>
              <a:t>html</a:t>
            </a:r>
            <a:r>
              <a:rPr lang="mr-IN" sz="1530" dirty="0">
                <a:latin typeface="Consolas"/>
                <a:cs typeface="Consolas"/>
              </a:rPr>
              <a:t>&gt;</a:t>
            </a:r>
            <a:endParaRPr lang="en-US" sz="1530" dirty="0">
              <a:latin typeface="Consolas"/>
              <a:cs typeface="Consolas"/>
            </a:endParaRPr>
          </a:p>
          <a:p>
            <a:r>
              <a:rPr lang="en-US" sz="1530" dirty="0">
                <a:latin typeface="Consolas"/>
                <a:cs typeface="Consolas"/>
              </a:rPr>
              <a:t>$</a:t>
            </a:r>
            <a:r>
              <a:rPr lang="mr-IN" sz="1620" dirty="0">
                <a:latin typeface="Consolas"/>
                <a:cs typeface="Consolas"/>
              </a:rPr>
              <a:t>            </a:t>
            </a:r>
            <a:endParaRPr lang="en-GB" sz="1620" dirty="0">
              <a:latin typeface="Consolas"/>
              <a:cs typeface="Consola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01063" y="2349236"/>
            <a:ext cx="1787459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05170" y="2053054"/>
            <a:ext cx="197924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60" dirty="0">
                <a:solidFill>
                  <a:srgbClr val="FF0000"/>
                </a:solidFill>
              </a:rPr>
              <a:t>incidental white space</a:t>
            </a:r>
          </a:p>
        </p:txBody>
      </p:sp>
    </p:spTree>
    <p:extLst>
      <p:ext uri="{BB962C8B-B14F-4D97-AF65-F5344CB8AC3E}">
        <p14:creationId xmlns:p14="http://schemas.microsoft.com/office/powerpoint/2010/main" val="175351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Text Blocks (Preview)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1986" y="996044"/>
            <a:ext cx="4558548" cy="198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30" dirty="0">
                <a:latin typeface="Consolas"/>
                <a:cs typeface="Consolas"/>
              </a:rPr>
              <a:t>String </a:t>
            </a:r>
            <a:r>
              <a:rPr lang="en-GB" sz="1530" dirty="0" err="1">
                <a:latin typeface="Consolas"/>
                <a:cs typeface="Consolas"/>
              </a:rPr>
              <a:t>webPage</a:t>
            </a:r>
            <a:r>
              <a:rPr lang="en-GB" sz="1530" dirty="0">
                <a:latin typeface="Consolas"/>
                <a:cs typeface="Consolas"/>
              </a:rPr>
              <a:t> = </a:t>
            </a:r>
            <a:r>
              <a:rPr lang="en-GB" sz="1530" dirty="0">
                <a:solidFill>
                  <a:srgbClr val="0000FF"/>
                </a:solidFill>
                <a:latin typeface="Consolas"/>
                <a:cs typeface="Consolas"/>
              </a:rPr>
              <a:t>"""</a:t>
            </a:r>
          </a:p>
          <a:p>
            <a:r>
              <a:rPr lang="en-GB" sz="1530" dirty="0">
                <a:latin typeface="Consolas"/>
                <a:cs typeface="Consolas"/>
              </a:rPr>
              <a:t>                 &lt;html&gt;</a:t>
            </a:r>
          </a:p>
          <a:p>
            <a:r>
              <a:rPr lang="en-GB" sz="1530" dirty="0">
                <a:latin typeface="Consolas"/>
                <a:cs typeface="Consolas"/>
              </a:rPr>
              <a:t>                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     </a:t>
            </a:r>
            <a:r>
              <a:rPr lang="en-US" sz="1530" dirty="0">
                <a:latin typeface="Consolas"/>
                <a:cs typeface="Consolas"/>
              </a:rPr>
              <a:t>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mr-IN" sz="1530" dirty="0" err="1">
                <a:latin typeface="Consolas"/>
                <a:cs typeface="Consolas"/>
              </a:rPr>
              <a:t>p</a:t>
            </a:r>
            <a:r>
              <a:rPr lang="mr-IN" sz="1530" dirty="0">
                <a:latin typeface="Consolas"/>
                <a:cs typeface="Consolas"/>
              </a:rPr>
              <a:t>&gt;</a:t>
            </a:r>
            <a:r>
              <a:rPr lang="mr-IN" sz="1530" dirty="0" err="1">
                <a:latin typeface="Consolas"/>
                <a:cs typeface="Consolas"/>
              </a:rPr>
              <a:t>My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web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page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p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   </a:t>
            </a:r>
            <a:r>
              <a:rPr lang="en-US" sz="1530" dirty="0">
                <a:latin typeface="Consolas"/>
                <a:cs typeface="Consolas"/>
              </a:rPr>
              <a:t>   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 </a:t>
            </a:r>
            <a:r>
              <a:rPr lang="en-US" sz="1530" dirty="0">
                <a:latin typeface="Consolas"/>
                <a:cs typeface="Consolas"/>
              </a:rPr>
              <a:t>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en-US" sz="1530" dirty="0">
                <a:latin typeface="Consolas"/>
                <a:cs typeface="Consolas"/>
              </a:rPr>
              <a:t>/</a:t>
            </a:r>
            <a:r>
              <a:rPr lang="mr-IN" sz="1530" dirty="0" err="1">
                <a:latin typeface="Consolas"/>
                <a:cs typeface="Consolas"/>
              </a:rPr>
              <a:t>html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           </a:t>
            </a:r>
            <a:r>
              <a:rPr lang="mr-IN" sz="1530" dirty="0">
                <a:solidFill>
                  <a:srgbClr val="0000FF"/>
                </a:solidFill>
                <a:latin typeface="Consolas"/>
                <a:cs typeface="Consolas"/>
              </a:rPr>
              <a:t>"""</a:t>
            </a:r>
            <a:r>
              <a:rPr lang="mr-IN" sz="1530" dirty="0">
                <a:latin typeface="Consolas"/>
                <a:cs typeface="Consolas"/>
              </a:rPr>
              <a:t>;</a:t>
            </a:r>
            <a:endParaRPr lang="en-US" sz="1530" dirty="0">
              <a:latin typeface="Consolas"/>
              <a:cs typeface="Consolas"/>
            </a:endParaRPr>
          </a:p>
          <a:p>
            <a:r>
              <a:rPr lang="en-US" sz="1530" dirty="0" err="1">
                <a:latin typeface="Consolas"/>
                <a:cs typeface="Consolas"/>
              </a:rPr>
              <a:t>System.out.println</a:t>
            </a:r>
            <a:r>
              <a:rPr lang="en-US" sz="1530" dirty="0">
                <a:latin typeface="Consolas"/>
                <a:cs typeface="Consolas"/>
              </a:rPr>
              <a:t>(</a:t>
            </a:r>
            <a:r>
              <a:rPr lang="en-US" sz="1530" dirty="0" err="1">
                <a:latin typeface="Consolas"/>
                <a:cs typeface="Consolas"/>
              </a:rPr>
              <a:t>webPage</a:t>
            </a:r>
            <a:r>
              <a:rPr lang="en-US" sz="1530" dirty="0">
                <a:latin typeface="Consolas"/>
                <a:cs typeface="Consolas"/>
              </a:rPr>
              <a:t>);</a:t>
            </a:r>
            <a:r>
              <a:rPr lang="mr-IN" sz="1620" dirty="0">
                <a:latin typeface="Consolas"/>
                <a:cs typeface="Consolas"/>
              </a:rPr>
              <a:t> </a:t>
            </a:r>
            <a:endParaRPr lang="en-GB" sz="1620" dirty="0">
              <a:latin typeface="Consolas"/>
              <a:cs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8516" y="3019158"/>
            <a:ext cx="2971689" cy="1989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30" dirty="0">
                <a:latin typeface="Consolas"/>
                <a:cs typeface="Consolas"/>
              </a:rPr>
              <a:t>$ java </a:t>
            </a:r>
            <a:r>
              <a:rPr lang="en-GB" sz="1530" dirty="0" err="1">
                <a:latin typeface="Consolas"/>
                <a:cs typeface="Consolas"/>
              </a:rPr>
              <a:t>WebPage</a:t>
            </a:r>
            <a:endParaRPr lang="en-GB" sz="1530" dirty="0">
              <a:latin typeface="Consolas"/>
              <a:cs typeface="Consolas"/>
            </a:endParaRPr>
          </a:p>
          <a:p>
            <a:r>
              <a:rPr lang="en-GB" sz="1530" dirty="0">
                <a:latin typeface="Consolas"/>
                <a:cs typeface="Consolas"/>
              </a:rPr>
              <a:t>    &lt;html&gt;</a:t>
            </a:r>
          </a:p>
          <a:p>
            <a:r>
              <a:rPr lang="en-US" sz="1530" dirty="0">
                <a:latin typeface="Consolas"/>
                <a:cs typeface="Consolas"/>
              </a:rPr>
              <a:t>   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  <a:endParaRPr lang="en-US" sz="1530" dirty="0">
              <a:latin typeface="Consolas"/>
              <a:cs typeface="Consolas"/>
            </a:endParaRPr>
          </a:p>
          <a:p>
            <a:r>
              <a:rPr lang="en-US" sz="1530" dirty="0">
                <a:latin typeface="Consolas"/>
                <a:cs typeface="Consolas"/>
              </a:rPr>
              <a:t>        &lt;p&gt;</a:t>
            </a:r>
            <a:r>
              <a:rPr lang="mr-IN" sz="1530" dirty="0" err="1">
                <a:latin typeface="Consolas"/>
                <a:cs typeface="Consolas"/>
              </a:rPr>
              <a:t>My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web</a:t>
            </a:r>
            <a:r>
              <a:rPr lang="mr-IN" sz="1530" dirty="0">
                <a:latin typeface="Consolas"/>
                <a:cs typeface="Consolas"/>
              </a:rPr>
              <a:t> </a:t>
            </a:r>
            <a:r>
              <a:rPr lang="mr-IN" sz="1530" dirty="0" err="1">
                <a:latin typeface="Consolas"/>
                <a:cs typeface="Consolas"/>
              </a:rPr>
              <a:t>page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p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mr-IN" sz="1530" dirty="0">
                <a:latin typeface="Consolas"/>
                <a:cs typeface="Consolas"/>
              </a:rPr>
              <a:t>  </a:t>
            </a:r>
            <a:r>
              <a:rPr lang="en-GB" sz="1530" dirty="0">
                <a:latin typeface="Consolas"/>
                <a:cs typeface="Consolas"/>
              </a:rPr>
              <a:t>    </a:t>
            </a:r>
            <a:r>
              <a:rPr lang="mr-IN" sz="1530" dirty="0">
                <a:latin typeface="Consolas"/>
                <a:cs typeface="Consolas"/>
              </a:rPr>
              <a:t>&lt;/</a:t>
            </a:r>
            <a:r>
              <a:rPr lang="mr-IN" sz="1530" dirty="0" err="1">
                <a:latin typeface="Consolas"/>
                <a:cs typeface="Consolas"/>
              </a:rPr>
              <a:t>body</a:t>
            </a:r>
            <a:r>
              <a:rPr lang="mr-IN" sz="1530" dirty="0">
                <a:latin typeface="Consolas"/>
                <a:cs typeface="Consolas"/>
              </a:rPr>
              <a:t>&gt;</a:t>
            </a:r>
          </a:p>
          <a:p>
            <a:r>
              <a:rPr lang="en-GB" sz="1530" dirty="0">
                <a:latin typeface="Consolas"/>
                <a:cs typeface="Consolas"/>
              </a:rPr>
              <a:t>    </a:t>
            </a:r>
            <a:r>
              <a:rPr lang="mr-IN" sz="1530" dirty="0">
                <a:latin typeface="Consolas"/>
                <a:cs typeface="Consolas"/>
              </a:rPr>
              <a:t>&lt;</a:t>
            </a:r>
            <a:r>
              <a:rPr lang="en-US" sz="1530" dirty="0">
                <a:latin typeface="Consolas"/>
                <a:cs typeface="Consolas"/>
              </a:rPr>
              <a:t>/</a:t>
            </a:r>
            <a:r>
              <a:rPr lang="mr-IN" sz="1530" dirty="0" err="1">
                <a:latin typeface="Consolas"/>
                <a:cs typeface="Consolas"/>
              </a:rPr>
              <a:t>html</a:t>
            </a:r>
            <a:r>
              <a:rPr lang="mr-IN" sz="1530" dirty="0">
                <a:latin typeface="Consolas"/>
                <a:cs typeface="Consolas"/>
              </a:rPr>
              <a:t>&gt;</a:t>
            </a:r>
            <a:endParaRPr lang="en-US" sz="1530" dirty="0">
              <a:latin typeface="Consolas"/>
              <a:cs typeface="Consolas"/>
            </a:endParaRPr>
          </a:p>
          <a:p>
            <a:endParaRPr lang="en-US" sz="1530" dirty="0">
              <a:latin typeface="Consolas"/>
              <a:cs typeface="Consolas"/>
            </a:endParaRPr>
          </a:p>
          <a:p>
            <a:r>
              <a:rPr lang="en-US" sz="1530" dirty="0">
                <a:latin typeface="Consolas"/>
                <a:cs typeface="Consolas"/>
              </a:rPr>
              <a:t>$</a:t>
            </a:r>
            <a:r>
              <a:rPr lang="mr-IN" sz="1620" dirty="0">
                <a:latin typeface="Consolas"/>
                <a:cs typeface="Consolas"/>
              </a:rPr>
              <a:t>            </a:t>
            </a:r>
            <a:endParaRPr lang="en-GB" sz="162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331751" y="4610357"/>
            <a:ext cx="1365528" cy="767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34980" y="4463685"/>
            <a:ext cx="1734685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60">
                <a:solidFill>
                  <a:srgbClr val="0000FF"/>
                </a:solidFill>
              </a:rPr>
              <a:t>Additional blank line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E89695A-F26B-2E4F-BC69-C8DF6BDCEBDD}"/>
              </a:ext>
            </a:extLst>
          </p:cNvPr>
          <p:cNvCxnSpPr>
            <a:cxnSpLocks/>
          </p:cNvCxnSpPr>
          <p:nvPr/>
        </p:nvCxnSpPr>
        <p:spPr>
          <a:xfrm>
            <a:off x="2634980" y="1397891"/>
            <a:ext cx="453542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46DA346-7ABE-B245-9F86-C70D6A955774}"/>
              </a:ext>
            </a:extLst>
          </p:cNvPr>
          <p:cNvCxnSpPr>
            <a:cxnSpLocks/>
          </p:cNvCxnSpPr>
          <p:nvPr/>
        </p:nvCxnSpPr>
        <p:spPr>
          <a:xfrm>
            <a:off x="1331751" y="2497018"/>
            <a:ext cx="1303229" cy="0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B2E1C11-CF65-B844-BD56-A10E0F2CC458}"/>
              </a:ext>
            </a:extLst>
          </p:cNvPr>
          <p:cNvSpPr txBox="1"/>
          <p:nvPr/>
        </p:nvSpPr>
        <p:spPr>
          <a:xfrm>
            <a:off x="937921" y="2137450"/>
            <a:ext cx="197924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60" dirty="0">
                <a:solidFill>
                  <a:srgbClr val="FF0000"/>
                </a:solidFill>
              </a:rPr>
              <a:t>incidental white space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CB31D0-E3FE-384B-9805-927574436A17}"/>
              </a:ext>
            </a:extLst>
          </p:cNvPr>
          <p:cNvSpPr txBox="1"/>
          <p:nvPr/>
        </p:nvSpPr>
        <p:spPr>
          <a:xfrm>
            <a:off x="1277321" y="1415187"/>
            <a:ext cx="1979247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60" dirty="0">
                <a:solidFill>
                  <a:srgbClr val="FF0000"/>
                </a:solidFill>
              </a:rPr>
              <a:t>Intentional indentation</a:t>
            </a:r>
          </a:p>
        </p:txBody>
      </p:sp>
    </p:spTree>
    <p:extLst>
      <p:ext uri="{BB962C8B-B14F-4D97-AF65-F5344CB8AC3E}">
        <p14:creationId xmlns:p14="http://schemas.microsoft.com/office/powerpoint/2010/main" val="239329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Switch Expression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2201" y="1092836"/>
            <a:ext cx="6693327" cy="3388800"/>
          </a:xfrm>
          <a:prstGeom prst="rect">
            <a:avLst/>
          </a:prstGeom>
        </p:spPr>
        <p:txBody>
          <a:bodyPr wrap="square" lIns="64185" tIns="32093" rIns="64185" bIns="32093">
            <a:spAutoFit/>
          </a:bodyPr>
          <a:lstStyle/>
          <a:p>
            <a:r>
              <a:rPr lang="en-GB" sz="1440" dirty="0">
                <a:latin typeface="Consolas"/>
                <a:cs typeface="Consolas"/>
              </a:rPr>
              <a:t>int numberOfLetters = switch (day) {</a:t>
            </a:r>
          </a:p>
          <a:p>
            <a:r>
              <a:rPr lang="en-GB" sz="1440" dirty="0">
                <a:latin typeface="Consolas"/>
                <a:cs typeface="Consolas"/>
              </a:rPr>
              <a:t>  case MONDAY:</a:t>
            </a:r>
          </a:p>
          <a:p>
            <a:r>
              <a:rPr lang="en-GB" sz="1440" dirty="0">
                <a:latin typeface="Consolas"/>
                <a:cs typeface="Consolas"/>
              </a:rPr>
              <a:t>  case FRIDAY:</a:t>
            </a:r>
          </a:p>
          <a:p>
            <a:r>
              <a:rPr lang="en-GB" sz="1440" dirty="0">
                <a:latin typeface="Consolas"/>
                <a:cs typeface="Consolas"/>
              </a:rPr>
              <a:t>  case SUNDAY:</a:t>
            </a:r>
          </a:p>
          <a:p>
            <a:r>
              <a:rPr lang="en-GB" sz="1440" dirty="0">
                <a:latin typeface="Consolas"/>
                <a:cs typeface="Consolas"/>
              </a:rPr>
              <a:t>    break 6;</a:t>
            </a:r>
          </a:p>
          <a:p>
            <a:r>
              <a:rPr lang="en-US" sz="1440" dirty="0">
                <a:latin typeface="Consolas"/>
                <a:cs typeface="Consolas"/>
              </a:rPr>
              <a:t>  </a:t>
            </a:r>
            <a:r>
              <a:rPr lang="mr-IN" sz="1440">
                <a:latin typeface="Consolas"/>
                <a:cs typeface="Consolas"/>
              </a:rPr>
              <a:t>case TUESDAY </a:t>
            </a:r>
            <a:endParaRPr lang="en-US" sz="1440" dirty="0">
              <a:latin typeface="Consolas"/>
              <a:cs typeface="Consolas"/>
            </a:endParaRPr>
          </a:p>
          <a:p>
            <a:r>
              <a:rPr lang="en-US" sz="1440" dirty="0">
                <a:latin typeface="Consolas"/>
                <a:cs typeface="Consolas"/>
              </a:rPr>
              <a:t>    break </a:t>
            </a:r>
            <a:r>
              <a:rPr lang="mr-IN" sz="1440">
                <a:latin typeface="Consolas"/>
                <a:cs typeface="Consolas"/>
              </a:rPr>
              <a:t>7;</a:t>
            </a:r>
          </a:p>
          <a:p>
            <a:r>
              <a:rPr lang="en-US" sz="1440" dirty="0">
                <a:latin typeface="Consolas"/>
                <a:cs typeface="Consolas"/>
              </a:rPr>
              <a:t>  case THURSDAY</a:t>
            </a:r>
          </a:p>
          <a:p>
            <a:r>
              <a:rPr lang="en-US" sz="1440" dirty="0">
                <a:latin typeface="Consolas"/>
                <a:cs typeface="Consolas"/>
              </a:rPr>
              <a:t>  case SATURDAY</a:t>
            </a:r>
          </a:p>
          <a:p>
            <a:r>
              <a:rPr lang="en-US" sz="1440" dirty="0">
                <a:latin typeface="Consolas"/>
                <a:cs typeface="Consolas"/>
              </a:rPr>
              <a:t>    break 8;</a:t>
            </a:r>
          </a:p>
          <a:p>
            <a:r>
              <a:rPr lang="en-US" sz="1440" dirty="0">
                <a:latin typeface="Consolas"/>
                <a:cs typeface="Consolas"/>
              </a:rPr>
              <a:t>  case WEDNESDAY </a:t>
            </a:r>
          </a:p>
          <a:p>
            <a:r>
              <a:rPr lang="en-US" sz="1440" dirty="0">
                <a:latin typeface="Consolas"/>
                <a:cs typeface="Consolas"/>
              </a:rPr>
              <a:t>    break 9;</a:t>
            </a:r>
          </a:p>
          <a:p>
            <a:r>
              <a:rPr lang="en-US" sz="1440" dirty="0">
                <a:latin typeface="Consolas"/>
                <a:cs typeface="Consolas"/>
              </a:rPr>
              <a:t>  default: </a:t>
            </a:r>
          </a:p>
          <a:p>
            <a:r>
              <a:rPr lang="en-US" sz="1440" dirty="0">
                <a:latin typeface="Consolas"/>
                <a:cs typeface="Consolas"/>
              </a:rPr>
              <a:t>    throw new IllegalStateException("Huh?: " + day);</a:t>
            </a:r>
          </a:p>
          <a:p>
            <a:r>
              <a:rPr lang="mr-IN" sz="1440">
                <a:latin typeface="Consolas"/>
                <a:cs typeface="Consolas"/>
              </a:rPr>
              <a:t>};</a:t>
            </a:r>
            <a:endParaRPr lang="en-GB" sz="144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21130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Switch Expression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2201" y="1092836"/>
            <a:ext cx="6693327" cy="3388800"/>
          </a:xfrm>
          <a:prstGeom prst="rect">
            <a:avLst/>
          </a:prstGeom>
        </p:spPr>
        <p:txBody>
          <a:bodyPr wrap="square" lIns="64185" tIns="32093" rIns="64185" bIns="32093">
            <a:spAutoFit/>
          </a:bodyPr>
          <a:lstStyle/>
          <a:p>
            <a:r>
              <a:rPr lang="en-GB" sz="1440" dirty="0">
                <a:latin typeface="Consolas"/>
                <a:cs typeface="Consolas"/>
              </a:rPr>
              <a:t>int numberOfLetters = switch (day) {</a:t>
            </a:r>
          </a:p>
          <a:p>
            <a:r>
              <a:rPr lang="en-GB" sz="1440" dirty="0">
                <a:latin typeface="Consolas"/>
                <a:cs typeface="Consolas"/>
              </a:rPr>
              <a:t>  case MONDAY:</a:t>
            </a:r>
          </a:p>
          <a:p>
            <a:r>
              <a:rPr lang="en-GB" sz="1440" dirty="0">
                <a:latin typeface="Consolas"/>
                <a:cs typeface="Consolas"/>
              </a:rPr>
              <a:t>  case FRIDAY:</a:t>
            </a:r>
          </a:p>
          <a:p>
            <a:r>
              <a:rPr lang="en-GB" sz="1440" dirty="0">
                <a:latin typeface="Consolas"/>
                <a:cs typeface="Consolas"/>
              </a:rPr>
              <a:t>  case SUNDAY:</a:t>
            </a:r>
          </a:p>
          <a:p>
            <a:r>
              <a:rPr lang="en-GB" sz="1440" dirty="0">
                <a:latin typeface="Consolas"/>
                <a:cs typeface="Consolas"/>
              </a:rPr>
              <a:t>    </a:t>
            </a:r>
            <a:r>
              <a:rPr lang="en-GB" sz="1440" dirty="0">
                <a:solidFill>
                  <a:srgbClr val="FF0000"/>
                </a:solidFill>
                <a:latin typeface="Consolas"/>
                <a:cs typeface="Consolas"/>
              </a:rPr>
              <a:t>yield</a:t>
            </a:r>
            <a:r>
              <a:rPr lang="en-GB" sz="1440" dirty="0">
                <a:latin typeface="Consolas"/>
                <a:cs typeface="Consolas"/>
              </a:rPr>
              <a:t> 6;</a:t>
            </a:r>
          </a:p>
          <a:p>
            <a:r>
              <a:rPr lang="en-US" sz="1440" dirty="0">
                <a:latin typeface="Consolas"/>
                <a:cs typeface="Consolas"/>
              </a:rPr>
              <a:t>  </a:t>
            </a:r>
            <a:r>
              <a:rPr lang="mr-IN" sz="1440">
                <a:latin typeface="Consolas"/>
                <a:cs typeface="Consolas"/>
              </a:rPr>
              <a:t>case TUESDAY </a:t>
            </a:r>
            <a:endParaRPr lang="en-US" sz="1440" dirty="0">
              <a:latin typeface="Consolas"/>
              <a:cs typeface="Consolas"/>
            </a:endParaRPr>
          </a:p>
          <a:p>
            <a:r>
              <a:rPr lang="en-US" sz="1440" dirty="0">
                <a:latin typeface="Consolas"/>
                <a:cs typeface="Consolas"/>
              </a:rPr>
              <a:t>    </a:t>
            </a:r>
            <a:r>
              <a:rPr lang="en-US" sz="1440" dirty="0">
                <a:solidFill>
                  <a:srgbClr val="FF0000"/>
                </a:solidFill>
                <a:latin typeface="Consolas"/>
                <a:cs typeface="Consolas"/>
              </a:rPr>
              <a:t>yield</a:t>
            </a:r>
            <a:r>
              <a:rPr lang="en-US" sz="1440" dirty="0">
                <a:latin typeface="Consolas"/>
                <a:cs typeface="Consolas"/>
              </a:rPr>
              <a:t> </a:t>
            </a:r>
            <a:r>
              <a:rPr lang="mr-IN" sz="1440">
                <a:latin typeface="Consolas"/>
                <a:cs typeface="Consolas"/>
              </a:rPr>
              <a:t>7;</a:t>
            </a:r>
          </a:p>
          <a:p>
            <a:r>
              <a:rPr lang="en-US" sz="1440" dirty="0">
                <a:latin typeface="Consolas"/>
                <a:cs typeface="Consolas"/>
              </a:rPr>
              <a:t>  case THURSDAY</a:t>
            </a:r>
          </a:p>
          <a:p>
            <a:r>
              <a:rPr lang="en-US" sz="1440" dirty="0">
                <a:latin typeface="Consolas"/>
                <a:cs typeface="Consolas"/>
              </a:rPr>
              <a:t>  case SATURDAY</a:t>
            </a:r>
          </a:p>
          <a:p>
            <a:r>
              <a:rPr lang="en-US" sz="1440" dirty="0">
                <a:latin typeface="Consolas"/>
                <a:cs typeface="Consolas"/>
              </a:rPr>
              <a:t>    </a:t>
            </a:r>
            <a:r>
              <a:rPr lang="en-US" sz="1440" dirty="0">
                <a:solidFill>
                  <a:srgbClr val="FF0000"/>
                </a:solidFill>
                <a:latin typeface="Consolas"/>
                <a:cs typeface="Consolas"/>
              </a:rPr>
              <a:t>yield</a:t>
            </a:r>
            <a:r>
              <a:rPr lang="en-US" sz="1440" dirty="0">
                <a:latin typeface="Consolas"/>
                <a:cs typeface="Consolas"/>
              </a:rPr>
              <a:t> 8;</a:t>
            </a:r>
          </a:p>
          <a:p>
            <a:r>
              <a:rPr lang="en-US" sz="1440" dirty="0">
                <a:latin typeface="Consolas"/>
                <a:cs typeface="Consolas"/>
              </a:rPr>
              <a:t>  case WEDNESDAY </a:t>
            </a:r>
          </a:p>
          <a:p>
            <a:r>
              <a:rPr lang="en-US" sz="1440" dirty="0">
                <a:latin typeface="Consolas"/>
                <a:cs typeface="Consolas"/>
              </a:rPr>
              <a:t>    </a:t>
            </a:r>
            <a:r>
              <a:rPr lang="en-US" sz="1440" dirty="0">
                <a:solidFill>
                  <a:srgbClr val="FF0000"/>
                </a:solidFill>
                <a:latin typeface="Consolas"/>
                <a:cs typeface="Consolas"/>
              </a:rPr>
              <a:t>yield</a:t>
            </a:r>
            <a:r>
              <a:rPr lang="en-US" sz="1440" dirty="0">
                <a:latin typeface="Consolas"/>
                <a:cs typeface="Consolas"/>
              </a:rPr>
              <a:t> 9;</a:t>
            </a:r>
          </a:p>
          <a:p>
            <a:r>
              <a:rPr lang="en-US" sz="1440" dirty="0">
                <a:latin typeface="Consolas"/>
                <a:cs typeface="Consolas"/>
              </a:rPr>
              <a:t>  default: </a:t>
            </a:r>
          </a:p>
          <a:p>
            <a:r>
              <a:rPr lang="en-US" sz="1440" dirty="0">
                <a:latin typeface="Consolas"/>
                <a:cs typeface="Consolas"/>
              </a:rPr>
              <a:t>    throw new IllegalStateException("Huh?: " + day);</a:t>
            </a:r>
          </a:p>
          <a:p>
            <a:r>
              <a:rPr lang="mr-IN" sz="1440">
                <a:latin typeface="Consolas"/>
                <a:cs typeface="Consolas"/>
              </a:rPr>
              <a:t>};</a:t>
            </a:r>
            <a:endParaRPr lang="en-GB" sz="144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8114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F4393-D664-AA4F-980D-C2205BA9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022760"/>
            <a:ext cx="7657868" cy="337816"/>
          </a:xfrm>
        </p:spPr>
        <p:txBody>
          <a:bodyPr/>
          <a:lstStyle/>
          <a:p>
            <a:r>
              <a:rPr lang="en-US" sz="6000" dirty="0"/>
              <a:t>JDK 14</a:t>
            </a:r>
          </a:p>
        </p:txBody>
      </p:sp>
    </p:spTree>
    <p:extLst>
      <p:ext uri="{BB962C8B-B14F-4D97-AF65-F5344CB8AC3E}">
        <p14:creationId xmlns:p14="http://schemas.microsoft.com/office/powerpoint/2010/main" val="182180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Java Data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2608" y="973667"/>
            <a:ext cx="6311190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40" dirty="0">
                <a:latin typeface="Consolas"/>
                <a:cs typeface="Consolas"/>
              </a:rPr>
              <a:t>class Point {</a:t>
            </a:r>
          </a:p>
          <a:p>
            <a:r>
              <a:rPr lang="en-GB" sz="1440" dirty="0">
                <a:latin typeface="Consolas"/>
                <a:cs typeface="Consolas"/>
              </a:rPr>
              <a:t>  private final double x;</a:t>
            </a:r>
          </a:p>
          <a:p>
            <a:r>
              <a:rPr lang="en-GB" sz="1440" dirty="0">
                <a:latin typeface="Consolas"/>
                <a:cs typeface="Consolas"/>
              </a:rPr>
              <a:t>  private final double y;</a:t>
            </a:r>
          </a:p>
          <a:p>
            <a:endParaRPr lang="en-GB" sz="1440" dirty="0">
              <a:latin typeface="Consolas"/>
              <a:cs typeface="Consolas"/>
            </a:endParaRPr>
          </a:p>
          <a:p>
            <a:r>
              <a:rPr lang="en-GB" sz="1440" dirty="0">
                <a:latin typeface="Consolas"/>
                <a:cs typeface="Consolas"/>
              </a:rPr>
              <a:t>  public Point(double x, double y) {</a:t>
            </a:r>
          </a:p>
          <a:p>
            <a:r>
              <a:rPr lang="en-GB" sz="1440" dirty="0">
                <a:latin typeface="Consolas"/>
                <a:cs typeface="Consolas"/>
              </a:rPr>
              <a:t>    </a:t>
            </a:r>
            <a:r>
              <a:rPr lang="en-GB" sz="1440" dirty="0" err="1">
                <a:latin typeface="Consolas"/>
                <a:cs typeface="Consolas"/>
              </a:rPr>
              <a:t>this.x</a:t>
            </a:r>
            <a:r>
              <a:rPr lang="en-GB" sz="1440" dirty="0">
                <a:latin typeface="Consolas"/>
                <a:cs typeface="Consolas"/>
              </a:rPr>
              <a:t> = x;</a:t>
            </a:r>
          </a:p>
          <a:p>
            <a:r>
              <a:rPr lang="en-GB" sz="1440" dirty="0">
                <a:latin typeface="Consolas"/>
                <a:cs typeface="Consolas"/>
              </a:rPr>
              <a:t>    </a:t>
            </a:r>
            <a:r>
              <a:rPr lang="en-GB" sz="1440" dirty="0" err="1">
                <a:latin typeface="Consolas"/>
                <a:cs typeface="Consolas"/>
              </a:rPr>
              <a:t>this.y</a:t>
            </a:r>
            <a:r>
              <a:rPr lang="en-GB" sz="1440" dirty="0">
                <a:latin typeface="Consolas"/>
                <a:cs typeface="Consolas"/>
              </a:rPr>
              <a:t> = y;</a:t>
            </a:r>
          </a:p>
          <a:p>
            <a:r>
              <a:rPr lang="en-GB" sz="1440" dirty="0">
                <a:latin typeface="Consolas"/>
                <a:cs typeface="Consolas"/>
              </a:rPr>
              <a:t>  }</a:t>
            </a:r>
          </a:p>
          <a:p>
            <a:endParaRPr lang="en-GB" sz="1440" dirty="0">
              <a:latin typeface="Consolas"/>
              <a:cs typeface="Consolas"/>
            </a:endParaRPr>
          </a:p>
          <a:p>
            <a:r>
              <a:rPr lang="en-GB" sz="1440" dirty="0">
                <a:latin typeface="Consolas"/>
                <a:cs typeface="Consolas"/>
              </a:rPr>
              <a:t>  public double x() {</a:t>
            </a:r>
          </a:p>
          <a:p>
            <a:r>
              <a:rPr lang="en-GB" sz="1440" dirty="0">
                <a:latin typeface="Consolas"/>
                <a:cs typeface="Consolas"/>
              </a:rPr>
              <a:t>    return x;</a:t>
            </a:r>
          </a:p>
          <a:p>
            <a:r>
              <a:rPr lang="en-GB" sz="1440" dirty="0">
                <a:latin typeface="Consolas"/>
                <a:cs typeface="Consolas"/>
              </a:rPr>
              <a:t>  }</a:t>
            </a:r>
          </a:p>
          <a:p>
            <a:endParaRPr lang="en-GB" sz="1440" dirty="0">
              <a:latin typeface="Consolas"/>
              <a:cs typeface="Consolas"/>
            </a:endParaRPr>
          </a:p>
          <a:p>
            <a:r>
              <a:rPr lang="en-GB" sz="1440" dirty="0">
                <a:latin typeface="Consolas"/>
                <a:cs typeface="Consolas"/>
              </a:rPr>
              <a:t>  public double y() {</a:t>
            </a:r>
          </a:p>
          <a:p>
            <a:r>
              <a:rPr lang="en-GB" sz="1440" dirty="0">
                <a:latin typeface="Consolas"/>
                <a:cs typeface="Consolas"/>
              </a:rPr>
              <a:t>    return y;</a:t>
            </a:r>
          </a:p>
          <a:p>
            <a:r>
              <a:rPr lang="en-GB" sz="1440" dirty="0">
                <a:latin typeface="Consolas"/>
                <a:cs typeface="Consolas"/>
              </a:rPr>
              <a:t>  }</a:t>
            </a:r>
          </a:p>
          <a:p>
            <a:r>
              <a:rPr lang="en-GB" sz="144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825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Records (Preview)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5101" y="1407559"/>
            <a:ext cx="631119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record Point(double x, double y) {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5101" y="2383265"/>
            <a:ext cx="6753798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record Range(int low, int high) { </a:t>
            </a:r>
          </a:p>
          <a:p>
            <a:r>
              <a:rPr lang="en-GB" sz="1620" dirty="0">
                <a:latin typeface="Consolas"/>
                <a:cs typeface="Consolas"/>
              </a:rPr>
              <a:t>  public Range {    // Compact constructor</a:t>
            </a:r>
          </a:p>
          <a:p>
            <a:r>
              <a:rPr lang="en-GB" sz="1620" dirty="0">
                <a:latin typeface="Consolas"/>
                <a:cs typeface="Consolas"/>
              </a:rPr>
              <a:t>    if (low &gt; high)</a:t>
            </a:r>
          </a:p>
          <a:p>
            <a:r>
              <a:rPr lang="en-GB" sz="1620" dirty="0">
                <a:latin typeface="Consolas"/>
                <a:cs typeface="Consolas"/>
              </a:rPr>
              <a:t>      throw new </a:t>
            </a:r>
            <a:r>
              <a:rPr lang="en-GB" sz="1620" dirty="0" err="1">
                <a:latin typeface="Consolas"/>
                <a:cs typeface="Consolas"/>
              </a:rPr>
              <a:t>IllegalArgumentException</a:t>
            </a:r>
            <a:r>
              <a:rPr lang="en-GB" sz="1620" dirty="0">
                <a:latin typeface="Consolas"/>
                <a:cs typeface="Consolas"/>
              </a:rPr>
              <a:t>("Bad values");</a:t>
            </a:r>
          </a:p>
          <a:p>
            <a:r>
              <a:rPr lang="en-GB" sz="1620" dirty="0">
                <a:latin typeface="Consolas"/>
                <a:cs typeface="Consolas"/>
              </a:rPr>
              <a:t>  }</a:t>
            </a:r>
          </a:p>
          <a:p>
            <a:r>
              <a:rPr lang="en-GB" sz="162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5661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A3C0-3EF7-B74F-A364-EC756CC9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68D2F3-A64D-034C-B732-C0FE9B292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29D3CD-EE6A-2149-8A41-3889C35CA6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2126165"/>
            <a:ext cx="8196377" cy="2601951"/>
          </a:xfrm>
        </p:spPr>
        <p:txBody>
          <a:bodyPr>
            <a:normAutofit/>
          </a:bodyPr>
          <a:lstStyle/>
          <a:p>
            <a:r>
              <a:rPr lang="en-US" sz="2800" dirty="0"/>
              <a:t>Six-month release cadence</a:t>
            </a:r>
          </a:p>
          <a:p>
            <a:r>
              <a:rPr lang="en-US" sz="2800" dirty="0"/>
              <a:t>Seven releases since JDK 9</a:t>
            </a:r>
          </a:p>
          <a:p>
            <a:r>
              <a:rPr lang="en-US" sz="2800" dirty="0"/>
              <a:t>More features being delivered faster than ever before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AFF71-37E3-9945-98C5-4894916EA7B4}"/>
              </a:ext>
            </a:extLst>
          </p:cNvPr>
          <p:cNvSpPr txBox="1"/>
          <p:nvPr/>
        </p:nvSpPr>
        <p:spPr>
          <a:xfrm>
            <a:off x="1865972" y="817755"/>
            <a:ext cx="376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Java has changed…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5FE2EF-4990-1D4A-B876-13CF597DD354}"/>
              </a:ext>
            </a:extLst>
          </p:cNvPr>
          <p:cNvSpPr txBox="1"/>
          <p:nvPr/>
        </p:nvSpPr>
        <p:spPr>
          <a:xfrm>
            <a:off x="5363738" y="1352574"/>
            <a:ext cx="1460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…a lot</a:t>
            </a:r>
          </a:p>
        </p:txBody>
      </p:sp>
    </p:spTree>
    <p:extLst>
      <p:ext uri="{BB962C8B-B14F-4D97-AF65-F5344CB8AC3E}">
        <p14:creationId xmlns:p14="http://schemas.microsoft.com/office/powerpoint/2010/main" val="155533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CA4F-7F5A-3743-A5A8-31A81CF4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Additional Details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B26AC9-3488-DF47-A2CD-CF5AB7ACC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B86EA-5DAE-C44B-8DF3-E54A28D91C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37782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Compact constructor can only throw unchecked exception</a:t>
            </a:r>
          </a:p>
          <a:p>
            <a:pPr lvl="1"/>
            <a:r>
              <a:rPr lang="en-US" dirty="0"/>
              <a:t>Syntax does not allow for specifying a checked exception</a:t>
            </a:r>
          </a:p>
          <a:p>
            <a:r>
              <a:rPr lang="en-US" dirty="0"/>
              <a:t>Object methods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r>
              <a:rPr lang="en-US" dirty="0"/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hashCode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can be overridden</a:t>
            </a:r>
          </a:p>
          <a:p>
            <a:r>
              <a:rPr lang="en-US" dirty="0"/>
              <a:t>The base class of all records is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java.lang.Record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This is an example of a preview feature Java SE API</a:t>
            </a:r>
          </a:p>
          <a:p>
            <a:pPr lvl="1"/>
            <a:r>
              <a:rPr lang="en-US" dirty="0"/>
              <a:t>Records cannot sub-class (but may implement interfaces)</a:t>
            </a:r>
          </a:p>
          <a:p>
            <a:r>
              <a:rPr lang="en-US" dirty="0"/>
              <a:t>Records do not follow the Java bean pattern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x()</a:t>
            </a:r>
            <a:r>
              <a:rPr lang="en-US" dirty="0"/>
              <a:t> not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 in previous example</a:t>
            </a:r>
          </a:p>
          <a:p>
            <a:r>
              <a:rPr lang="en-US" dirty="0"/>
              <a:t>Instance fields cannot be added to a record</a:t>
            </a:r>
          </a:p>
          <a:p>
            <a:pPr lvl="1"/>
            <a:r>
              <a:rPr lang="en-US" dirty="0"/>
              <a:t>Static fields can</a:t>
            </a:r>
          </a:p>
          <a:p>
            <a:r>
              <a:rPr lang="en-US" dirty="0"/>
              <a:t>Records can be generic</a:t>
            </a:r>
          </a:p>
        </p:txBody>
      </p:sp>
    </p:spTree>
    <p:extLst>
      <p:ext uri="{BB962C8B-B14F-4D97-AF65-F5344CB8AC3E}">
        <p14:creationId xmlns:p14="http://schemas.microsoft.com/office/powerpoint/2010/main" val="156362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instanceof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9792" y="1300370"/>
            <a:ext cx="631119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if (</a:t>
            </a:r>
            <a:r>
              <a:rPr lang="en-GB" sz="1620" dirty="0" err="1">
                <a:latin typeface="Consolas"/>
                <a:cs typeface="Consolas"/>
              </a:rPr>
              <a:t>obj</a:t>
            </a:r>
            <a:r>
              <a:rPr lang="en-GB" sz="1620" dirty="0">
                <a:latin typeface="Consolas"/>
                <a:cs typeface="Consolas"/>
              </a:rPr>
              <a:t> </a:t>
            </a:r>
            <a:r>
              <a:rPr lang="en-GB" sz="1620" dirty="0" err="1">
                <a:latin typeface="Consolas"/>
                <a:cs typeface="Consolas"/>
              </a:rPr>
              <a:t>instanceof</a:t>
            </a:r>
            <a:r>
              <a:rPr lang="en-GB" sz="1620" dirty="0">
                <a:latin typeface="Consolas"/>
                <a:cs typeface="Consolas"/>
              </a:rPr>
              <a:t> String) {</a:t>
            </a:r>
          </a:p>
          <a:p>
            <a:r>
              <a:rPr lang="en-GB" sz="1620" dirty="0">
                <a:latin typeface="Consolas"/>
                <a:cs typeface="Consolas"/>
              </a:rPr>
              <a:t>  String s = (String)</a:t>
            </a:r>
            <a:r>
              <a:rPr lang="en-GB" sz="1620" dirty="0" err="1">
                <a:latin typeface="Consolas"/>
                <a:cs typeface="Consolas"/>
              </a:rPr>
              <a:t>obj</a:t>
            </a:r>
            <a:r>
              <a:rPr lang="en-GB" sz="1620" dirty="0">
                <a:latin typeface="Consolas"/>
                <a:cs typeface="Consolas"/>
              </a:rPr>
              <a:t>;</a:t>
            </a:r>
          </a:p>
          <a:p>
            <a:r>
              <a:rPr lang="en-GB" sz="1620" dirty="0">
                <a:latin typeface="Consolas"/>
                <a:cs typeface="Consolas"/>
              </a:rPr>
              <a:t>  </a:t>
            </a:r>
            <a:r>
              <a:rPr lang="en-GB" sz="1620" dirty="0" err="1">
                <a:latin typeface="Consolas"/>
                <a:cs typeface="Consolas"/>
              </a:rPr>
              <a:t>System.out.println</a:t>
            </a:r>
            <a:r>
              <a:rPr lang="en-GB" sz="1620" dirty="0">
                <a:latin typeface="Consolas"/>
                <a:cs typeface="Consolas"/>
              </a:rPr>
              <a:t>(</a:t>
            </a:r>
            <a:r>
              <a:rPr lang="en-GB" sz="1620" dirty="0" err="1">
                <a:latin typeface="Consolas"/>
                <a:cs typeface="Consolas"/>
              </a:rPr>
              <a:t>s.length</a:t>
            </a:r>
            <a:r>
              <a:rPr lang="en-GB" sz="1620" dirty="0">
                <a:latin typeface="Consolas"/>
                <a:cs typeface="Consolas"/>
              </a:rPr>
              <a:t>());</a:t>
            </a:r>
          </a:p>
          <a:p>
            <a:r>
              <a:rPr lang="en-GB" sz="1620" dirty="0">
                <a:latin typeface="Consolas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993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40" dirty="0"/>
              <a:t>Pattern Matching </a:t>
            </a:r>
            <a:r>
              <a:rPr lang="en-GB" sz="3240" dirty="0" err="1"/>
              <a:t>instanceof</a:t>
            </a:r>
            <a:r>
              <a:rPr lang="en-GB" sz="3240" dirty="0"/>
              <a:t> (Preview)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9790" y="1157840"/>
            <a:ext cx="631119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if (</a:t>
            </a:r>
            <a:r>
              <a:rPr lang="en-GB" sz="1620" dirty="0" err="1">
                <a:latin typeface="Consolas"/>
                <a:cs typeface="Consolas"/>
              </a:rPr>
              <a:t>obj</a:t>
            </a:r>
            <a:r>
              <a:rPr lang="en-GB" sz="1620" dirty="0">
                <a:latin typeface="Consolas"/>
                <a:cs typeface="Consolas"/>
              </a:rPr>
              <a:t> </a:t>
            </a:r>
            <a:r>
              <a:rPr lang="en-GB" sz="1620" dirty="0" err="1">
                <a:latin typeface="Consolas"/>
                <a:cs typeface="Consolas"/>
              </a:rPr>
              <a:t>instanceof</a:t>
            </a:r>
            <a:r>
              <a:rPr lang="en-GB" sz="1620" dirty="0">
                <a:latin typeface="Consolas"/>
                <a:cs typeface="Consolas"/>
              </a:rPr>
              <a:t> String 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s</a:t>
            </a:r>
            <a:r>
              <a:rPr lang="en-GB" sz="1620" dirty="0">
                <a:latin typeface="Consolas"/>
                <a:cs typeface="Consolas"/>
              </a:rPr>
              <a:t>)</a:t>
            </a:r>
          </a:p>
          <a:p>
            <a:r>
              <a:rPr lang="en-GB" sz="1620" dirty="0">
                <a:latin typeface="Consolas"/>
                <a:cs typeface="Consolas"/>
              </a:rPr>
              <a:t>  </a:t>
            </a:r>
            <a:r>
              <a:rPr lang="en-GB" sz="1620" dirty="0" err="1">
                <a:latin typeface="Consolas"/>
                <a:cs typeface="Consolas"/>
              </a:rPr>
              <a:t>System.out.println</a:t>
            </a:r>
            <a:r>
              <a:rPr lang="en-GB" sz="1620" dirty="0">
                <a:latin typeface="Consolas"/>
                <a:cs typeface="Consolas"/>
              </a:rPr>
              <a:t>(</a:t>
            </a:r>
            <a:r>
              <a:rPr lang="en-GB" sz="1620" dirty="0" err="1">
                <a:latin typeface="Consolas"/>
                <a:cs typeface="Consolas"/>
              </a:rPr>
              <a:t>s.length</a:t>
            </a:r>
            <a:r>
              <a:rPr lang="en-GB" sz="1620" dirty="0">
                <a:latin typeface="Consolas"/>
                <a:cs typeface="Consolas"/>
              </a:rPr>
              <a:t>());</a:t>
            </a:r>
          </a:p>
          <a:p>
            <a:r>
              <a:rPr lang="en-GB" sz="1620" dirty="0">
                <a:latin typeface="Consolas"/>
                <a:cs typeface="Consolas"/>
              </a:rPr>
              <a:t>else</a:t>
            </a:r>
          </a:p>
          <a:p>
            <a:r>
              <a:rPr lang="en-GB" sz="1620" dirty="0">
                <a:latin typeface="Consolas"/>
                <a:cs typeface="Consolas"/>
              </a:rPr>
              <a:t>  // Use of s not allowed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C5C9BC-876F-C344-A953-4DE6B1FE345C}"/>
              </a:ext>
            </a:extLst>
          </p:cNvPr>
          <p:cNvSpPr txBox="1"/>
          <p:nvPr/>
        </p:nvSpPr>
        <p:spPr>
          <a:xfrm>
            <a:off x="1119790" y="2600666"/>
            <a:ext cx="631119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if (</a:t>
            </a:r>
            <a:r>
              <a:rPr lang="en-GB" sz="1620" dirty="0" err="1">
                <a:latin typeface="Consolas"/>
                <a:cs typeface="Consolas"/>
              </a:rPr>
              <a:t>obj</a:t>
            </a:r>
            <a:r>
              <a:rPr lang="en-GB" sz="1620" dirty="0">
                <a:latin typeface="Consolas"/>
                <a:cs typeface="Consolas"/>
              </a:rPr>
              <a:t> </a:t>
            </a:r>
            <a:r>
              <a:rPr lang="en-GB" sz="1620" dirty="0" err="1">
                <a:latin typeface="Consolas"/>
                <a:cs typeface="Consolas"/>
              </a:rPr>
              <a:t>instanceof</a:t>
            </a:r>
            <a:r>
              <a:rPr lang="en-GB" sz="1620" dirty="0">
                <a:latin typeface="Consolas"/>
                <a:cs typeface="Consolas"/>
              </a:rPr>
              <a:t> String 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s </a:t>
            </a:r>
            <a:r>
              <a:rPr lang="en-GB" sz="1620" dirty="0">
                <a:latin typeface="Consolas"/>
                <a:cs typeface="Consolas"/>
              </a:rPr>
              <a:t>&amp;&amp;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GB" sz="1620" dirty="0" err="1">
                <a:solidFill>
                  <a:srgbClr val="FF0000"/>
                </a:solidFill>
                <a:latin typeface="Consolas"/>
                <a:cs typeface="Consolas"/>
              </a:rPr>
              <a:t>s.length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() </a:t>
            </a:r>
            <a:r>
              <a:rPr lang="en-GB" sz="1620" dirty="0">
                <a:latin typeface="Consolas"/>
                <a:cs typeface="Consolas"/>
              </a:rPr>
              <a:t>&gt; 0) </a:t>
            </a:r>
          </a:p>
          <a:p>
            <a:r>
              <a:rPr lang="en-GB" sz="1620" dirty="0">
                <a:latin typeface="Consolas"/>
                <a:cs typeface="Consolas"/>
              </a:rPr>
              <a:t>  </a:t>
            </a:r>
            <a:r>
              <a:rPr lang="en-GB" sz="1620" dirty="0" err="1">
                <a:latin typeface="Consolas"/>
                <a:cs typeface="Consolas"/>
              </a:rPr>
              <a:t>System.out.println</a:t>
            </a:r>
            <a:r>
              <a:rPr lang="en-GB" sz="1620" dirty="0">
                <a:latin typeface="Consolas"/>
                <a:cs typeface="Consolas"/>
              </a:rPr>
              <a:t>(</a:t>
            </a:r>
            <a:r>
              <a:rPr lang="en-GB" sz="1620" dirty="0" err="1">
                <a:latin typeface="Consolas"/>
                <a:cs typeface="Consolas"/>
              </a:rPr>
              <a:t>s.length</a:t>
            </a:r>
            <a:r>
              <a:rPr lang="en-GB" sz="1620" dirty="0">
                <a:latin typeface="Consolas"/>
                <a:cs typeface="Consolas"/>
              </a:rPr>
              <a:t>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7B7005-209F-4246-87E4-A1DB7F9E4120}"/>
              </a:ext>
            </a:extLst>
          </p:cNvPr>
          <p:cNvSpPr txBox="1"/>
          <p:nvPr/>
        </p:nvSpPr>
        <p:spPr>
          <a:xfrm>
            <a:off x="1119790" y="3644612"/>
            <a:ext cx="63111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// Compiler error</a:t>
            </a:r>
          </a:p>
          <a:p>
            <a:r>
              <a:rPr lang="en-GB" sz="1620" dirty="0">
                <a:latin typeface="Consolas"/>
                <a:cs typeface="Consolas"/>
              </a:rPr>
              <a:t>if (</a:t>
            </a:r>
            <a:r>
              <a:rPr lang="en-GB" sz="1620" dirty="0" err="1">
                <a:latin typeface="Consolas"/>
                <a:cs typeface="Consolas"/>
              </a:rPr>
              <a:t>obj</a:t>
            </a:r>
            <a:r>
              <a:rPr lang="en-GB" sz="1620" dirty="0">
                <a:latin typeface="Consolas"/>
                <a:cs typeface="Consolas"/>
              </a:rPr>
              <a:t> </a:t>
            </a:r>
            <a:r>
              <a:rPr lang="en-GB" sz="1620" dirty="0" err="1">
                <a:latin typeface="Consolas"/>
                <a:cs typeface="Consolas"/>
              </a:rPr>
              <a:t>instanceof</a:t>
            </a:r>
            <a:r>
              <a:rPr lang="en-GB" sz="1620" dirty="0">
                <a:latin typeface="Consolas"/>
                <a:cs typeface="Consolas"/>
              </a:rPr>
              <a:t> String s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 || </a:t>
            </a:r>
            <a:r>
              <a:rPr lang="en-GB" sz="1620" dirty="0" err="1">
                <a:solidFill>
                  <a:srgbClr val="FF0000"/>
                </a:solidFill>
                <a:latin typeface="Consolas"/>
                <a:cs typeface="Consolas"/>
              </a:rPr>
              <a:t>s.length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() </a:t>
            </a:r>
            <a:r>
              <a:rPr lang="en-GB" sz="1620" dirty="0">
                <a:latin typeface="Consolas"/>
                <a:cs typeface="Consolas"/>
              </a:rPr>
              <a:t>&gt; 0) </a:t>
            </a:r>
          </a:p>
          <a:p>
            <a:r>
              <a:rPr lang="en-GB" sz="1620" dirty="0">
                <a:latin typeface="Consolas"/>
                <a:cs typeface="Consolas"/>
              </a:rPr>
              <a:t>  </a:t>
            </a:r>
            <a:r>
              <a:rPr lang="en-GB" sz="1620" dirty="0" err="1">
                <a:latin typeface="Consolas"/>
                <a:cs typeface="Consolas"/>
              </a:rPr>
              <a:t>System.out.println</a:t>
            </a:r>
            <a:r>
              <a:rPr lang="en-GB" sz="1620" dirty="0">
                <a:latin typeface="Consolas"/>
                <a:cs typeface="Consolas"/>
              </a:rPr>
              <a:t>(</a:t>
            </a:r>
            <a:r>
              <a:rPr lang="en-GB" sz="1620" dirty="0" err="1">
                <a:latin typeface="Consolas"/>
                <a:cs typeface="Consolas"/>
              </a:rPr>
              <a:t>s.length</a:t>
            </a:r>
            <a:r>
              <a:rPr lang="en-GB" sz="1620" dirty="0">
                <a:latin typeface="Consolas"/>
                <a:cs typeface="Consolas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413835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EFD1B-2663-FC4E-96E6-A043A144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</a:t>
            </a:r>
            <a:r>
              <a:rPr lang="en-US" dirty="0" err="1"/>
              <a:t>instanceof</a:t>
            </a:r>
            <a:r>
              <a:rPr lang="en-US" dirty="0"/>
              <a:t> (Preview)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3C0B5E-BAC4-654F-9310-EBA486D12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92367C-FE07-DE45-9403-706905D9D064}"/>
              </a:ext>
            </a:extLst>
          </p:cNvPr>
          <p:cNvSpPr txBox="1"/>
          <p:nvPr/>
        </p:nvSpPr>
        <p:spPr>
          <a:xfrm>
            <a:off x="1119792" y="1269695"/>
            <a:ext cx="631119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if (!(o </a:t>
            </a:r>
            <a:r>
              <a:rPr lang="en-GB" sz="1620" dirty="0" err="1">
                <a:latin typeface="Consolas"/>
                <a:cs typeface="Consolas"/>
              </a:rPr>
              <a:t>instanceof</a:t>
            </a:r>
            <a:r>
              <a:rPr lang="en-GB" sz="1620" dirty="0">
                <a:latin typeface="Consolas"/>
                <a:cs typeface="Consolas"/>
              </a:rPr>
              <a:t> String s &amp;&amp; </a:t>
            </a:r>
            <a:r>
              <a:rPr lang="en-GB" sz="1620" dirty="0" err="1">
                <a:latin typeface="Consolas"/>
                <a:cs typeface="Consolas"/>
              </a:rPr>
              <a:t>s.length</a:t>
            </a:r>
            <a:r>
              <a:rPr lang="en-GB" sz="1620" dirty="0">
                <a:latin typeface="Consolas"/>
                <a:cs typeface="Consolas"/>
              </a:rPr>
              <a:t>() &gt; 3)</a:t>
            </a:r>
          </a:p>
          <a:p>
            <a:r>
              <a:rPr lang="en-GB" sz="1620" dirty="0">
                <a:latin typeface="Consolas"/>
                <a:cs typeface="Consolas"/>
              </a:rPr>
              <a:t>  return;</a:t>
            </a:r>
          </a:p>
          <a:p>
            <a:r>
              <a:rPr lang="en-GB" sz="1620" dirty="0">
                <a:latin typeface="Consolas"/>
                <a:cs typeface="Consolas"/>
              </a:rPr>
              <a:t> </a:t>
            </a:r>
          </a:p>
          <a:p>
            <a:r>
              <a:rPr lang="en-GB" sz="1620" dirty="0" err="1">
                <a:latin typeface="Consolas"/>
                <a:cs typeface="Consolas"/>
              </a:rPr>
              <a:t>System.out.println</a:t>
            </a:r>
            <a:r>
              <a:rPr lang="en-GB" sz="1620" dirty="0">
                <a:latin typeface="Consolas"/>
                <a:cs typeface="Consolas"/>
              </a:rPr>
              <a:t>(</a:t>
            </a:r>
            <a:r>
              <a:rPr lang="en-GB" sz="1620" dirty="0" err="1">
                <a:latin typeface="Consolas"/>
                <a:cs typeface="Consolas"/>
              </a:rPr>
              <a:t>s.length</a:t>
            </a:r>
            <a:r>
              <a:rPr lang="en-GB" sz="1620" dirty="0">
                <a:latin typeface="Consolas"/>
                <a:cs typeface="Consolas"/>
              </a:rPr>
              <a:t>());  </a:t>
            </a:r>
          </a:p>
        </p:txBody>
      </p:sp>
    </p:spTree>
    <p:extLst>
      <p:ext uri="{BB962C8B-B14F-4D97-AF65-F5344CB8AC3E}">
        <p14:creationId xmlns:p14="http://schemas.microsoft.com/office/powerpoint/2010/main" val="18522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28BF7-E9E6-5049-BA7F-9647AB0F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Blocks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F93F0-8531-2B4D-B454-18A907ABF6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Second preview</a:t>
            </a:r>
          </a:p>
          <a:p>
            <a:r>
              <a:rPr lang="en-US" dirty="0"/>
              <a:t>Two new escape sequences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E4C9B3-4F5B-7F47-AB31-60EC9D42D1D2}"/>
              </a:ext>
            </a:extLst>
          </p:cNvPr>
          <p:cNvSpPr txBox="1"/>
          <p:nvPr/>
        </p:nvSpPr>
        <p:spPr>
          <a:xfrm>
            <a:off x="1022531" y="2061820"/>
            <a:ext cx="749282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String continuous = """This line will not 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\</a:t>
            </a:r>
          </a:p>
          <a:p>
            <a:r>
              <a:rPr lang="en-GB" sz="1620" dirty="0">
                <a:latin typeface="Consolas"/>
                <a:cs typeface="Consolas"/>
              </a:rPr>
              <a:t>                       contain a newline in </a:t>
            </a:r>
            <a:r>
              <a:rPr lang="en-GB" sz="1620">
                <a:latin typeface="Consolas"/>
                <a:cs typeface="Consolas"/>
              </a:rPr>
              <a:t>the middle</a:t>
            </a:r>
            <a:endParaRPr lang="en-GB" sz="1620" dirty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GB" sz="1620" dirty="0">
                <a:latin typeface="Consolas"/>
                <a:cs typeface="Consolas"/>
              </a:rPr>
              <a:t>                       and solves the extra blank line issue 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\</a:t>
            </a:r>
          </a:p>
          <a:p>
            <a:r>
              <a:rPr lang="en-GB" sz="1620" dirty="0">
                <a:latin typeface="Consolas"/>
                <a:cs typeface="Consolas"/>
              </a:rPr>
              <a:t>                """;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225AF3-5F31-994A-BC76-D939F4BCE2DB}"/>
              </a:ext>
            </a:extLst>
          </p:cNvPr>
          <p:cNvSpPr txBox="1"/>
          <p:nvPr/>
        </p:nvSpPr>
        <p:spPr>
          <a:xfrm>
            <a:off x="1022531" y="3632454"/>
            <a:ext cx="693108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String </a:t>
            </a:r>
            <a:r>
              <a:rPr lang="en-GB" sz="1620" dirty="0" err="1">
                <a:latin typeface="Consolas"/>
                <a:cs typeface="Consolas"/>
              </a:rPr>
              <a:t>endSpace</a:t>
            </a:r>
            <a:r>
              <a:rPr lang="en-GB" sz="1620" dirty="0">
                <a:latin typeface="Consolas"/>
                <a:cs typeface="Consolas"/>
              </a:rPr>
              <a:t> = """This line will not    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\s</a:t>
            </a:r>
          </a:p>
          <a:p>
            <a:r>
              <a:rPr lang="en-GB" sz="1620" dirty="0">
                <a:latin typeface="Consolas"/>
                <a:cs typeface="Consolas"/>
              </a:rPr>
              <a:t>                     lose the trailing spaces    </a:t>
            </a:r>
            <a:r>
              <a:rPr lang="en-GB" sz="1620" dirty="0">
                <a:solidFill>
                  <a:srgbClr val="FF0000"/>
                </a:solidFill>
                <a:latin typeface="Consolas"/>
                <a:cs typeface="Consolas"/>
              </a:rPr>
              <a:t>\s</a:t>
            </a:r>
            <a:r>
              <a:rPr lang="en-GB" sz="1620" dirty="0">
                <a:latin typeface="Consolas"/>
                <a:cs typeface="Consolas"/>
              </a:rPr>
              <a:t>""";</a:t>
            </a:r>
          </a:p>
        </p:txBody>
      </p:sp>
    </p:spTree>
    <p:extLst>
      <p:ext uri="{BB962C8B-B14F-4D97-AF65-F5344CB8AC3E}">
        <p14:creationId xmlns:p14="http://schemas.microsoft.com/office/powerpoint/2010/main" val="6027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Helpful NullPointerException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394737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Who's never had an </a:t>
            </a:r>
            <a:r>
              <a:rPr lang="en-GB" dirty="0" err="1">
                <a:latin typeface="Consolas"/>
                <a:cs typeface="Consolas"/>
              </a:rPr>
              <a:t>NullPointerException</a:t>
            </a:r>
            <a:r>
              <a:rPr lang="en-GB" dirty="0"/>
              <a:t>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Enabled with 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-XX:+</a:t>
            </a:r>
            <a:r>
              <a:rPr lang="en-GB" dirty="0" err="1">
                <a:latin typeface="Consolas" panose="020B0609020204030204" pitchFamily="49" charset="0"/>
                <a:cs typeface="Consolas" panose="020B0609020204030204" pitchFamily="49" charset="0"/>
              </a:rPr>
              <a:t>ShowCodeDetailsInExceptionMessages</a:t>
            </a:r>
            <a:endParaRPr lang="en-GB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6235" y="1508972"/>
            <a:ext cx="301262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 err="1">
                <a:latin typeface="Consolas"/>
                <a:cs typeface="Consolas"/>
              </a:rPr>
              <a:t>a.b.c.i</a:t>
            </a:r>
            <a:r>
              <a:rPr lang="en-GB" sz="1620" dirty="0">
                <a:latin typeface="Consolas"/>
                <a:cs typeface="Consolas"/>
              </a:rPr>
              <a:t> = 99;</a:t>
            </a:r>
          </a:p>
        </p:txBody>
      </p:sp>
      <p:sp>
        <p:nvSpPr>
          <p:cNvPr id="6" name="Rectangle 5"/>
          <p:cNvSpPr/>
          <p:nvPr/>
        </p:nvSpPr>
        <p:spPr>
          <a:xfrm>
            <a:off x="906235" y="2159058"/>
            <a:ext cx="675186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Exception in thread "main" </a:t>
            </a:r>
            <a:r>
              <a:rPr lang="en-GB" sz="1620" dirty="0" err="1">
                <a:latin typeface="Consolas"/>
                <a:cs typeface="Consolas"/>
              </a:rPr>
              <a:t>java.lang.NullPointerException</a:t>
            </a:r>
            <a:endParaRPr lang="en-GB" sz="1620" dirty="0">
              <a:latin typeface="Consolas"/>
              <a:cs typeface="Consolas"/>
            </a:endParaRPr>
          </a:p>
          <a:p>
            <a:r>
              <a:rPr lang="en-GB" sz="1620" dirty="0">
                <a:latin typeface="Consolas"/>
                <a:cs typeface="Consolas"/>
              </a:rPr>
              <a:t>    at </a:t>
            </a:r>
            <a:r>
              <a:rPr lang="en-GB" sz="1620" dirty="0" err="1">
                <a:latin typeface="Consolas"/>
                <a:cs typeface="Consolas"/>
              </a:rPr>
              <a:t>Prog.main</a:t>
            </a:r>
            <a:r>
              <a:rPr lang="en-GB" sz="1620" dirty="0">
                <a:latin typeface="Consolas"/>
                <a:cs typeface="Consolas"/>
              </a:rPr>
              <a:t>(Prog.java:5)</a:t>
            </a:r>
          </a:p>
        </p:txBody>
      </p:sp>
      <p:sp>
        <p:nvSpPr>
          <p:cNvPr id="7" name="Rectangle 6"/>
          <p:cNvSpPr/>
          <p:nvPr/>
        </p:nvSpPr>
        <p:spPr>
          <a:xfrm>
            <a:off x="906235" y="3058443"/>
            <a:ext cx="7519307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Exception in thread "main" </a:t>
            </a:r>
            <a:r>
              <a:rPr lang="en-GB" sz="1620" dirty="0" err="1">
                <a:latin typeface="Consolas"/>
                <a:cs typeface="Consolas"/>
              </a:rPr>
              <a:t>java.lang.NullPointerException</a:t>
            </a:r>
            <a:r>
              <a:rPr lang="en-GB" sz="1620" dirty="0">
                <a:latin typeface="Consolas"/>
                <a:cs typeface="Consolas"/>
              </a:rPr>
              <a:t>: </a:t>
            </a:r>
          </a:p>
          <a:p>
            <a:r>
              <a:rPr lang="en-GB" sz="1620" dirty="0">
                <a:latin typeface="Consolas"/>
                <a:cs typeface="Consolas"/>
              </a:rPr>
              <a:t>        Cannot read field "c" because "</a:t>
            </a:r>
            <a:r>
              <a:rPr lang="en-GB" sz="1620" dirty="0" err="1">
                <a:latin typeface="Consolas"/>
                <a:cs typeface="Consolas"/>
              </a:rPr>
              <a:t>a.b</a:t>
            </a:r>
            <a:r>
              <a:rPr lang="en-GB" sz="1620" dirty="0">
                <a:latin typeface="Consolas"/>
                <a:cs typeface="Consolas"/>
              </a:rPr>
              <a:t>" is null</a:t>
            </a:r>
          </a:p>
          <a:p>
            <a:r>
              <a:rPr lang="en-GB" sz="1620" dirty="0">
                <a:latin typeface="Consolas"/>
                <a:cs typeface="Consolas"/>
              </a:rPr>
              <a:t>    at </a:t>
            </a:r>
            <a:r>
              <a:rPr lang="en-GB" sz="1620" dirty="0" err="1">
                <a:latin typeface="Consolas"/>
                <a:cs typeface="Consolas"/>
              </a:rPr>
              <a:t>Prog.main</a:t>
            </a:r>
            <a:r>
              <a:rPr lang="en-GB" sz="1620" dirty="0">
                <a:latin typeface="Consolas"/>
                <a:cs typeface="Consolas"/>
              </a:rPr>
              <a:t>(Prog.java:5)</a:t>
            </a:r>
          </a:p>
        </p:txBody>
      </p:sp>
    </p:spTree>
    <p:extLst>
      <p:ext uri="{BB962C8B-B14F-4D97-AF65-F5344CB8AC3E}">
        <p14:creationId xmlns:p14="http://schemas.microsoft.com/office/powerpoint/2010/main" val="231789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F4393-D664-AA4F-980D-C2205BA9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022760"/>
            <a:ext cx="7657868" cy="337816"/>
          </a:xfrm>
        </p:spPr>
        <p:txBody>
          <a:bodyPr/>
          <a:lstStyle/>
          <a:p>
            <a:r>
              <a:rPr lang="en-US" sz="6000" dirty="0"/>
              <a:t>JDK 15</a:t>
            </a:r>
          </a:p>
        </p:txBody>
      </p:sp>
    </p:spTree>
    <p:extLst>
      <p:ext uri="{BB962C8B-B14F-4D97-AF65-F5344CB8AC3E}">
        <p14:creationId xmlns:p14="http://schemas.microsoft.com/office/powerpoint/2010/main" val="265373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695B-D34D-134F-B4E0-AC0B5176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Inheritance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D73F01-FA9F-284B-9E18-8D9F8D079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6CE9BD8-C6E7-2042-9854-179B8A90CA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6"/>
            <a:ext cx="8196377" cy="729368"/>
          </a:xfrm>
        </p:spPr>
        <p:txBody>
          <a:bodyPr/>
          <a:lstStyle/>
          <a:p>
            <a:r>
              <a:rPr lang="en-US" dirty="0"/>
              <a:t>A class (or interface) in Java can be sub-classed by any class</a:t>
            </a:r>
          </a:p>
          <a:p>
            <a:pPr lvl="1"/>
            <a:r>
              <a:rPr lang="en-US" dirty="0"/>
              <a:t>Unless it is marked as final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DF75009-EA2D-804C-8D19-CBF26F9053D3}"/>
              </a:ext>
            </a:extLst>
          </p:cNvPr>
          <p:cNvGrpSpPr/>
          <p:nvPr/>
        </p:nvGrpSpPr>
        <p:grpSpPr>
          <a:xfrm>
            <a:off x="1691385" y="1923663"/>
            <a:ext cx="5294390" cy="2669648"/>
            <a:chOff x="1691385" y="1923663"/>
            <a:chExt cx="5294390" cy="2669648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6088E92C-7BBC-3B4C-9E31-CCB6019EDA29}"/>
                </a:ext>
              </a:extLst>
            </p:cNvPr>
            <p:cNvSpPr/>
            <p:nvPr/>
          </p:nvSpPr>
          <p:spPr>
            <a:xfrm>
              <a:off x="3590809" y="1923663"/>
              <a:ext cx="1531434" cy="93670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0C47CB7-1B5E-D849-A65D-3F07770AE16F}"/>
                </a:ext>
              </a:extLst>
            </p:cNvPr>
            <p:cNvSpPr/>
            <p:nvPr/>
          </p:nvSpPr>
          <p:spPr>
            <a:xfrm>
              <a:off x="1691385" y="3656609"/>
              <a:ext cx="1531434" cy="93670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A9FB2E21-E153-5D48-BF6E-E5347CAE120F}"/>
                </a:ext>
              </a:extLst>
            </p:cNvPr>
            <p:cNvSpPr/>
            <p:nvPr/>
          </p:nvSpPr>
          <p:spPr>
            <a:xfrm>
              <a:off x="3590809" y="3655681"/>
              <a:ext cx="1531434" cy="93670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446B0022-D143-974D-B298-43AEAD0E9B7D}"/>
                </a:ext>
              </a:extLst>
            </p:cNvPr>
            <p:cNvSpPr/>
            <p:nvPr/>
          </p:nvSpPr>
          <p:spPr>
            <a:xfrm>
              <a:off x="5454341" y="3647319"/>
              <a:ext cx="1531434" cy="936702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9FD0BB5-8310-C747-84BF-9E002797F659}"/>
                </a:ext>
              </a:extLst>
            </p:cNvPr>
            <p:cNvSpPr txBox="1"/>
            <p:nvPr/>
          </p:nvSpPr>
          <p:spPr>
            <a:xfrm>
              <a:off x="3860296" y="2191959"/>
              <a:ext cx="9924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Shape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3B336A1-CA0E-A74C-B8FB-EC79A884F118}"/>
                </a:ext>
              </a:extLst>
            </p:cNvPr>
            <p:cNvSpPr txBox="1"/>
            <p:nvPr/>
          </p:nvSpPr>
          <p:spPr>
            <a:xfrm>
              <a:off x="1918123" y="3923977"/>
              <a:ext cx="11001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Triangle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CCF9A7-3481-9343-BE63-369022EB2B33}"/>
                </a:ext>
              </a:extLst>
            </p:cNvPr>
            <p:cNvSpPr txBox="1"/>
            <p:nvPr/>
          </p:nvSpPr>
          <p:spPr>
            <a:xfrm>
              <a:off x="3812613" y="3923977"/>
              <a:ext cx="9924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Square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ACA122-4EE3-5046-8AE6-3A9A7471E12D}"/>
                </a:ext>
              </a:extLst>
            </p:cNvPr>
            <p:cNvSpPr txBox="1"/>
            <p:nvPr/>
          </p:nvSpPr>
          <p:spPr>
            <a:xfrm>
              <a:off x="5663075" y="3923977"/>
              <a:ext cx="1168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Pentagon</a:t>
              </a: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F9581660-6FC3-2E4E-8E56-42951B43B883}"/>
                </a:ext>
              </a:extLst>
            </p:cNvPr>
            <p:cNvSpPr/>
            <p:nvPr/>
          </p:nvSpPr>
          <p:spPr>
            <a:xfrm>
              <a:off x="4248730" y="2860365"/>
              <a:ext cx="215591" cy="267629"/>
            </a:xfrm>
            <a:prstGeom prst="triangle">
              <a:avLst/>
            </a:prstGeom>
            <a:noFill/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B759BD9-A35D-D545-AD94-E88078459217}"/>
                </a:ext>
              </a:extLst>
            </p:cNvPr>
            <p:cNvCxnSpPr/>
            <p:nvPr/>
          </p:nvCxnSpPr>
          <p:spPr>
            <a:xfrm>
              <a:off x="2457102" y="3373321"/>
              <a:ext cx="3798848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3462E64-90F5-0141-BE7B-24EB1932D793}"/>
                </a:ext>
              </a:extLst>
            </p:cNvPr>
            <p:cNvCxnSpPr>
              <a:cxnSpLocks/>
              <a:stCxn id="13" idx="3"/>
              <a:endCxn id="7" idx="0"/>
            </p:cNvCxnSpPr>
            <p:nvPr/>
          </p:nvCxnSpPr>
          <p:spPr>
            <a:xfrm>
              <a:off x="4356526" y="3127994"/>
              <a:ext cx="0" cy="527687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F124371-60FA-7742-AE1E-BEB1C9CE10E5}"/>
                </a:ext>
              </a:extLst>
            </p:cNvPr>
            <p:cNvCxnSpPr/>
            <p:nvPr/>
          </p:nvCxnSpPr>
          <p:spPr>
            <a:xfrm flipH="1">
              <a:off x="2457101" y="3380284"/>
              <a:ext cx="1" cy="252761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7C0FAC0-1106-7945-AAE4-7440FC97F9B1}"/>
                </a:ext>
              </a:extLst>
            </p:cNvPr>
            <p:cNvCxnSpPr/>
            <p:nvPr/>
          </p:nvCxnSpPr>
          <p:spPr>
            <a:xfrm flipH="1">
              <a:off x="6255948" y="3373183"/>
              <a:ext cx="1" cy="252761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749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5F72-42FB-1049-9712-86662B4B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Sealed Classes (JEP 360)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1F040D-2840-D245-9EB8-723A29B03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4A631-FCA1-F240-8F08-049A435957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6"/>
            <a:ext cx="8196377" cy="2311488"/>
          </a:xfrm>
        </p:spPr>
        <p:txBody>
          <a:bodyPr>
            <a:normAutofit/>
          </a:bodyPr>
          <a:lstStyle/>
          <a:p>
            <a:r>
              <a:rPr lang="en-US" dirty="0"/>
              <a:t>Preview feature</a:t>
            </a:r>
          </a:p>
          <a:p>
            <a:r>
              <a:rPr lang="en-US" dirty="0"/>
              <a:t>Sealed classes allow control over which classes can sub-class a class</a:t>
            </a:r>
          </a:p>
          <a:p>
            <a:pPr lvl="1"/>
            <a:r>
              <a:rPr lang="en-US" dirty="0"/>
              <a:t>Think of final as the ultimate sealed class</a:t>
            </a:r>
          </a:p>
          <a:p>
            <a:pPr lvl="1"/>
            <a:endParaRPr lang="en-US" dirty="0"/>
          </a:p>
          <a:p>
            <a:r>
              <a:rPr lang="en-US" dirty="0"/>
              <a:t>Although called sealed classes, this also applies to interfaces</a:t>
            </a:r>
          </a:p>
        </p:txBody>
      </p:sp>
    </p:spTree>
    <p:extLst>
      <p:ext uri="{BB962C8B-B14F-4D97-AF65-F5344CB8AC3E}">
        <p14:creationId xmlns:p14="http://schemas.microsoft.com/office/powerpoint/2010/main" val="109483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4CB3E-B9D6-7146-86ED-C140EFDE8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Sealed Classes (JEP 360)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B001F2-B42D-504F-9BD0-3AADFB3659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C6AC5-AD44-9C4D-858E-894A0FDA91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111684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Uses contextual keywords</a:t>
            </a:r>
          </a:p>
          <a:p>
            <a:pPr lvl="1"/>
            <a:r>
              <a:rPr lang="en-US" dirty="0"/>
              <a:t>New idea replacing restricted identifiers and keywords</a:t>
            </a:r>
          </a:p>
          <a:p>
            <a:pPr lvl="1"/>
            <a:r>
              <a:rPr lang="en-US" dirty="0"/>
              <a:t>sealed, permits and non-sealed</a:t>
            </a:r>
          </a:p>
          <a:p>
            <a:r>
              <a:rPr lang="en-US" dirty="0"/>
              <a:t>Classes must all be in the same package or module</a:t>
            </a:r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B0B06-F1A2-D541-8E00-486CF892CC15}"/>
              </a:ext>
            </a:extLst>
          </p:cNvPr>
          <p:cNvSpPr/>
          <p:nvPr/>
        </p:nvSpPr>
        <p:spPr>
          <a:xfrm>
            <a:off x="758103" y="2320091"/>
            <a:ext cx="6337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Shape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Triangle, Square, Pentagon { ... }</a:t>
            </a:r>
            <a:r>
              <a:rPr lang="en-GB" dirty="0"/>
              <a:t> </a:t>
            </a:r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DC17F94-49E3-0A40-99DD-E48C8D2B6012}"/>
              </a:ext>
            </a:extLst>
          </p:cNvPr>
          <p:cNvGrpSpPr/>
          <p:nvPr/>
        </p:nvGrpSpPr>
        <p:grpSpPr>
          <a:xfrm>
            <a:off x="1252770" y="3079037"/>
            <a:ext cx="3564556" cy="1664257"/>
            <a:chOff x="1252770" y="3079037"/>
            <a:chExt cx="3564556" cy="1664257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402ED66A-0570-194E-BF32-47D6342941EB}"/>
                </a:ext>
              </a:extLst>
            </p:cNvPr>
            <p:cNvSpPr/>
            <p:nvPr/>
          </p:nvSpPr>
          <p:spPr>
            <a:xfrm>
              <a:off x="2531596" y="3079037"/>
              <a:ext cx="1031069" cy="58393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55FA327A-423B-894A-94F3-84C2752854EF}"/>
                </a:ext>
              </a:extLst>
            </p:cNvPr>
            <p:cNvSpPr/>
            <p:nvPr/>
          </p:nvSpPr>
          <p:spPr>
            <a:xfrm>
              <a:off x="1252770" y="4159355"/>
              <a:ext cx="1031069" cy="58393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905C8853-40A5-0347-B0DC-3C889B092DE0}"/>
                </a:ext>
              </a:extLst>
            </p:cNvPr>
            <p:cNvSpPr/>
            <p:nvPr/>
          </p:nvSpPr>
          <p:spPr>
            <a:xfrm>
              <a:off x="2531596" y="4158776"/>
              <a:ext cx="1031069" cy="58393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0F712948-F1F3-9D48-820E-D8909131097F}"/>
                </a:ext>
              </a:extLst>
            </p:cNvPr>
            <p:cNvSpPr/>
            <p:nvPr/>
          </p:nvSpPr>
          <p:spPr>
            <a:xfrm>
              <a:off x="3786257" y="4153563"/>
              <a:ext cx="1031069" cy="58393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39FD28E-40BF-604B-AA43-46A65BA91457}"/>
                </a:ext>
              </a:extLst>
            </p:cNvPr>
            <p:cNvSpPr txBox="1"/>
            <p:nvPr/>
          </p:nvSpPr>
          <p:spPr>
            <a:xfrm>
              <a:off x="2713034" y="3246293"/>
              <a:ext cx="6681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Shape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C9FD36-1D01-5041-B039-4C78C80EA704}"/>
                </a:ext>
              </a:extLst>
            </p:cNvPr>
            <p:cNvSpPr txBox="1"/>
            <p:nvPr/>
          </p:nvSpPr>
          <p:spPr>
            <a:xfrm>
              <a:off x="1405426" y="4326032"/>
              <a:ext cx="7406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Triangle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83F44BA-7103-CB4B-8AFC-75DA55426695}"/>
                </a:ext>
              </a:extLst>
            </p:cNvPr>
            <p:cNvSpPr txBox="1"/>
            <p:nvPr/>
          </p:nvSpPr>
          <p:spPr>
            <a:xfrm>
              <a:off x="2680930" y="4326032"/>
              <a:ext cx="6681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Square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C240824-B21A-4F45-A2F0-0F961147FE3E}"/>
                </a:ext>
              </a:extLst>
            </p:cNvPr>
            <p:cNvSpPr txBox="1"/>
            <p:nvPr/>
          </p:nvSpPr>
          <p:spPr>
            <a:xfrm>
              <a:off x="3926791" y="4326032"/>
              <a:ext cx="7869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Pentagon</a:t>
              </a: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50E84716-CD68-2A4B-A5AD-379B135BA723}"/>
                </a:ext>
              </a:extLst>
            </p:cNvPr>
            <p:cNvSpPr/>
            <p:nvPr/>
          </p:nvSpPr>
          <p:spPr>
            <a:xfrm>
              <a:off x="2974555" y="3662976"/>
              <a:ext cx="145151" cy="166840"/>
            </a:xfrm>
            <a:prstGeom prst="triangle">
              <a:avLst/>
            </a:prstGeom>
            <a:noFill/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8196F6-FC89-0445-8584-868B1D3B01ED}"/>
                </a:ext>
              </a:extLst>
            </p:cNvPr>
            <p:cNvCxnSpPr/>
            <p:nvPr/>
          </p:nvCxnSpPr>
          <p:spPr>
            <a:xfrm>
              <a:off x="1768305" y="3982753"/>
              <a:ext cx="2557652" cy="0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54FF80D-BEA5-8D44-9DB7-0A0CE7D968F5}"/>
                </a:ext>
              </a:extLst>
            </p:cNvPr>
            <p:cNvCxnSpPr>
              <a:cxnSpLocks/>
              <a:stCxn id="14" idx="3"/>
              <a:endCxn id="8" idx="0"/>
            </p:cNvCxnSpPr>
            <p:nvPr/>
          </p:nvCxnSpPr>
          <p:spPr>
            <a:xfrm>
              <a:off x="3047131" y="3829816"/>
              <a:ext cx="0" cy="328960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BCA9A74-8C25-A348-ACAD-18336E7433D6}"/>
                </a:ext>
              </a:extLst>
            </p:cNvPr>
            <p:cNvCxnSpPr/>
            <p:nvPr/>
          </p:nvCxnSpPr>
          <p:spPr>
            <a:xfrm flipH="1">
              <a:off x="1768304" y="3987094"/>
              <a:ext cx="1" cy="157571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31720E-9FCF-6544-A4D5-30401EE120BF}"/>
                </a:ext>
              </a:extLst>
            </p:cNvPr>
            <p:cNvCxnSpPr/>
            <p:nvPr/>
          </p:nvCxnSpPr>
          <p:spPr>
            <a:xfrm flipH="1">
              <a:off x="4325955" y="3982667"/>
              <a:ext cx="1" cy="157571"/>
            </a:xfrm>
            <a:prstGeom prst="line">
              <a:avLst/>
            </a:prstGeom>
            <a:ln w="12700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F5A9219-33A7-7849-8AF7-77BF1C64B8EA}"/>
              </a:ext>
            </a:extLst>
          </p:cNvPr>
          <p:cNvGrpSpPr/>
          <p:nvPr/>
        </p:nvGrpSpPr>
        <p:grpSpPr>
          <a:xfrm>
            <a:off x="3577263" y="3171042"/>
            <a:ext cx="2519607" cy="1566460"/>
            <a:chOff x="3577264" y="3171041"/>
            <a:chExt cx="2519607" cy="1566460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320F8040-7276-A143-B8F6-787442E5FABB}"/>
                </a:ext>
              </a:extLst>
            </p:cNvPr>
            <p:cNvSpPr/>
            <p:nvPr/>
          </p:nvSpPr>
          <p:spPr>
            <a:xfrm>
              <a:off x="5065802" y="4153562"/>
              <a:ext cx="1031069" cy="583939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812739-5C7D-D641-802A-8479FF14CE53}"/>
                </a:ext>
              </a:extLst>
            </p:cNvPr>
            <p:cNvSpPr txBox="1"/>
            <p:nvPr/>
          </p:nvSpPr>
          <p:spPr>
            <a:xfrm>
              <a:off x="5187840" y="4326032"/>
              <a:ext cx="7869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Circle</a:t>
              </a: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C6B9E937-9C42-DC42-9A4F-2B8E2AAFDABB}"/>
                </a:ext>
              </a:extLst>
            </p:cNvPr>
            <p:cNvSpPr/>
            <p:nvPr/>
          </p:nvSpPr>
          <p:spPr>
            <a:xfrm rot="16200000">
              <a:off x="3588108" y="3296226"/>
              <a:ext cx="145151" cy="166840"/>
            </a:xfrm>
            <a:prstGeom prst="triangle">
              <a:avLst/>
            </a:prstGeom>
            <a:noFill/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719A048-1C7D-D346-AAC7-9A6AC5E15521}"/>
                </a:ext>
              </a:extLst>
            </p:cNvPr>
            <p:cNvCxnSpPr>
              <a:cxnSpLocks/>
            </p:cNvCxnSpPr>
            <p:nvPr/>
          </p:nvCxnSpPr>
          <p:spPr>
            <a:xfrm>
              <a:off x="3744104" y="3388848"/>
              <a:ext cx="183723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7832FE2-A30A-4946-B86B-D63109C0FA6F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5576748" y="3388848"/>
              <a:ext cx="4589" cy="764714"/>
            </a:xfrm>
            <a:prstGeom prst="line">
              <a:avLst/>
            </a:prstGeom>
            <a:ln w="127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8DD465-50FA-654D-829C-F79DD23F47A1}"/>
                </a:ext>
              </a:extLst>
            </p:cNvPr>
            <p:cNvSpPr txBox="1"/>
            <p:nvPr/>
          </p:nvSpPr>
          <p:spPr>
            <a:xfrm>
              <a:off x="4635992" y="3171041"/>
              <a:ext cx="3740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dirty="0">
                  <a:solidFill>
                    <a:srgbClr val="FF0000"/>
                  </a:solidFill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466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09F28-6BC3-6F46-9377-74493BB05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Incubator Modules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16EE2E-E9FF-A64D-990A-1AF09E043B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30A88-639E-8E40-92D6-52D4F83F0E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Defined by JEP 11</a:t>
            </a:r>
          </a:p>
          <a:p>
            <a:r>
              <a:rPr lang="en-US" dirty="0"/>
              <a:t>Non-final APIs and non-final tools</a:t>
            </a:r>
          </a:p>
          <a:p>
            <a:pPr lvl="1"/>
            <a:r>
              <a:rPr lang="en-US" dirty="0"/>
              <a:t>Deliver to developers to solicit feedback</a:t>
            </a:r>
          </a:p>
          <a:p>
            <a:pPr lvl="1"/>
            <a:r>
              <a:rPr lang="en-US" dirty="0"/>
              <a:t>Can result in changes or even removal</a:t>
            </a:r>
          </a:p>
          <a:p>
            <a:pPr lvl="1"/>
            <a:r>
              <a:rPr lang="en-US" dirty="0"/>
              <a:t>First example: HTTP/2 API (Introduced in JDK 9, final in JDK 11)</a:t>
            </a:r>
          </a:p>
        </p:txBody>
      </p:sp>
    </p:spTree>
    <p:extLst>
      <p:ext uri="{BB962C8B-B14F-4D97-AF65-F5344CB8AC3E}">
        <p14:creationId xmlns:p14="http://schemas.microsoft.com/office/powerpoint/2010/main" val="12392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146B0-A827-C545-809D-78B20B12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Sealed Classes (JEP 360)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0D6971-8CE9-4642-B97A-B2FEAA0ED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8CE7A2-D291-524B-A949-92B03B6DAB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6"/>
            <a:ext cx="8196377" cy="470070"/>
          </a:xfrm>
        </p:spPr>
        <p:txBody>
          <a:bodyPr/>
          <a:lstStyle/>
          <a:p>
            <a:r>
              <a:rPr lang="en-US" dirty="0"/>
              <a:t>All sub-classes must have inheritance capabilities explicitly specified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FF3B00-EC4F-0E41-A11E-7B2BF5D71941}"/>
              </a:ext>
            </a:extLst>
          </p:cNvPr>
          <p:cNvSpPr/>
          <p:nvPr/>
        </p:nvSpPr>
        <p:spPr>
          <a:xfrm>
            <a:off x="787840" y="1612680"/>
            <a:ext cx="7317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Restrict sub-classes to defined set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sealed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Triangle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permits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Equilateral,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Isosoles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extends Shape { ... }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35521C-7BC1-924D-8BAD-9242F9C493DA}"/>
              </a:ext>
            </a:extLst>
          </p:cNvPr>
          <p:cNvSpPr/>
          <p:nvPr/>
        </p:nvSpPr>
        <p:spPr>
          <a:xfrm>
            <a:off x="787839" y="2540778"/>
            <a:ext cx="43602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Prevent any further sub-classing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Square extends Shape { ... }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40138B-2804-FF42-A0B7-EF7DD5AA99B2}"/>
              </a:ext>
            </a:extLst>
          </p:cNvPr>
          <p:cNvSpPr/>
          <p:nvPr/>
        </p:nvSpPr>
        <p:spPr>
          <a:xfrm>
            <a:off x="787839" y="3468877"/>
            <a:ext cx="52257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Allow any classes to sub-class this one (open)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non-sealed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Pentagon extends Shape { ... }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8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82AB-4A88-D74C-ADBF-7CDBADE19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Contextual Keyword Humour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6EBC68-AD5D-4346-8145-F849DECC54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252DBB-A3ED-DD43-8684-D55FB22AD8B4}"/>
              </a:ext>
            </a:extLst>
          </p:cNvPr>
          <p:cNvSpPr txBox="1"/>
          <p:nvPr/>
        </p:nvSpPr>
        <p:spPr>
          <a:xfrm>
            <a:off x="1119792" y="1269695"/>
            <a:ext cx="631119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int non = 2;</a:t>
            </a:r>
          </a:p>
          <a:p>
            <a:r>
              <a:rPr lang="en-GB" sz="1620" dirty="0">
                <a:latin typeface="Consolas"/>
                <a:cs typeface="Consolas"/>
              </a:rPr>
              <a:t>int sealed = 1;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E0E7FC-EF7F-B546-BF03-821A01C4385D}"/>
              </a:ext>
            </a:extLst>
          </p:cNvPr>
          <p:cNvSpPr txBox="1"/>
          <p:nvPr/>
        </p:nvSpPr>
        <p:spPr>
          <a:xfrm>
            <a:off x="1119792" y="2276284"/>
            <a:ext cx="631119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20" dirty="0">
                <a:latin typeface="Consolas"/>
                <a:cs typeface="Consolas"/>
              </a:rPr>
              <a:t>var var = non-sealed;</a:t>
            </a:r>
          </a:p>
        </p:txBody>
      </p:sp>
    </p:spTree>
    <p:extLst>
      <p:ext uri="{BB962C8B-B14F-4D97-AF65-F5344CB8AC3E}">
        <p14:creationId xmlns:p14="http://schemas.microsoft.com/office/powerpoint/2010/main" val="78810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D376C-0020-FE4D-BB98-567B99350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Classes (JEP 371)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7EA1A8-CA8C-7F44-A816-9A81B8DBC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20D94-929B-CA4C-8B2A-8F6667D8227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JVM rather than language-level feature</a:t>
            </a:r>
          </a:p>
          <a:p>
            <a:r>
              <a:rPr lang="en-US" dirty="0"/>
              <a:t>Classes that cannot be used directly by the bytecodes of other classes</a:t>
            </a:r>
          </a:p>
          <a:p>
            <a:r>
              <a:rPr lang="en-US" dirty="0"/>
              <a:t>Several situations where bytecodes generated at runtime</a:t>
            </a:r>
          </a:p>
          <a:p>
            <a:pPr lvl="1"/>
            <a:r>
              <a:rPr lang="en-US" dirty="0"/>
              <a:t>Use of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invokedynamic</a:t>
            </a:r>
            <a:r>
              <a:rPr lang="en-US" dirty="0"/>
              <a:t> bytecode</a:t>
            </a:r>
          </a:p>
          <a:p>
            <a:pPr lvl="1"/>
            <a:r>
              <a:rPr lang="en-US" dirty="0"/>
              <a:t>Lambdas are a good example</a:t>
            </a:r>
          </a:p>
          <a:p>
            <a:pPr lvl="1"/>
            <a:r>
              <a:rPr lang="en-US" dirty="0"/>
              <a:t>Mostly bound to static class (not for use elsewhere)</a:t>
            </a:r>
          </a:p>
          <a:p>
            <a:pPr lvl="1"/>
            <a:r>
              <a:rPr lang="en-US" dirty="0"/>
              <a:t>Often only used for short time</a:t>
            </a:r>
          </a:p>
          <a:p>
            <a:r>
              <a:rPr lang="en-US" dirty="0"/>
              <a:t>Hidden classes can only be accessed via reflection</a:t>
            </a:r>
          </a:p>
          <a:p>
            <a:pPr lvl="1"/>
            <a:r>
              <a:rPr lang="en-US" dirty="0"/>
              <a:t>Primarily intended for framework developers</a:t>
            </a:r>
          </a:p>
        </p:txBody>
      </p:sp>
    </p:spTree>
    <p:extLst>
      <p:ext uri="{BB962C8B-B14F-4D97-AF65-F5344CB8AC3E}">
        <p14:creationId xmlns:p14="http://schemas.microsoft.com/office/powerpoint/2010/main" val="40408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0063-BC2F-0646-86B4-9DAF4782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(Second Preview)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F999DE-6A54-4949-AE19-CEFE8481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E08AF-64DE-4541-9B94-6E9926F0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3577544"/>
          </a:xfrm>
        </p:spPr>
        <p:txBody>
          <a:bodyPr/>
          <a:lstStyle/>
          <a:p>
            <a:r>
              <a:rPr lang="en-US" dirty="0"/>
              <a:t>Record fields are now (really) final</a:t>
            </a:r>
          </a:p>
          <a:p>
            <a:pPr lvl="1"/>
            <a:r>
              <a:rPr lang="en-US" dirty="0"/>
              <a:t>Cannot be changed via reflection (will throw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IllegalAccessException</a:t>
            </a:r>
            <a:r>
              <a:rPr lang="en-US" dirty="0"/>
              <a:t>) </a:t>
            </a:r>
          </a:p>
          <a:p>
            <a:r>
              <a:rPr lang="en-US" dirty="0"/>
              <a:t>Native methods now explicitly prohibited</a:t>
            </a:r>
          </a:p>
          <a:p>
            <a:pPr lvl="1"/>
            <a:r>
              <a:rPr lang="en-US" dirty="0"/>
              <a:t>Could introduce </a:t>
            </a:r>
            <a:r>
              <a:rPr lang="en-US" dirty="0" err="1"/>
              <a:t>behaviour</a:t>
            </a:r>
            <a:r>
              <a:rPr lang="en-US" dirty="0"/>
              <a:t> dependent on external state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0063-BC2F-0646-86B4-9DAF4782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(Second Preview)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F999DE-6A54-4949-AE19-CEFE8481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E08AF-64DE-4541-9B94-6E9926F0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8659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Local records</a:t>
            </a:r>
          </a:p>
          <a:p>
            <a:pPr lvl="1"/>
            <a:r>
              <a:rPr lang="en-US" dirty="0"/>
              <a:t>Like a local class</a:t>
            </a:r>
          </a:p>
          <a:p>
            <a:pPr lvl="1"/>
            <a:r>
              <a:rPr lang="en-US" dirty="0"/>
              <a:t>Implicitly static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66030D-9407-D44C-969D-F6DA6A5D76E5}"/>
              </a:ext>
            </a:extLst>
          </p:cNvPr>
          <p:cNvSpPr/>
          <p:nvPr/>
        </p:nvSpPr>
        <p:spPr>
          <a:xfrm>
            <a:off x="252761" y="2234097"/>
            <a:ext cx="87904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List&lt;Seller&gt; </a:t>
            </a:r>
            <a:r>
              <a:rPr lang="en-GB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findTopSellers</a:t>
            </a:r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(List&lt;Seller&gt; sellers, int month) {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// Local record 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record Sales(Seller seller, double sales) {} </a:t>
            </a:r>
          </a:p>
          <a:p>
            <a:endParaRPr lang="en-GB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GB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sellers.stream</a:t>
            </a:r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.map(seller -&gt; new Sales(seller, </a:t>
            </a:r>
            <a:r>
              <a:rPr lang="en-GB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salesInMonth</a:t>
            </a:r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(seller, month))) 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.sorted((s1, s2) -&gt; </a:t>
            </a:r>
            <a:r>
              <a:rPr lang="en-GB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Double.compare</a:t>
            </a:r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(s2.sales(), s1.sales())) 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.map(Sales::seller) 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.collect(</a:t>
            </a:r>
            <a:r>
              <a:rPr lang="en-GB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toList</a:t>
            </a:r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()); </a:t>
            </a:r>
          </a:p>
          <a:p>
            <a:r>
              <a:rPr lang="en-GB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0063-BC2F-0646-86B4-9DAF4782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 (Second Preview)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F999DE-6A54-4949-AE19-CEFE84810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E08AF-64DE-4541-9B94-6E9926F0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492373"/>
          </a:xfrm>
        </p:spPr>
        <p:txBody>
          <a:bodyPr/>
          <a:lstStyle/>
          <a:p>
            <a:r>
              <a:rPr lang="en-US" dirty="0"/>
              <a:t>Records work with sealed classes (interfaces)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ABDFCA-5753-7646-AEEC-AAB67B3EC7FB}"/>
              </a:ext>
            </a:extLst>
          </p:cNvPr>
          <p:cNvSpPr/>
          <p:nvPr/>
        </p:nvSpPr>
        <p:spPr>
          <a:xfrm>
            <a:off x="475785" y="1925419"/>
            <a:ext cx="775381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 sealed interface Car permits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RedCar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BlueCar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 ... }</a:t>
            </a:r>
            <a:endParaRPr lang="en-GB" sz="24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GB" sz="24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 </a:t>
            </a: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 record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RedCar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(int w) implements Car { ... }</a:t>
            </a:r>
            <a:endParaRPr lang="en-GB" sz="24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public record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BlueCar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(long w, int c) implements Car { ... }</a:t>
            </a:r>
            <a:endParaRPr lang="en-GB" sz="2400" dirty="0">
              <a:effectLst/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F4393-D664-AA4F-980D-C2205BA9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022760"/>
            <a:ext cx="7657868" cy="337816"/>
          </a:xfrm>
        </p:spPr>
        <p:txBody>
          <a:bodyPr/>
          <a:lstStyle/>
          <a:p>
            <a:r>
              <a:rPr lang="en-US" sz="6000" dirty="0"/>
              <a:t>JDK 16</a:t>
            </a:r>
          </a:p>
        </p:txBody>
      </p:sp>
    </p:spTree>
    <p:extLst>
      <p:ext uri="{BB962C8B-B14F-4D97-AF65-F5344CB8AC3E}">
        <p14:creationId xmlns:p14="http://schemas.microsoft.com/office/powerpoint/2010/main" val="409436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8856-8E3E-1A4B-9CBF-5D00FE36B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instanceof (JEP 394)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1AA392-438E-D645-B4FE-F80FDCEF1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B7722-DA5B-B14F-893C-EF32CEBA43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6"/>
            <a:ext cx="8196377" cy="1519470"/>
          </a:xfrm>
        </p:spPr>
        <p:txBody>
          <a:bodyPr/>
          <a:lstStyle/>
          <a:p>
            <a:r>
              <a:rPr lang="en-US" dirty="0"/>
              <a:t>Now final, i.e. part of the Java SE specification</a:t>
            </a:r>
          </a:p>
          <a:p>
            <a:r>
              <a:rPr lang="en-US" dirty="0"/>
              <a:t>Two minor changes to previous iterations</a:t>
            </a:r>
          </a:p>
          <a:p>
            <a:pPr lvl="1"/>
            <a:r>
              <a:rPr lang="en-US" dirty="0"/>
              <a:t>Pattern variables are no longer implicitly final</a:t>
            </a:r>
          </a:p>
          <a:p>
            <a:pPr lvl="1"/>
            <a:r>
              <a:rPr lang="en-US" dirty="0"/>
              <a:t>Compile-time error to compare an expression of type S against a pattern of type T where S is a sub-type of T</a:t>
            </a:r>
          </a:p>
          <a:p>
            <a:pPr marL="685766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E49A88-3EB6-D149-9208-BB92051C2BC3}"/>
              </a:ext>
            </a:extLst>
          </p:cNvPr>
          <p:cNvSpPr txBox="1"/>
          <p:nvPr/>
        </p:nvSpPr>
        <p:spPr>
          <a:xfrm>
            <a:off x="1036960" y="2571285"/>
            <a:ext cx="67604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nsolas"/>
                <a:cs typeface="Consolas"/>
              </a:rPr>
              <a:t>static void printUpperLeftColoredPoint(Rectangle r) { </a:t>
            </a:r>
          </a:p>
          <a:p>
            <a:r>
              <a:rPr lang="en-GB" sz="1400" dirty="0">
                <a:latin typeface="Consolas"/>
                <a:cs typeface="Consolas"/>
              </a:rPr>
              <a:t>  if (r instanceof Rectangle rect) {</a:t>
            </a:r>
          </a:p>
          <a:p>
            <a:r>
              <a:rPr lang="en-GB" sz="1400" dirty="0">
                <a:latin typeface="Consolas"/>
                <a:cs typeface="Consolas"/>
              </a:rPr>
              <a:t>    System.out.println(rect); </a:t>
            </a:r>
          </a:p>
          <a:p>
            <a:r>
              <a:rPr lang="en-GB" sz="1400" dirty="0">
                <a:latin typeface="Consolas"/>
                <a:cs typeface="Consolas"/>
              </a:rPr>
              <a:t>  }</a:t>
            </a:r>
          </a:p>
          <a:p>
            <a:r>
              <a:rPr lang="en-GB" sz="1400" dirty="0">
                <a:latin typeface="Consolas"/>
                <a:cs typeface="Consolas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C4383-9232-744E-819F-641E9979927A}"/>
              </a:ext>
            </a:extLst>
          </p:cNvPr>
          <p:cNvSpPr txBox="1"/>
          <p:nvPr/>
        </p:nvSpPr>
        <p:spPr>
          <a:xfrm>
            <a:off x="1036960" y="3914883"/>
            <a:ext cx="73636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nsolas"/>
                <a:cs typeface="Consolas"/>
              </a:rPr>
              <a:t>|  Error: </a:t>
            </a:r>
          </a:p>
          <a:p>
            <a:r>
              <a:rPr lang="en-GB" sz="1400" dirty="0">
                <a:latin typeface="Consolas"/>
                <a:cs typeface="Consolas"/>
              </a:rPr>
              <a:t>|  pattern type Rectangle is a subtype of expression type Rectangle </a:t>
            </a:r>
          </a:p>
          <a:p>
            <a:r>
              <a:rPr lang="en-GB" sz="1400" dirty="0">
                <a:latin typeface="Consolas"/>
                <a:cs typeface="Consolas"/>
              </a:rPr>
              <a:t>|      if (r instanceof Rectangle rect) { </a:t>
            </a:r>
          </a:p>
          <a:p>
            <a:r>
              <a:rPr lang="en-GB" sz="1400" dirty="0">
                <a:latin typeface="Consolas"/>
                <a:cs typeface="Consolas"/>
              </a:rPr>
              <a:t>|          ^-------------------------^</a:t>
            </a:r>
          </a:p>
        </p:txBody>
      </p:sp>
    </p:spTree>
    <p:extLst>
      <p:ext uri="{BB962C8B-B14F-4D97-AF65-F5344CB8AC3E}">
        <p14:creationId xmlns:p14="http://schemas.microsoft.com/office/powerpoint/2010/main" val="30114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C8AE4-54EB-0245-9365-C10920E98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UNIX-Domain Socket Channels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7E7C7A-0186-4A40-ABDF-64E8C2AB22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D6FF8-160A-8940-90D4-D80EE17B0E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/>
              <a:t>UNIX</a:t>
            </a:r>
            <a:r>
              <a:rPr lang="en-US" dirty="0"/>
              <a:t>_AF socket channels</a:t>
            </a:r>
          </a:p>
          <a:p>
            <a:pPr lvl="1"/>
            <a:r>
              <a:rPr lang="en-US" dirty="0"/>
              <a:t>Used for IPC on UNIX-based OSs and Windows</a:t>
            </a:r>
          </a:p>
          <a:p>
            <a:r>
              <a:rPr lang="en-US" dirty="0"/>
              <a:t>Better security and performance than TCP/IP loopback connections</a:t>
            </a:r>
          </a:p>
          <a:p>
            <a:pPr lvl="1"/>
            <a:r>
              <a:rPr lang="en-US" dirty="0"/>
              <a:t>Behaviour is identical</a:t>
            </a:r>
          </a:p>
          <a:p>
            <a:r>
              <a:rPr lang="en-US" dirty="0"/>
              <a:t>No constructor, use factory methods</a:t>
            </a:r>
          </a:p>
          <a:p>
            <a:pPr marL="342884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var unix = UnixDomainSocketAddress.of("/tmp/foo");</a:t>
            </a:r>
          </a:p>
        </p:txBody>
      </p:sp>
    </p:spTree>
    <p:extLst>
      <p:ext uri="{BB962C8B-B14F-4D97-AF65-F5344CB8AC3E}">
        <p14:creationId xmlns:p14="http://schemas.microsoft.com/office/powerpoint/2010/main" val="5390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C9293-0BBC-DB4F-9904-43A8FD44A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Streams mapMulti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171EAA-96B2-774E-8AC4-2058B18A74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E96DF-6C7B-BC47-9187-43B1236F93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 to flatMap</a:t>
            </a:r>
          </a:p>
          <a:p>
            <a:pPr lvl="1"/>
            <a:r>
              <a:rPr lang="en-US" dirty="0"/>
              <a:t>Each element on the input stream is mapped to zero or more elements on the output stream</a:t>
            </a:r>
          </a:p>
          <a:p>
            <a:pPr lvl="1"/>
            <a:r>
              <a:rPr lang="en-US" dirty="0"/>
              <a:t>Difference is that a mapping can be applied at the same time</a:t>
            </a:r>
          </a:p>
          <a:p>
            <a:pPr lvl="1"/>
            <a:r>
              <a:rPr lang="en-US" dirty="0"/>
              <a:t>Uses a BiConsumer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59CF79-9446-D44B-A961-D72515BCABC6}"/>
              </a:ext>
            </a:extLst>
          </p:cNvPr>
          <p:cNvSpPr/>
          <p:nvPr/>
        </p:nvSpPr>
        <p:spPr>
          <a:xfrm>
            <a:off x="628649" y="2589062"/>
            <a:ext cx="810693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Stream.of("Java", "Python", "JavaScript", "C#", "Ruby", "")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.mapMulti((str, consumer) -&gt; {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  for (int i = 0; i &lt; str.length(); i++)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consumer.accept(str.length());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})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.forEach(i -&gt; System.out.print(i + " ")); </a:t>
            </a:r>
          </a:p>
          <a:p>
            <a:endParaRPr lang="en-GB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// 4 4 4 4 6 6 6 6 6 6 10 10 10 10 10 10 10 10 10 10 2 2 4 4 4 4 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0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BE7E8-7E79-DC4A-A8A8-3A0DF47CA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 Features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C1935B-657A-4A42-8E5D-BC3864ECA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40807-CA07-A344-BFDE-B09AAA7C81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Defined by JEP 12</a:t>
            </a:r>
          </a:p>
          <a:p>
            <a:r>
              <a:rPr lang="en-US" dirty="0"/>
              <a:t>New feature of the Java language, JVM or Java SE APIs</a:t>
            </a:r>
          </a:p>
          <a:p>
            <a:pPr lvl="1"/>
            <a:r>
              <a:rPr lang="en-US" dirty="0"/>
              <a:t>Fully specified, fully implemented but not permanent</a:t>
            </a:r>
          </a:p>
          <a:p>
            <a:pPr lvl="1"/>
            <a:r>
              <a:rPr lang="en-US" dirty="0"/>
              <a:t>Solicit developer real-world use and experience</a:t>
            </a:r>
          </a:p>
          <a:p>
            <a:pPr lvl="1"/>
            <a:r>
              <a:rPr lang="en-US" dirty="0"/>
              <a:t>May lead to becoming a permanent feature in future release</a:t>
            </a:r>
          </a:p>
          <a:p>
            <a:r>
              <a:rPr lang="en-US" dirty="0"/>
              <a:t>Must be explicitly enabled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javac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--release 14 --enable-preview ...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java --enable-preview ...</a:t>
            </a:r>
          </a:p>
          <a:p>
            <a:r>
              <a:rPr lang="en-US" dirty="0"/>
              <a:t>Preview APIs</a:t>
            </a:r>
          </a:p>
          <a:p>
            <a:pPr lvl="1"/>
            <a:r>
              <a:rPr lang="en-US" dirty="0"/>
              <a:t>May be required for a preview language feature</a:t>
            </a:r>
          </a:p>
          <a:p>
            <a:pPr lvl="1"/>
            <a:r>
              <a:rPr lang="en-US" dirty="0"/>
              <a:t>Part of the Java SE API (java or </a:t>
            </a:r>
            <a:r>
              <a:rPr lang="en-US" dirty="0" err="1"/>
              <a:t>javax</a:t>
            </a:r>
            <a:r>
              <a:rPr lang="en-US" dirty="0"/>
              <a:t> namespace)</a:t>
            </a:r>
          </a:p>
        </p:txBody>
      </p:sp>
    </p:spTree>
    <p:extLst>
      <p:ext uri="{BB962C8B-B14F-4D97-AF65-F5344CB8AC3E}">
        <p14:creationId xmlns:p14="http://schemas.microsoft.com/office/powerpoint/2010/main" val="2388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396CA-8A59-9248-9C7D-92076CCA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API (JEP 338)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98F81F-F2D4-7942-8AF2-77169EC8A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63F30-DB0C-A743-BF09-ED10AD5582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Incubator module (not part of the Java SE specification)</a:t>
            </a:r>
          </a:p>
          <a:p>
            <a:r>
              <a:rPr lang="en-US" dirty="0"/>
              <a:t>API to express vector computations</a:t>
            </a:r>
          </a:p>
          <a:p>
            <a:pPr lvl="1"/>
            <a:r>
              <a:rPr lang="en-US" dirty="0"/>
              <a:t>Compile at runtime to optimal hardware instructions</a:t>
            </a:r>
          </a:p>
          <a:p>
            <a:pPr lvl="1"/>
            <a:r>
              <a:rPr lang="en-US" dirty="0"/>
              <a:t>Deliver superior performance to equivalent scalar operations</a:t>
            </a:r>
          </a:p>
          <a:p>
            <a:pPr lvl="1"/>
            <a:endParaRPr lang="en-US" dirty="0"/>
          </a:p>
          <a:p>
            <a:r>
              <a:rPr lang="en-US" dirty="0"/>
              <a:t>Ideally, this would not be necessary</a:t>
            </a:r>
          </a:p>
          <a:p>
            <a:pPr lvl="1"/>
            <a:r>
              <a:rPr lang="en-US" dirty="0"/>
              <a:t>Compiler should identify where vector operations can be 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51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CACE-A92F-C14F-A611-86C0A51F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API (JEP 338)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1EAAF1-5B1C-1B4D-85DE-A81F5ADB2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ED816-5629-0A41-8AAF-286727E60CB5}"/>
              </a:ext>
            </a:extLst>
          </p:cNvPr>
          <p:cNvSpPr/>
          <p:nvPr/>
        </p:nvSpPr>
        <p:spPr>
          <a:xfrm>
            <a:off x="744926" y="785980"/>
            <a:ext cx="65755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void scalarComputation(float[] a, float[] b, float[] c) {  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for (int i = 0; i &lt; a.length; i++)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c[i] = (a[i] * a[i] + b[i] * b[i]) * -1.0f;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A05B19-C21C-3341-999C-0F51BA3E667F}"/>
              </a:ext>
            </a:extLst>
          </p:cNvPr>
          <p:cNvSpPr/>
          <p:nvPr/>
        </p:nvSpPr>
        <p:spPr>
          <a:xfrm>
            <a:off x="698115" y="1975962"/>
            <a:ext cx="8445885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static final VectorSpecies&lt;Float&gt; SPECIES = FloatVector.SPECIES_256; </a:t>
            </a:r>
          </a:p>
          <a:p>
            <a:endParaRPr lang="en-GB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void vectorComputation(float[] a, float[] b, float[] c) {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for (int i = 0; i &lt; a.length; i += SPECIES.length()) {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var m = </a:t>
            </a:r>
            <a:r>
              <a:rPr lang="en-GB" sz="1500" dirty="0">
                <a:solidFill>
                  <a:srgbClr val="357DE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SPECIES.indexInRange(i, a.length);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var va = FloatVector.</a:t>
            </a:r>
            <a:r>
              <a:rPr lang="en-GB" sz="1500" dirty="0">
                <a:solidFill>
                  <a:srgbClr val="357DE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fromArray(SPECIES, a, i, m);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var vb = FloatVector.fromArray(SPECIES, b, i, m);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var vc = va.mul(va).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add(vb.mul(vb)).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neg();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vc.intoArray(c, i, m);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}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2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B1A7-7FA9-3E47-9873-6F5960E7B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Foreign-Memory Access API (JEP 393)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5D5C15-DC1E-424C-9275-E9B6250106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27182-F32F-7341-967C-0A26085AC6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2834129"/>
          </a:xfrm>
        </p:spPr>
        <p:txBody>
          <a:bodyPr/>
          <a:lstStyle/>
          <a:p>
            <a:r>
              <a:rPr lang="en-US" dirty="0"/>
              <a:t>Introduced in JDK 14, now third incubator iteration</a:t>
            </a:r>
          </a:p>
          <a:p>
            <a:r>
              <a:rPr lang="en-GB" dirty="0"/>
              <a:t>API for safe and efficient access to memory outside of the Java heap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MemorySegment</a:t>
            </a:r>
          </a:p>
          <a:p>
            <a:pPr lvl="1"/>
            <a:r>
              <a:rPr lang="en-GB" dirty="0"/>
              <a:t>Models a contiguous area of memory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MemoryAddress</a:t>
            </a:r>
          </a:p>
          <a:p>
            <a:pPr lvl="1"/>
            <a:r>
              <a:rPr lang="en-GB" dirty="0"/>
              <a:t>Models an individual memory address (on or off heap)</a:t>
            </a:r>
          </a:p>
          <a:p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MemoryLayout</a:t>
            </a:r>
          </a:p>
          <a:p>
            <a:pPr lvl="1"/>
            <a:r>
              <a:rPr lang="en-GB" dirty="0"/>
              <a:t>Programmatic description of a 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MemorySegment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483D7D-029C-CA46-87D3-27951DBBA674}"/>
              </a:ext>
            </a:extLst>
          </p:cNvPr>
          <p:cNvSpPr/>
          <p:nvPr/>
        </p:nvSpPr>
        <p:spPr>
          <a:xfrm>
            <a:off x="454994" y="3754244"/>
            <a:ext cx="7975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try (MemorySegment segment = MemorySegment.allocateNative(100)) {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for (int i = 0; i &lt; 25; i++)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    MemoryAccess.setIntAtOffset(segment, i * 4, i);  </a:t>
            </a:r>
          </a:p>
          <a:p>
            <a:r>
              <a:rPr lang="en-GB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B745-4AC8-EC40-A76A-2B426D1E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Foreign-Memory Access API (JEP 393)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4F3C3D-CFB6-7B4A-8824-1C54FA57E5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A52B0EA-8EA3-3A4E-80C0-32F4DE2A13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693095"/>
          </a:xfrm>
        </p:spPr>
        <p:txBody>
          <a:bodyPr/>
          <a:lstStyle/>
          <a:p>
            <a:r>
              <a:rPr lang="en-US" dirty="0"/>
              <a:t>Example using MemoryLayout and VarHandle</a:t>
            </a:r>
          </a:p>
          <a:p>
            <a:pPr lvl="1"/>
            <a:r>
              <a:rPr lang="en-US" dirty="0"/>
              <a:t>Simpler access of structured data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EA5BF1-623F-914C-8FEF-B8C8E260F363}"/>
              </a:ext>
            </a:extLst>
          </p:cNvPr>
          <p:cNvSpPr/>
          <p:nvPr/>
        </p:nvSpPr>
        <p:spPr>
          <a:xfrm>
            <a:off x="318974" y="1774336"/>
            <a:ext cx="8193124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SequenceLayout intArrayLayout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= MemoryLayout.ofSequence(25,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MemoryLayout.ofValueBits(32,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 ByteOrder.nativeOrder())); </a:t>
            </a:r>
          </a:p>
          <a:p>
            <a:endParaRPr lang="en-GB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VarHandle indexedElementHandle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= intArrayLayout.varHandle(int.class,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PathElement.sequenceElement()); </a:t>
            </a:r>
          </a:p>
          <a:p>
            <a:endParaRPr lang="en-GB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try (MemorySegment segment = MemorySegment.allocateNative(intArrayLayout)) {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for (int i = 0; i &lt; intArrayLayout.elementCount().getAsLong(); i++)  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   indexedElementHandle.set(segment, (long) i, i); </a:t>
            </a:r>
          </a:p>
          <a:p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21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48110-88BD-094B-AFCB-71AABEB7E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Linker API (JEP 389): Incubator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DE2B1A-24C2-C74F-A7E4-78FF48087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90DE5-33AB-2749-A759-58CF3249C67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1399339"/>
          </a:xfrm>
        </p:spPr>
        <p:txBody>
          <a:bodyPr/>
          <a:lstStyle/>
          <a:p>
            <a:r>
              <a:rPr lang="en-GB" dirty="0"/>
              <a:t>Provides statically-typed, pure-Java access to native code</a:t>
            </a:r>
          </a:p>
          <a:p>
            <a:pPr lvl="1"/>
            <a:r>
              <a:rPr lang="en-GB" dirty="0"/>
              <a:t>Works in conjunction with the Foreign Memory Access API</a:t>
            </a:r>
          </a:p>
          <a:p>
            <a:pPr lvl="1"/>
            <a:r>
              <a:rPr lang="en-GB" dirty="0"/>
              <a:t>Initially targeted at C native code. C++ should follow</a:t>
            </a:r>
          </a:p>
          <a:p>
            <a:r>
              <a:rPr lang="en-GB" dirty="0"/>
              <a:t>More powerful when combined with Project Panama </a:t>
            </a:r>
            <a:r>
              <a:rPr lang="en-GB" dirty="0">
                <a:latin typeface="Consolas" panose="020B0609020204030204" pitchFamily="49" charset="0"/>
                <a:cs typeface="Consolas" panose="020B0609020204030204" pitchFamily="49" charset="0"/>
              </a:rPr>
              <a:t>jextract</a:t>
            </a:r>
            <a:r>
              <a:rPr lang="en-GB" dirty="0"/>
              <a:t> command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61F096-D171-0443-8624-EA556CE85C9C}"/>
              </a:ext>
            </a:extLst>
          </p:cNvPr>
          <p:cNvSpPr/>
          <p:nvPr/>
        </p:nvSpPr>
        <p:spPr>
          <a:xfrm>
            <a:off x="599959" y="2603755"/>
            <a:ext cx="763440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main(String[]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args)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throws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Throwable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var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linker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solidFill>
                  <a:srgbClr val="FF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CLinker.getInstance();</a:t>
            </a:r>
            <a:r>
              <a:rPr lang="en-GB" sz="1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var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lookup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solidFill>
                  <a:srgbClr val="C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LibraryLookup.ofDefault();</a:t>
            </a:r>
            <a:r>
              <a:rPr lang="en-GB" sz="1500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// get a native method handle for 'getpid' function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var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getpid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sz="1500" dirty="0">
                <a:solidFill>
                  <a:srgbClr val="357DE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linker.downcallHandle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(lookup.lookup("getpid").get(),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GB" sz="1500" dirty="0">
                <a:solidFill>
                  <a:srgbClr val="30A03D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MethodType.methodType(int.class)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GB" sz="1500" dirty="0">
                <a:solidFill>
                  <a:srgbClr val="7030A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FunctionDescriptor.of(CLinker.C_INT)</a:t>
            </a:r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endParaRPr lang="en-GB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System.out.println((int)getpid.invokeExact());</a:t>
            </a:r>
            <a:r>
              <a:rPr lang="en-GB" sz="15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sz="1500" dirty="0"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5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A4AF-75D6-8B42-8F25-F62FAA36C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Warnings for Value-Based Classes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544258-635C-B245-89CB-1E485CFE1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84079A-C5BB-904D-A05D-2B90754420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Part of Project Valhalla, which adds value-types to Java</a:t>
            </a:r>
          </a:p>
          <a:p>
            <a:pPr lvl="1"/>
            <a:r>
              <a:rPr lang="en-US" dirty="0"/>
              <a:t>Introduces the concept of primitive classes</a:t>
            </a:r>
          </a:p>
          <a:p>
            <a:r>
              <a:rPr lang="en-US" dirty="0"/>
              <a:t>Primitive wrapper classes (Integer, Float, etc.) designated value-based</a:t>
            </a:r>
          </a:p>
          <a:p>
            <a:pPr lvl="1"/>
            <a:r>
              <a:rPr lang="en-US" dirty="0"/>
              <a:t>Constructors were deprecated in JDK 9</a:t>
            </a:r>
          </a:p>
          <a:p>
            <a:pPr lvl="1"/>
            <a:r>
              <a:rPr lang="en-US" dirty="0"/>
              <a:t>Now marked as for removal</a:t>
            </a:r>
          </a:p>
          <a:p>
            <a:pPr lvl="1"/>
            <a:r>
              <a:rPr lang="en-US" dirty="0"/>
              <a:t>Attempting to synchronize on an instance of a value-based class will issue a warning</a:t>
            </a:r>
          </a:p>
        </p:txBody>
      </p:sp>
    </p:spTree>
    <p:extLst>
      <p:ext uri="{BB962C8B-B14F-4D97-AF65-F5344CB8AC3E}">
        <p14:creationId xmlns:p14="http://schemas.microsoft.com/office/powerpoint/2010/main" val="3886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F237D-5588-D843-B640-255F8E1A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Strongly Encapsulate JDK Internals By Default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B93127-3266-1A4F-A2CB-582AC6D31A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69DFD9-A360-D546-8533-87AFD215CE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74" y="920115"/>
            <a:ext cx="8196377" cy="3793319"/>
          </a:xfrm>
        </p:spPr>
        <p:txBody>
          <a:bodyPr/>
          <a:lstStyle/>
          <a:p>
            <a:r>
              <a:rPr lang="en-US" dirty="0"/>
              <a:t>Encapsulation of JDK internal APIs started in JDK 9</a:t>
            </a:r>
          </a:p>
          <a:p>
            <a:pPr lvl="1"/>
            <a:r>
              <a:rPr lang="en-US" dirty="0"/>
              <a:t>Part of modularity (Project Jigsaw)</a:t>
            </a:r>
          </a:p>
          <a:p>
            <a:r>
              <a:rPr lang="en-US" dirty="0"/>
              <a:t>Side effect was the potential to break many applications and frameworks</a:t>
            </a:r>
          </a:p>
          <a:p>
            <a:pPr lvl="1"/>
            <a:r>
              <a:rPr lang="en-US" dirty="0"/>
              <a:t>Spring, etc.</a:t>
            </a:r>
          </a:p>
          <a:p>
            <a:r>
              <a:rPr lang="en-US" dirty="0"/>
              <a:t>The big kill switch was included to get round this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--illegal-access</a:t>
            </a:r>
          </a:p>
          <a:p>
            <a:pPr lvl="1"/>
            <a:r>
              <a:rPr lang="en-US" dirty="0"/>
              <a:t>Four options: permit, warn, debug, deny</a:t>
            </a:r>
          </a:p>
          <a:p>
            <a:pPr lvl="1"/>
            <a:r>
              <a:rPr lang="en-US" dirty="0"/>
              <a:t>Until now default has been permit</a:t>
            </a:r>
          </a:p>
          <a:p>
            <a:pPr lvl="1"/>
            <a:r>
              <a:rPr lang="en-US" dirty="0"/>
              <a:t>New default is deny</a:t>
            </a:r>
          </a:p>
          <a:p>
            <a:r>
              <a:rPr lang="en-US" dirty="0"/>
              <a:t>Critical internal APIs are still not encapsulated</a:t>
            </a:r>
          </a:p>
          <a:p>
            <a:pPr lvl="1"/>
            <a:r>
              <a:rPr lang="en-US" dirty="0"/>
              <a:t>Including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sun.misc.Unsafe</a:t>
            </a:r>
          </a:p>
        </p:txBody>
      </p:sp>
    </p:spTree>
    <p:extLst>
      <p:ext uri="{BB962C8B-B14F-4D97-AF65-F5344CB8AC3E}">
        <p14:creationId xmlns:p14="http://schemas.microsoft.com/office/powerpoint/2010/main" val="42855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F4393-D664-AA4F-980D-C2205BA9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022760"/>
            <a:ext cx="7657868" cy="337816"/>
          </a:xfrm>
        </p:spPr>
        <p:txBody>
          <a:bodyPr/>
          <a:lstStyle/>
          <a:p>
            <a:r>
              <a:rPr lang="en-US" sz="4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43151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Zulu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>
                <a:latin typeface="Arial"/>
              </a:rPr>
              <a:pPr>
                <a:defRPr/>
              </a:pPr>
              <a:t>48</a:t>
            </a:fld>
            <a:endParaRPr lang="en-US" dirty="0"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Enhanced build of OpenJDK source code</a:t>
            </a:r>
          </a:p>
          <a:p>
            <a:pPr lvl="2"/>
            <a:r>
              <a:rPr lang="en-GB" dirty="0"/>
              <a:t>Fully TCK tested</a:t>
            </a:r>
          </a:p>
          <a:p>
            <a:pPr lvl="2"/>
            <a:r>
              <a:rPr lang="en-GB" dirty="0"/>
              <a:t>JDK 6, 7, 8, 11 and 13</a:t>
            </a:r>
          </a:p>
          <a:p>
            <a:pPr lvl="2"/>
            <a:r>
              <a:rPr lang="en-GB" dirty="0"/>
              <a:t>TLS1.3, Flight Recorder backports</a:t>
            </a:r>
          </a:p>
          <a:p>
            <a:r>
              <a:rPr lang="en-GB" dirty="0"/>
              <a:t>Wide platform support:</a:t>
            </a:r>
          </a:p>
          <a:p>
            <a:pPr lvl="2"/>
            <a:r>
              <a:rPr lang="en-GB" dirty="0"/>
              <a:t>Intel 64-bit Windows, Mac, Linux</a:t>
            </a:r>
          </a:p>
          <a:p>
            <a:pPr lvl="2"/>
            <a:r>
              <a:rPr lang="en-GB" dirty="0"/>
              <a:t>Intel 32-bit Windows and Linux</a:t>
            </a:r>
          </a:p>
          <a:p>
            <a:r>
              <a:rPr lang="en-GB" dirty="0"/>
              <a:t>Real drop-in replacement for Oracle JDK</a:t>
            </a:r>
          </a:p>
          <a:p>
            <a:pPr lvl="2"/>
            <a:r>
              <a:rPr lang="en-GB" dirty="0"/>
              <a:t>Many enterprise customers</a:t>
            </a:r>
          </a:p>
          <a:p>
            <a:pPr lvl="2"/>
            <a:r>
              <a:rPr lang="en-GB" dirty="0"/>
              <a:t>No reports of </a:t>
            </a:r>
            <a:r>
              <a:rPr lang="en-GB" i="1" dirty="0"/>
              <a:t>any</a:t>
            </a:r>
            <a:r>
              <a:rPr lang="en-GB" dirty="0"/>
              <a:t> compatibility issues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8671" y="1068719"/>
            <a:ext cx="2365081" cy="245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86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C4007-BAA6-9C4D-BA17-72B5D534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2F83FC-B537-C940-B8D2-BEABD28C0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01FC95-DCA3-3B46-BEA2-474BF37BE37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D3A6E-DF36-4A45-B795-E576F34415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six-month release cycle is working well</a:t>
            </a:r>
          </a:p>
          <a:p>
            <a:r>
              <a:rPr lang="en-US" dirty="0"/>
              <a:t>JDK 12 to JDK 16 contains lots of great new features</a:t>
            </a:r>
          </a:p>
          <a:p>
            <a:r>
              <a:rPr lang="en-US" dirty="0"/>
              <a:t>Start preparing for JDK 17, the next LTS</a:t>
            </a:r>
          </a:p>
          <a:p>
            <a:pPr lvl="1"/>
            <a:r>
              <a:rPr lang="en-US" dirty="0"/>
              <a:t>Test with JDK 16</a:t>
            </a:r>
          </a:p>
          <a:p>
            <a:r>
              <a:rPr lang="en-US" dirty="0"/>
              <a:t>Use Zulu builds of OpenJDK if you want to deploy to production</a:t>
            </a:r>
          </a:p>
        </p:txBody>
      </p:sp>
    </p:spTree>
    <p:extLst>
      <p:ext uri="{BB962C8B-B14F-4D97-AF65-F5344CB8AC3E}">
        <p14:creationId xmlns:p14="http://schemas.microsoft.com/office/powerpoint/2010/main" val="170697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BF4393-D664-AA4F-980D-C2205BA94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427" y="2022760"/>
            <a:ext cx="7657868" cy="337816"/>
          </a:xfrm>
        </p:spPr>
        <p:txBody>
          <a:bodyPr/>
          <a:lstStyle/>
          <a:p>
            <a:r>
              <a:rPr lang="en-US" sz="6000" dirty="0"/>
              <a:t>JDK 12</a:t>
            </a:r>
          </a:p>
        </p:txBody>
      </p:sp>
    </p:spTree>
    <p:extLst>
      <p:ext uri="{BB962C8B-B14F-4D97-AF65-F5344CB8AC3E}">
        <p14:creationId xmlns:p14="http://schemas.microsoft.com/office/powerpoint/2010/main" val="414381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0ADDC5-F598-4086-AF3F-29D85EE7C8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658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Switch Expressions (Preview)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501FC95-DCA3-3B46-BEA2-474BF37BE3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Switch construct was a statement</a:t>
            </a:r>
          </a:p>
          <a:p>
            <a:pPr lvl="1"/>
            <a:r>
              <a:rPr lang="en-GB" dirty="0"/>
              <a:t>No concept of generating a result that could be assigned</a:t>
            </a:r>
          </a:p>
          <a:p>
            <a:r>
              <a:rPr lang="en-GB" dirty="0"/>
              <a:t>Rather clunky syntax</a:t>
            </a:r>
          </a:p>
          <a:p>
            <a:pPr lvl="1"/>
            <a:r>
              <a:rPr lang="en-GB" dirty="0"/>
              <a:t>Every case statement needs to be separated</a:t>
            </a:r>
          </a:p>
          <a:p>
            <a:pPr lvl="1"/>
            <a:r>
              <a:rPr lang="en-GB" dirty="0"/>
              <a:t>Must remember break (default is to fall through)</a:t>
            </a:r>
          </a:p>
          <a:p>
            <a:pPr lvl="1"/>
            <a:r>
              <a:rPr lang="en-GB" dirty="0"/>
              <a:t>Scope of local variables is not intuitive</a:t>
            </a:r>
          </a:p>
        </p:txBody>
      </p:sp>
    </p:spTree>
    <p:extLst>
      <p:ext uri="{BB962C8B-B14F-4D97-AF65-F5344CB8AC3E}">
        <p14:creationId xmlns:p14="http://schemas.microsoft.com/office/powerpoint/2010/main" val="299941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40" dirty="0"/>
              <a:t>Old-Style Switch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346AF1B-97A3-BC4D-90DC-3281A1E4302C}" type="slidenum">
              <a:rPr lang="en-US">
                <a:latin typeface="Arial"/>
              </a:rPr>
              <a:pPr>
                <a:defRPr/>
              </a:pPr>
              <a:t>7</a:t>
            </a:fld>
            <a:endParaRPr lang="en-US" dirty="0">
              <a:latin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751" y="1043419"/>
            <a:ext cx="7148945" cy="3748898"/>
          </a:xfrm>
          <a:prstGeom prst="rect">
            <a:avLst/>
          </a:prstGeom>
        </p:spPr>
        <p:txBody>
          <a:bodyPr wrap="square" lIns="64185" tIns="32093" rIns="64185" bIns="32093">
            <a:spAutoFit/>
          </a:bodyPr>
          <a:lstStyle/>
          <a:p>
            <a:r>
              <a:rPr lang="en-GB" sz="1260" dirty="0">
                <a:latin typeface="Consolas"/>
                <a:cs typeface="Consolas"/>
              </a:rPr>
              <a:t>int numberOfLetters;</a:t>
            </a:r>
          </a:p>
          <a:p>
            <a:r>
              <a:rPr lang="en-GB" sz="1260" dirty="0">
                <a:latin typeface="Consolas"/>
                <a:cs typeface="Consolas"/>
              </a:rPr>
              <a:t>switch (day) {</a:t>
            </a:r>
          </a:p>
          <a:p>
            <a:r>
              <a:rPr lang="en-GB" sz="1260" dirty="0">
                <a:latin typeface="Consolas"/>
                <a:cs typeface="Consolas"/>
              </a:rPr>
              <a:t>    case MONDAY:</a:t>
            </a:r>
          </a:p>
          <a:p>
            <a:r>
              <a:rPr lang="en-GB" sz="1260" dirty="0">
                <a:latin typeface="Consolas"/>
                <a:cs typeface="Consolas"/>
              </a:rPr>
              <a:t>    case FRIDAY:</a:t>
            </a:r>
          </a:p>
          <a:p>
            <a:r>
              <a:rPr lang="en-GB" sz="1260" dirty="0">
                <a:latin typeface="Consolas"/>
                <a:cs typeface="Consolas"/>
              </a:rPr>
              <a:t>    case SUNDAY:</a:t>
            </a:r>
          </a:p>
          <a:p>
            <a:r>
              <a:rPr lang="mr-IN" sz="1260">
                <a:latin typeface="Consolas"/>
                <a:cs typeface="Consolas"/>
              </a:rPr>
              <a:t>        </a:t>
            </a:r>
            <a:r>
              <a:rPr lang="en-GB" sz="1260" dirty="0">
                <a:latin typeface="Consolas"/>
                <a:cs typeface="Consolas"/>
              </a:rPr>
              <a:t>numberOfLetters </a:t>
            </a:r>
            <a:r>
              <a:rPr lang="mr-IN" sz="1260">
                <a:latin typeface="Consolas"/>
                <a:cs typeface="Consolas"/>
              </a:rPr>
              <a:t>= 6;</a:t>
            </a:r>
          </a:p>
          <a:p>
            <a:r>
              <a:rPr lang="mr-IN" sz="1260">
                <a:latin typeface="Consolas"/>
                <a:cs typeface="Consolas"/>
              </a:rPr>
              <a:t>        break;</a:t>
            </a:r>
          </a:p>
          <a:p>
            <a:r>
              <a:rPr lang="en-US" sz="1260" dirty="0">
                <a:latin typeface="Consolas"/>
                <a:cs typeface="Consolas"/>
              </a:rPr>
              <a:t>    case TUESDAY:</a:t>
            </a:r>
          </a:p>
          <a:p>
            <a:r>
              <a:rPr lang="mr-IN" sz="1260">
                <a:latin typeface="Consolas"/>
                <a:cs typeface="Consolas"/>
              </a:rPr>
              <a:t>        </a:t>
            </a:r>
            <a:r>
              <a:rPr lang="en-GB" sz="1260" dirty="0">
                <a:latin typeface="Consolas"/>
                <a:cs typeface="Consolas"/>
              </a:rPr>
              <a:t>numberOfLetters </a:t>
            </a:r>
            <a:r>
              <a:rPr lang="mr-IN" sz="1260">
                <a:latin typeface="Consolas"/>
                <a:cs typeface="Consolas"/>
              </a:rPr>
              <a:t>= 7;</a:t>
            </a:r>
          </a:p>
          <a:p>
            <a:r>
              <a:rPr lang="mr-IN" sz="1260">
                <a:latin typeface="Consolas"/>
                <a:cs typeface="Consolas"/>
              </a:rPr>
              <a:t>        break;</a:t>
            </a:r>
          </a:p>
          <a:p>
            <a:r>
              <a:rPr lang="en-US" sz="1260" dirty="0">
                <a:latin typeface="Consolas"/>
                <a:cs typeface="Consolas"/>
              </a:rPr>
              <a:t>    case THURSDAY:</a:t>
            </a:r>
          </a:p>
          <a:p>
            <a:r>
              <a:rPr lang="en-US" sz="1260" dirty="0">
                <a:latin typeface="Consolas"/>
                <a:cs typeface="Consolas"/>
              </a:rPr>
              <a:t>    case SATURDAY:</a:t>
            </a:r>
          </a:p>
          <a:p>
            <a:r>
              <a:rPr lang="mr-IN" sz="1260">
                <a:latin typeface="Consolas"/>
                <a:cs typeface="Consolas"/>
              </a:rPr>
              <a:t>        </a:t>
            </a:r>
            <a:r>
              <a:rPr lang="en-GB" sz="1260" dirty="0">
                <a:latin typeface="Consolas"/>
                <a:cs typeface="Consolas"/>
              </a:rPr>
              <a:t>numberOfLetters </a:t>
            </a:r>
            <a:r>
              <a:rPr lang="mr-IN" sz="1260">
                <a:latin typeface="Consolas"/>
                <a:cs typeface="Consolas"/>
              </a:rPr>
              <a:t>= 8;</a:t>
            </a:r>
          </a:p>
          <a:p>
            <a:r>
              <a:rPr lang="mr-IN" sz="1260">
                <a:latin typeface="Consolas"/>
                <a:cs typeface="Consolas"/>
              </a:rPr>
              <a:t>        break;</a:t>
            </a:r>
          </a:p>
          <a:p>
            <a:r>
              <a:rPr lang="en-US" sz="1260" dirty="0">
                <a:latin typeface="Consolas"/>
                <a:cs typeface="Consolas"/>
              </a:rPr>
              <a:t>    case WEDNESDAY:</a:t>
            </a:r>
          </a:p>
          <a:p>
            <a:r>
              <a:rPr lang="mr-IN" sz="1260">
                <a:latin typeface="Consolas"/>
                <a:cs typeface="Consolas"/>
              </a:rPr>
              <a:t>        </a:t>
            </a:r>
            <a:r>
              <a:rPr lang="en-GB" sz="1260" dirty="0">
                <a:latin typeface="Consolas"/>
                <a:cs typeface="Consolas"/>
              </a:rPr>
              <a:t>numberOfLetters </a:t>
            </a:r>
            <a:r>
              <a:rPr lang="mr-IN" sz="1260">
                <a:latin typeface="Consolas"/>
                <a:cs typeface="Consolas"/>
              </a:rPr>
              <a:t>= 9;</a:t>
            </a:r>
          </a:p>
          <a:p>
            <a:r>
              <a:rPr lang="mr-IN" sz="1260">
                <a:latin typeface="Consolas"/>
                <a:cs typeface="Consolas"/>
              </a:rPr>
              <a:t>        break;</a:t>
            </a:r>
          </a:p>
          <a:p>
            <a:r>
              <a:rPr lang="en-US" sz="1260" dirty="0">
                <a:latin typeface="Consolas"/>
                <a:cs typeface="Consolas"/>
              </a:rPr>
              <a:t>    default:</a:t>
            </a:r>
          </a:p>
          <a:p>
            <a:r>
              <a:rPr lang="en-US" sz="1260" dirty="0">
                <a:latin typeface="Consolas"/>
                <a:cs typeface="Consolas"/>
              </a:rPr>
              <a:t>        throw new IllegalStateException("Huh?: " + day); </a:t>
            </a:r>
            <a:r>
              <a:rPr lang="mr-IN" sz="1260">
                <a:latin typeface="Consolas"/>
                <a:cs typeface="Consolas"/>
              </a:rPr>
              <a:t>};</a:t>
            </a:r>
            <a:endParaRPr lang="en-GB" sz="126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8269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New-Style Switch Expression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2201" y="1925186"/>
            <a:ext cx="6693327" cy="1616007"/>
          </a:xfrm>
          <a:prstGeom prst="rect">
            <a:avLst/>
          </a:prstGeom>
        </p:spPr>
        <p:txBody>
          <a:bodyPr wrap="square" lIns="64185" tIns="32093" rIns="64185" bIns="32093">
            <a:spAutoFit/>
          </a:bodyPr>
          <a:lstStyle/>
          <a:p>
            <a:r>
              <a:rPr lang="en-GB" sz="1440" dirty="0">
                <a:latin typeface="Consolas"/>
                <a:cs typeface="Consolas"/>
              </a:rPr>
              <a:t>int numberOfLetters = switch (day) {</a:t>
            </a:r>
          </a:p>
          <a:p>
            <a:r>
              <a:rPr lang="en-GB" sz="1440" dirty="0">
                <a:latin typeface="Consolas"/>
                <a:cs typeface="Consolas"/>
              </a:rPr>
              <a:t>    case MONDAY, FRIDAY, SUNDAY -&gt; 6;</a:t>
            </a:r>
          </a:p>
          <a:p>
            <a:r>
              <a:rPr lang="mr-IN" sz="1440">
                <a:latin typeface="Consolas"/>
                <a:cs typeface="Consolas"/>
              </a:rPr>
              <a:t>    case TUESDAY -&gt; 7;</a:t>
            </a:r>
          </a:p>
          <a:p>
            <a:r>
              <a:rPr lang="en-US" sz="1440" dirty="0">
                <a:latin typeface="Consolas"/>
                <a:cs typeface="Consolas"/>
              </a:rPr>
              <a:t>    case THURSDAY, SATURDAY -&gt; 8;</a:t>
            </a:r>
          </a:p>
          <a:p>
            <a:r>
              <a:rPr lang="en-US" sz="1440" dirty="0">
                <a:latin typeface="Consolas"/>
                <a:cs typeface="Consolas"/>
              </a:rPr>
              <a:t>    case WEDNESDAY -&gt; 9;</a:t>
            </a:r>
          </a:p>
          <a:p>
            <a:r>
              <a:rPr lang="en-US" sz="1440" dirty="0">
                <a:latin typeface="Consolas"/>
                <a:cs typeface="Consolas"/>
              </a:rPr>
              <a:t>    default -&gt; throw new IllegalStateException("Huh?: " + day);</a:t>
            </a:r>
          </a:p>
          <a:p>
            <a:r>
              <a:rPr lang="mr-IN" sz="1440">
                <a:latin typeface="Consolas"/>
                <a:cs typeface="Consolas"/>
              </a:rPr>
              <a:t>};</a:t>
            </a:r>
            <a:endParaRPr lang="en-GB" sz="144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0738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Old-Style Switch Expression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2201" y="1092836"/>
            <a:ext cx="6693327" cy="3388800"/>
          </a:xfrm>
          <a:prstGeom prst="rect">
            <a:avLst/>
          </a:prstGeom>
        </p:spPr>
        <p:txBody>
          <a:bodyPr wrap="square" lIns="64185" tIns="32093" rIns="64185" bIns="32093">
            <a:spAutoFit/>
          </a:bodyPr>
          <a:lstStyle/>
          <a:p>
            <a:r>
              <a:rPr lang="en-GB" sz="1440" dirty="0">
                <a:latin typeface="Consolas"/>
                <a:cs typeface="Consolas"/>
              </a:rPr>
              <a:t>int numberOfLetters = switch (day) {</a:t>
            </a:r>
          </a:p>
          <a:p>
            <a:r>
              <a:rPr lang="en-GB" sz="1440" dirty="0">
                <a:latin typeface="Consolas"/>
                <a:cs typeface="Consolas"/>
              </a:rPr>
              <a:t>  case MONDAY:</a:t>
            </a:r>
          </a:p>
          <a:p>
            <a:r>
              <a:rPr lang="en-GB" sz="1440" dirty="0">
                <a:latin typeface="Consolas"/>
                <a:cs typeface="Consolas"/>
              </a:rPr>
              <a:t>  case FRIDAY:</a:t>
            </a:r>
          </a:p>
          <a:p>
            <a:r>
              <a:rPr lang="en-GB" sz="1440" dirty="0">
                <a:latin typeface="Consolas"/>
                <a:cs typeface="Consolas"/>
              </a:rPr>
              <a:t>  case SUNDAY:</a:t>
            </a:r>
          </a:p>
          <a:p>
            <a:r>
              <a:rPr lang="en-GB" sz="1440" dirty="0">
                <a:latin typeface="Consolas"/>
                <a:cs typeface="Consolas"/>
              </a:rPr>
              <a:t>    break 6;</a:t>
            </a:r>
          </a:p>
          <a:p>
            <a:r>
              <a:rPr lang="en-US" sz="1440" dirty="0">
                <a:latin typeface="Consolas"/>
                <a:cs typeface="Consolas"/>
              </a:rPr>
              <a:t>  </a:t>
            </a:r>
            <a:r>
              <a:rPr lang="mr-IN" sz="1440">
                <a:latin typeface="Consolas"/>
                <a:cs typeface="Consolas"/>
              </a:rPr>
              <a:t>case TUESDAY </a:t>
            </a:r>
            <a:endParaRPr lang="en-US" sz="1440" dirty="0">
              <a:latin typeface="Consolas"/>
              <a:cs typeface="Consolas"/>
            </a:endParaRPr>
          </a:p>
          <a:p>
            <a:r>
              <a:rPr lang="en-US" sz="1440" dirty="0">
                <a:latin typeface="Consolas"/>
                <a:cs typeface="Consolas"/>
              </a:rPr>
              <a:t>    break </a:t>
            </a:r>
            <a:r>
              <a:rPr lang="mr-IN" sz="1440">
                <a:latin typeface="Consolas"/>
                <a:cs typeface="Consolas"/>
              </a:rPr>
              <a:t>7;</a:t>
            </a:r>
          </a:p>
          <a:p>
            <a:r>
              <a:rPr lang="en-US" sz="1440" dirty="0">
                <a:latin typeface="Consolas"/>
                <a:cs typeface="Consolas"/>
              </a:rPr>
              <a:t>  case THURSDAY</a:t>
            </a:r>
          </a:p>
          <a:p>
            <a:r>
              <a:rPr lang="en-US" sz="1440" dirty="0">
                <a:latin typeface="Consolas"/>
                <a:cs typeface="Consolas"/>
              </a:rPr>
              <a:t>  case SATURDAY</a:t>
            </a:r>
          </a:p>
          <a:p>
            <a:r>
              <a:rPr lang="en-US" sz="1440" dirty="0">
                <a:latin typeface="Consolas"/>
                <a:cs typeface="Consolas"/>
              </a:rPr>
              <a:t>    break 8;</a:t>
            </a:r>
          </a:p>
          <a:p>
            <a:r>
              <a:rPr lang="en-US" sz="1440" dirty="0">
                <a:latin typeface="Consolas"/>
                <a:cs typeface="Consolas"/>
              </a:rPr>
              <a:t>  case WEDNESDAY </a:t>
            </a:r>
          </a:p>
          <a:p>
            <a:r>
              <a:rPr lang="en-US" sz="1440" dirty="0">
                <a:latin typeface="Consolas"/>
                <a:cs typeface="Consolas"/>
              </a:rPr>
              <a:t>    break 9;</a:t>
            </a:r>
          </a:p>
          <a:p>
            <a:r>
              <a:rPr lang="en-US" sz="1440" dirty="0">
                <a:latin typeface="Consolas"/>
                <a:cs typeface="Consolas"/>
              </a:rPr>
              <a:t>  default: </a:t>
            </a:r>
          </a:p>
          <a:p>
            <a:r>
              <a:rPr lang="en-US" sz="1440" dirty="0">
                <a:latin typeface="Consolas"/>
                <a:cs typeface="Consolas"/>
              </a:rPr>
              <a:t>    throw new IllegalStateException("Huh?: " + day);</a:t>
            </a:r>
          </a:p>
          <a:p>
            <a:r>
              <a:rPr lang="mr-IN" sz="1440">
                <a:latin typeface="Consolas"/>
                <a:cs typeface="Consolas"/>
              </a:rPr>
              <a:t>};</a:t>
            </a:r>
            <a:endParaRPr lang="en-GB" sz="144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32324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Azul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accent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chemeClr val="bg2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ZUL_PresentationTemplate_12.05.18" id="{897865A7-DDA1-A34F-89E2-03F11A23D6B8}" vid="{F40EDFE9-2869-EA4C-838D-7236CD4965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33136</TotalTime>
  <Words>2922</Words>
  <Application>Microsoft Macintosh PowerPoint</Application>
  <PresentationFormat>On-screen Show (16:9)</PresentationFormat>
  <Paragraphs>501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7" baseType="lpstr">
      <vt:lpstr>Arial</vt:lpstr>
      <vt:lpstr>Calibri</vt:lpstr>
      <vt:lpstr>Calibri Light</vt:lpstr>
      <vt:lpstr>Consolas</vt:lpstr>
      <vt:lpstr>Roboto Light</vt:lpstr>
      <vt:lpstr>Wingdings</vt:lpstr>
      <vt:lpstr>Azul Theme</vt:lpstr>
      <vt:lpstr>Getting The Most From  Modern Java</vt:lpstr>
      <vt:lpstr>Introduction</vt:lpstr>
      <vt:lpstr>Incubator Modules</vt:lpstr>
      <vt:lpstr>Preview Features</vt:lpstr>
      <vt:lpstr>JDK 12</vt:lpstr>
      <vt:lpstr>Switch Expressions (Preview)</vt:lpstr>
      <vt:lpstr>Old-Style Switch Statement</vt:lpstr>
      <vt:lpstr>New-Style Switch Expression</vt:lpstr>
      <vt:lpstr>New Old-Style Switch Expression</vt:lpstr>
      <vt:lpstr>Streams</vt:lpstr>
      <vt:lpstr>Streams</vt:lpstr>
      <vt:lpstr>JDK 13</vt:lpstr>
      <vt:lpstr>Text Blocks (Preview)</vt:lpstr>
      <vt:lpstr>Text Blocks (Preview)</vt:lpstr>
      <vt:lpstr>Switch Expression</vt:lpstr>
      <vt:lpstr>Switch Expression</vt:lpstr>
      <vt:lpstr>JDK 14</vt:lpstr>
      <vt:lpstr>Simple Java Data Class</vt:lpstr>
      <vt:lpstr>Records (Preview)</vt:lpstr>
      <vt:lpstr>Record Additional Details</vt:lpstr>
      <vt:lpstr>Using instanceof</vt:lpstr>
      <vt:lpstr>Pattern Matching instanceof (Preview)</vt:lpstr>
      <vt:lpstr>Pattern Matching instanceof (Preview)</vt:lpstr>
      <vt:lpstr>Text Blocks </vt:lpstr>
      <vt:lpstr>Helpful NullPointerException</vt:lpstr>
      <vt:lpstr>JDK 15</vt:lpstr>
      <vt:lpstr>Java Inheritance</vt:lpstr>
      <vt:lpstr>Sealed Classes (JEP 360)</vt:lpstr>
      <vt:lpstr>Sealed Classes (JEP 360)</vt:lpstr>
      <vt:lpstr>Sealed Classes (JEP 360)</vt:lpstr>
      <vt:lpstr>Contextual Keyword Humour</vt:lpstr>
      <vt:lpstr>Hidden Classes (JEP 371)</vt:lpstr>
      <vt:lpstr>Records (Second Preview)</vt:lpstr>
      <vt:lpstr>Records (Second Preview)</vt:lpstr>
      <vt:lpstr>Records (Second Preview)</vt:lpstr>
      <vt:lpstr>JDK 16</vt:lpstr>
      <vt:lpstr>Pattern Matching instanceof (JEP 394)</vt:lpstr>
      <vt:lpstr>Add UNIX-Domain Socket Channels </vt:lpstr>
      <vt:lpstr>Streams mapMulti</vt:lpstr>
      <vt:lpstr>Vector API (JEP 338)</vt:lpstr>
      <vt:lpstr>Vector API (JEP 338)</vt:lpstr>
      <vt:lpstr>Foreign-Memory Access API (JEP 393)</vt:lpstr>
      <vt:lpstr>Foreign-Memory Access API (JEP 393)</vt:lpstr>
      <vt:lpstr>Foreign Linker API (JEP 389): Incubator</vt:lpstr>
      <vt:lpstr>Warnings for Value-Based Classes</vt:lpstr>
      <vt:lpstr>Strongly Encapsulate JDK Internals By Default</vt:lpstr>
      <vt:lpstr>Summary</vt:lpstr>
      <vt:lpstr>Zulu Enterprise</vt:lpstr>
      <vt:lpstr>Conclusions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mili jasarevic</dc:creator>
  <cp:keywords/>
  <dc:description/>
  <cp:lastModifiedBy>Simon Ritter</cp:lastModifiedBy>
  <cp:revision>433</cp:revision>
  <cp:lastPrinted>2020-07-03T18:24:44Z</cp:lastPrinted>
  <dcterms:created xsi:type="dcterms:W3CDTF">2018-11-08T20:37:35Z</dcterms:created>
  <dcterms:modified xsi:type="dcterms:W3CDTF">2021-04-12T15:45:34Z</dcterms:modified>
  <cp:category/>
</cp:coreProperties>
</file>