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258" r:id="rId4"/>
    <p:sldId id="261" r:id="rId5"/>
    <p:sldId id="262" r:id="rId6"/>
    <p:sldId id="263" r:id="rId7"/>
    <p:sldId id="264" r:id="rId8"/>
    <p:sldId id="313" r:id="rId9"/>
    <p:sldId id="265" r:id="rId10"/>
    <p:sldId id="266" r:id="rId11"/>
    <p:sldId id="314" r:id="rId12"/>
    <p:sldId id="305" r:id="rId13"/>
    <p:sldId id="31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8" r:id="rId23"/>
    <p:sldId id="282" r:id="rId24"/>
    <p:sldId id="276" r:id="rId25"/>
    <p:sldId id="277" r:id="rId26"/>
    <p:sldId id="274" r:id="rId27"/>
    <p:sldId id="281" r:id="rId28"/>
    <p:sldId id="279" r:id="rId29"/>
    <p:sldId id="280" r:id="rId30"/>
    <p:sldId id="283" r:id="rId31"/>
    <p:sldId id="287" r:id="rId32"/>
    <p:sldId id="284" r:id="rId33"/>
    <p:sldId id="285" r:id="rId34"/>
    <p:sldId id="286" r:id="rId35"/>
    <p:sldId id="288" r:id="rId36"/>
    <p:sldId id="289" r:id="rId37"/>
    <p:sldId id="310" r:id="rId38"/>
    <p:sldId id="290" r:id="rId39"/>
    <p:sldId id="291" r:id="rId40"/>
    <p:sldId id="292" r:id="rId41"/>
    <p:sldId id="293" r:id="rId42"/>
    <p:sldId id="294" r:id="rId43"/>
    <p:sldId id="295" r:id="rId44"/>
    <p:sldId id="298" r:id="rId45"/>
    <p:sldId id="299" r:id="rId46"/>
    <p:sldId id="296" r:id="rId47"/>
    <p:sldId id="297" r:id="rId48"/>
    <p:sldId id="309" r:id="rId49"/>
    <p:sldId id="300" r:id="rId50"/>
    <p:sldId id="301" r:id="rId51"/>
    <p:sldId id="302" r:id="rId52"/>
    <p:sldId id="303" r:id="rId53"/>
    <p:sldId id="304" r:id="rId54"/>
    <p:sldId id="259" r:id="rId5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4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00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35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94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70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45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7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67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9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14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5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3E9D-49B7-47B5-8D6B-4A088BB25040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CDB8-BD7A-4D76-ABD3-FE75CD7E4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15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37CB752-AC23-442C-AFA8-4E15DEFD84E9}"/>
              </a:ext>
            </a:extLst>
          </p:cNvPr>
          <p:cNvSpPr txBox="1">
            <a:spLocks/>
          </p:cNvSpPr>
          <p:nvPr/>
        </p:nvSpPr>
        <p:spPr>
          <a:xfrm>
            <a:off x="2209800" y="251169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5400" dirty="0" smtClean="0"/>
              <a:t>The definite </a:t>
            </a:r>
            <a:r>
              <a:rPr lang="de-DE" sz="5400" dirty="0" err="1" smtClean="0"/>
              <a:t>guide</a:t>
            </a:r>
            <a:endParaRPr lang="de-DE" sz="5400" dirty="0" smtClean="0"/>
          </a:p>
          <a:p>
            <a:pPr algn="ctr"/>
            <a:r>
              <a:rPr lang="de-DE" sz="5400" dirty="0" err="1"/>
              <a:t>t</a:t>
            </a:r>
            <a:r>
              <a:rPr lang="de-DE" sz="5400" dirty="0" err="1" smtClean="0"/>
              <a:t>o</a:t>
            </a:r>
            <a:r>
              <a:rPr lang="de-DE" sz="5400" dirty="0" smtClean="0"/>
              <a:t> Java </a:t>
            </a:r>
            <a:r>
              <a:rPr lang="de-DE" sz="5400" dirty="0" err="1" smtClean="0"/>
              <a:t>agents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3579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rettet hjørne 3"/>
          <p:cNvSpPr/>
          <p:nvPr/>
        </p:nvSpPr>
        <p:spPr>
          <a:xfrm>
            <a:off x="375809" y="1320797"/>
            <a:ext cx="2752437" cy="1479553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78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can classes be manipulated at runtime?</a:t>
            </a:r>
            <a:endParaRPr lang="en-US" sz="2400" b="1" dirty="0"/>
          </a:p>
        </p:txBody>
      </p:sp>
      <p:sp>
        <p:nvSpPr>
          <p:cNvPr id="7" name="Brettet hjørne 6"/>
          <p:cNvSpPr/>
          <p:nvPr/>
        </p:nvSpPr>
        <p:spPr>
          <a:xfrm>
            <a:off x="3584004" y="1320795"/>
            <a:ext cx="4436336" cy="3999349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Constant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pool: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1 = 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#4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2 = Class #6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3 = Utf8 Code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4 = Utf8 bar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5 = Utf8 ()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Ljava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/lang/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6 = Utf8 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#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7 = Utf8 </a:t>
            </a:r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/lang/Object </a:t>
            </a:r>
          </a:p>
          <a:p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java.lang.String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bar();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descriptor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 ()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Ljava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/lang/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Code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0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nb-NO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ldc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#2 </a:t>
            </a:r>
            <a:endParaRPr lang="nb-NO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2</a:t>
            </a:r>
            <a:r>
              <a:rPr lang="nb-NO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nb-NO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areturn</a:t>
            </a:r>
            <a:endParaRPr lang="nb-NO" sz="1600" dirty="0"/>
          </a:p>
        </p:txBody>
      </p:sp>
      <p:sp>
        <p:nvSpPr>
          <p:cNvPr id="8" name="Brettet hjørne 7"/>
          <p:cNvSpPr/>
          <p:nvPr/>
        </p:nvSpPr>
        <p:spPr>
          <a:xfrm>
            <a:off x="8476099" y="1320795"/>
            <a:ext cx="3263319" cy="3574477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fe ba be 00 00 00 34 00 10 0a 00 04 00 0d 08 00 09 07 00 0e 07 00 0f 01 00 06 3c 69 6e 69 74 3e 01 00 03 28 29 56 01 00 04 43 6f 64 65 01 00 0f 4c 69 6e 65 4e 75 6d 62 65 72 54 61 62 6c 65 01 00 03 62 61 72 01 00 14 28 29 4c 6a 61 76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61 ...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375809" y="2927633"/>
            <a:ext cx="97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Foo.java</a:t>
            </a:r>
            <a:endParaRPr lang="nb-NO" i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584004" y="5471340"/>
            <a:ext cx="174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Foo.class</a:t>
            </a:r>
            <a:r>
              <a:rPr lang="nb-NO" i="1" dirty="0" smtClean="0"/>
              <a:t> (</a:t>
            </a:r>
            <a:r>
              <a:rPr lang="nb-NO" i="1" dirty="0" err="1" smtClean="0"/>
              <a:t>javap</a:t>
            </a:r>
            <a:r>
              <a:rPr lang="nb-NO" i="1" dirty="0" smtClean="0"/>
              <a:t>)</a:t>
            </a:r>
            <a:endParaRPr lang="nb-NO" i="1" dirty="0"/>
          </a:p>
        </p:txBody>
      </p:sp>
      <p:sp>
        <p:nvSpPr>
          <p:cNvPr id="14" name="Rektangel 13"/>
          <p:cNvSpPr/>
          <p:nvPr/>
        </p:nvSpPr>
        <p:spPr>
          <a:xfrm>
            <a:off x="8476098" y="5069613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98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/>
        </p:nvSpPr>
        <p:spPr>
          <a:xfrm>
            <a:off x="5272086" y="2919793"/>
            <a:ext cx="2249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bar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mock... </a:t>
            </a:r>
            <a:endParaRPr lang="en-US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6410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 application: </a:t>
            </a:r>
            <a:r>
              <a:rPr lang="en-US" sz="2400" b="1" dirty="0" err="1" smtClean="0"/>
              <a:t>Mockito</a:t>
            </a:r>
            <a:r>
              <a:rPr lang="en-US" sz="2400" b="1" dirty="0" smtClean="0"/>
              <a:t> inline-mock maker</a:t>
            </a:r>
            <a:endParaRPr lang="en-US" sz="2400" b="1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11" y="2706449"/>
            <a:ext cx="915372" cy="1732799"/>
          </a:xfrm>
          <a:prstGeom prst="rect">
            <a:avLst/>
          </a:prstGeom>
        </p:spPr>
      </p:pic>
      <p:sp>
        <p:nvSpPr>
          <p:cNvPr id="8" name="Pil med U-sving 7"/>
          <p:cNvSpPr/>
          <p:nvPr/>
        </p:nvSpPr>
        <p:spPr>
          <a:xfrm>
            <a:off x="3183874" y="1722216"/>
            <a:ext cx="5640637" cy="851935"/>
          </a:xfrm>
          <a:prstGeom prst="uturnArrow">
            <a:avLst>
              <a:gd name="adj1" fmla="val 19166"/>
              <a:gd name="adj2" fmla="val 17637"/>
              <a:gd name="adj3" fmla="val 17071"/>
              <a:gd name="adj4" fmla="val 43750"/>
              <a:gd name="adj5" fmla="val 77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0" name="Pil med U-sving 9"/>
          <p:cNvSpPr/>
          <p:nvPr/>
        </p:nvSpPr>
        <p:spPr>
          <a:xfrm rot="10800000">
            <a:off x="3183874" y="4542033"/>
            <a:ext cx="5552501" cy="851935"/>
          </a:xfrm>
          <a:prstGeom prst="uturnArrow">
            <a:avLst>
              <a:gd name="adj1" fmla="val 19166"/>
              <a:gd name="adj2" fmla="val 17637"/>
              <a:gd name="adj3" fmla="val 17071"/>
              <a:gd name="adj4" fmla="val 43750"/>
              <a:gd name="adj5" fmla="val 77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165203" y="1321243"/>
            <a:ext cx="1737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</a:t>
            </a:r>
            <a:r>
              <a:rPr lang="nb-NO" dirty="0" smtClean="0"/>
              <a:t>ttaches to </a:t>
            </a:r>
            <a:r>
              <a:rPr lang="nb-NO" dirty="0" err="1" smtClean="0"/>
              <a:t>itself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479654" y="5496754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</a:t>
            </a:r>
            <a:r>
              <a:rPr lang="nb-NO" dirty="0" smtClean="0"/>
              <a:t>uns in JVM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25" y="3215660"/>
            <a:ext cx="2514600" cy="714375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5272086" y="2919793"/>
            <a:ext cx="2249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bar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// run... 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9" name="Pil høyre 18"/>
          <p:cNvSpPr/>
          <p:nvPr/>
        </p:nvSpPr>
        <p:spPr>
          <a:xfrm>
            <a:off x="4839406" y="3389683"/>
            <a:ext cx="497982" cy="3762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Pil høyre 19"/>
          <p:cNvSpPr/>
          <p:nvPr/>
        </p:nvSpPr>
        <p:spPr>
          <a:xfrm>
            <a:off x="7506285" y="3389683"/>
            <a:ext cx="497982" cy="3762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3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3" grpId="0"/>
      <p:bldP spid="18" grpId="0"/>
      <p:bldP spid="18" grpId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7954178" y="2467779"/>
            <a:ext cx="1388126" cy="20778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53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 application: APM</a:t>
            </a:r>
            <a:endParaRPr lang="en-US" sz="2400" b="1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748" y="2827086"/>
            <a:ext cx="1602831" cy="1491523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11" y="2706449"/>
            <a:ext cx="915372" cy="173279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337470" y="3201372"/>
            <a:ext cx="1581150" cy="74295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</a:t>
            </a:r>
            <a:r>
              <a:rPr lang="nb-NO" dirty="0" smtClean="0"/>
              <a:t>gent v1</a:t>
            </a:r>
            <a:endParaRPr lang="nb-NO" dirty="0"/>
          </a:p>
        </p:txBody>
      </p:sp>
      <p:sp>
        <p:nvSpPr>
          <p:cNvPr id="8" name="Pil med U-sving 7"/>
          <p:cNvSpPr/>
          <p:nvPr/>
        </p:nvSpPr>
        <p:spPr>
          <a:xfrm>
            <a:off x="3183874" y="1722216"/>
            <a:ext cx="5640637" cy="851935"/>
          </a:xfrm>
          <a:prstGeom prst="uturnArrow">
            <a:avLst>
              <a:gd name="adj1" fmla="val 19166"/>
              <a:gd name="adj2" fmla="val 17637"/>
              <a:gd name="adj3" fmla="val 17071"/>
              <a:gd name="adj4" fmla="val 43750"/>
              <a:gd name="adj5" fmla="val 77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Pil høyre 8"/>
          <p:cNvSpPr/>
          <p:nvPr/>
        </p:nvSpPr>
        <p:spPr>
          <a:xfrm>
            <a:off x="4208443" y="3396577"/>
            <a:ext cx="782197" cy="35253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 med U-sving 9"/>
          <p:cNvSpPr/>
          <p:nvPr/>
        </p:nvSpPr>
        <p:spPr>
          <a:xfrm rot="10800000">
            <a:off x="3183874" y="4542033"/>
            <a:ext cx="5552501" cy="851935"/>
          </a:xfrm>
          <a:prstGeom prst="uturnArrow">
            <a:avLst>
              <a:gd name="adj1" fmla="val 19166"/>
              <a:gd name="adj2" fmla="val 17637"/>
              <a:gd name="adj3" fmla="val 17071"/>
              <a:gd name="adj4" fmla="val 43750"/>
              <a:gd name="adj5" fmla="val 77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1" name="Pil høyre 10"/>
          <p:cNvSpPr/>
          <p:nvPr/>
        </p:nvSpPr>
        <p:spPr>
          <a:xfrm>
            <a:off x="7143967" y="3381822"/>
            <a:ext cx="782197" cy="35253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5472811" y="1319833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PID </a:t>
            </a:r>
            <a:r>
              <a:rPr lang="nb-NO" dirty="0" err="1" smtClean="0"/>
              <a:t>scan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4725513" y="5496754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  <a:r>
              <a:rPr lang="nb-NO" dirty="0" smtClean="0"/>
              <a:t>races / general </a:t>
            </a:r>
            <a:r>
              <a:rPr lang="nb-NO" dirty="0" err="1" smtClean="0"/>
              <a:t>information</a:t>
            </a:r>
            <a:endParaRPr lang="nb-NO" dirty="0"/>
          </a:p>
        </p:txBody>
      </p:sp>
      <p:sp>
        <p:nvSpPr>
          <p:cNvPr id="15" name="Rektangel 14"/>
          <p:cNvSpPr/>
          <p:nvPr/>
        </p:nvSpPr>
        <p:spPr>
          <a:xfrm>
            <a:off x="5337470" y="3201372"/>
            <a:ext cx="1581150" cy="74295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</a:t>
            </a:r>
            <a:r>
              <a:rPr lang="nb-NO" dirty="0" smtClean="0"/>
              <a:t>gent v2</a:t>
            </a:r>
            <a:endParaRPr lang="nb-NO" dirty="0"/>
          </a:p>
        </p:txBody>
      </p:sp>
      <p:pic>
        <p:nvPicPr>
          <p:cNvPr id="17" name="Bild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690" y="1970146"/>
            <a:ext cx="1754650" cy="12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8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70586" y="2355431"/>
            <a:ext cx="12333172" cy="6023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0" y="850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/>
              <a:t>agent </a:t>
            </a:r>
            <a:r>
              <a:rPr lang="nb-NO" sz="3600" dirty="0" err="1" smtClean="0"/>
              <a:t>fundamentals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0" y="2311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code</a:t>
            </a:r>
            <a:r>
              <a:rPr lang="nb-NO" sz="3600" dirty="0" smtClean="0"/>
              <a:t> </a:t>
            </a:r>
            <a:r>
              <a:rPr lang="nb-NO" sz="3600" dirty="0" err="1" smtClean="0"/>
              <a:t>instrumentation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0" y="3771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class</a:t>
            </a:r>
            <a:r>
              <a:rPr lang="nb-NO" sz="3600" dirty="0" smtClean="0"/>
              <a:t> </a:t>
            </a:r>
            <a:r>
              <a:rPr lang="nb-NO" sz="3600" dirty="0" err="1" smtClean="0"/>
              <a:t>loading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0" y="5232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miscellaneous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6240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-673282" y="2177895"/>
            <a:ext cx="13152582" cy="112357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315543" y="3570974"/>
            <a:ext cx="13152582" cy="165554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-544946" y="2454442"/>
            <a:ext cx="13152582" cy="11165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400049" y="1042511"/>
            <a:ext cx="10010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ClassVisitor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ASM_7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version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signature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interfaces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version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PUBLIC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signature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interfaces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toByteArray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00049" y="1042511"/>
            <a:ext cx="7896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toByteArray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7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229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Transforming classes using ASM</a:t>
            </a:r>
            <a:endParaRPr lang="en-US" sz="2400" b="1" dirty="0"/>
          </a:p>
        </p:txBody>
      </p:sp>
      <p:sp>
        <p:nvSpPr>
          <p:cNvPr id="14" name="Rektangel 13"/>
          <p:cNvSpPr/>
          <p:nvPr/>
        </p:nvSpPr>
        <p:spPr>
          <a:xfrm>
            <a:off x="400049" y="1042511"/>
            <a:ext cx="107632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ClassVisitor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ASM_7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desc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sig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visitor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desc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sig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ASM_7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visitor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visitCode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visitCode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visitFieldInsn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GET_STATIC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/lang/System"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out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Ljava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/lang/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PrintStream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;"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visitLdc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World"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visitMethodInsn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INVOKEINTERFACE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Ljava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/lang/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PrintStream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;"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"(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Ljava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/lang/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;)V"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toByteArray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19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3" grpId="0" animBg="1"/>
      <p:bldP spid="8" grpId="0" animBg="1"/>
      <p:bldP spid="8" grpId="1" animBg="1"/>
      <p:bldP spid="6" grpId="0"/>
      <p:bldP spid="6" grpId="1"/>
      <p:bldP spid="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703405" y="4158117"/>
            <a:ext cx="13152582" cy="193794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-672228" y="2772073"/>
            <a:ext cx="13152582" cy="83740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-703405" y="3320716"/>
            <a:ext cx="13152582" cy="84702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375809" y="1092354"/>
            <a:ext cx="9904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shouldTransform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my/target/</a:t>
            </a:r>
            <a:r>
              <a:rPr lang="en-US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equals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92354"/>
            <a:ext cx="121045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shouldTransform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cl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my/target/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nextType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ClassVisitor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ASM_7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version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signature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interfaces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nextType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nextType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my/target/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ByteArrayOutputStream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bos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ByteArrayOutputStream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getResourceAsStream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nextType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".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writeTo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bos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bos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toByteArray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IllegalStateException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75809" y="1092354"/>
            <a:ext cx="109941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shouldTransform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byte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my/target/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ClassReader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ClassVisitor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ASM_7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version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signature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interfaces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my/target/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3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7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Matching classes using ASM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526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6" grpId="0" animBg="1"/>
      <p:bldP spid="6" grpId="1" animBg="1"/>
      <p:bldP spid="2" grpId="0"/>
      <p:bldP spid="5" grpId="0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406688" y="3878981"/>
            <a:ext cx="13152582" cy="29838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-453148" y="2261937"/>
            <a:ext cx="13152582" cy="161704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-453148" y="1963555"/>
            <a:ext cx="13152582" cy="29838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6849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Transforming and matching classes using Byte Buddy</a:t>
            </a:r>
            <a:endParaRPr lang="en-US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375808" y="1102489"/>
            <a:ext cx="119685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my.target.UserType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any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MethodCall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invoke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PrintStream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onField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getField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out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andThen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SuperMethodCall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0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5476875" y="4356099"/>
            <a:ext cx="6931025" cy="115570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5476875" y="1892299"/>
            <a:ext cx="6931025" cy="231140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-672228" y="1892300"/>
            <a:ext cx="6149103" cy="9017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542925" y="1343710"/>
            <a:ext cx="39433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6330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is a transformation applied by Byte Buddy?</a:t>
            </a:r>
            <a:endParaRPr lang="en-US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5772030" y="134371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World!"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foo$original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foo$original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World!"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cxnSp>
        <p:nvCxnSpPr>
          <p:cNvPr id="8" name="Rett linje 7"/>
          <p:cNvCxnSpPr/>
          <p:nvPr/>
        </p:nvCxnSpPr>
        <p:spPr>
          <a:xfrm>
            <a:off x="5476875" y="904875"/>
            <a:ext cx="0" cy="6076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57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6413499" y="46784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world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!"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-453148" y="1971707"/>
            <a:ext cx="13152582" cy="55746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-453148" y="2261937"/>
            <a:ext cx="13152582" cy="55746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375808" y="1102489"/>
            <a:ext cx="1026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disableClassFormatChanges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RedefinitionStrategy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my.target.UserType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7325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Decorating and retransforming classes using Byte Buddy</a:t>
            </a:r>
            <a:endParaRPr lang="en-US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375808" y="1102489"/>
            <a:ext cx="119685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my.target.UserType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Advice.</a:t>
            </a:r>
            <a:r>
              <a:rPr lang="nb-NO" i="1" dirty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75808" y="4678426"/>
            <a:ext cx="6380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world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!"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413499" y="46784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4" name="Bøyd pil 3"/>
          <p:cNvSpPr/>
          <p:nvPr/>
        </p:nvSpPr>
        <p:spPr>
          <a:xfrm>
            <a:off x="5208743" y="5372099"/>
            <a:ext cx="1587500" cy="1905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8" grpId="0" animBg="1"/>
      <p:bldP spid="12" grpId="0"/>
      <p:bldP spid="6" grpId="0"/>
      <p:bldP spid="11" grpId="0"/>
      <p:bldP spid="11" grpId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6083299" y="1676399"/>
            <a:ext cx="6149103" cy="29250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6096000" y="1966932"/>
            <a:ext cx="6149103" cy="5756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-53103" y="1955800"/>
            <a:ext cx="6149103" cy="304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-40403" y="3035300"/>
            <a:ext cx="6149103" cy="330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exit"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814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exit instrumentation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6408309" y="10843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entry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408309" y="1084326"/>
            <a:ext cx="5930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exit"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13" name="Rett linje 12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3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4" grpId="0" animBg="1"/>
      <p:bldP spid="14" grpId="1" animBg="1"/>
      <p:bldP spid="15" grpId="0" animBg="1"/>
      <p:bldP spid="4" grpId="1"/>
      <p:bldP spid="7" grpId="0"/>
      <p:bldP spid="7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70586" y="894931"/>
            <a:ext cx="12333172" cy="6023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0" y="850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/>
              <a:t>agent </a:t>
            </a:r>
            <a:r>
              <a:rPr lang="nb-NO" sz="3600" dirty="0" err="1" smtClean="0"/>
              <a:t>fundamentals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0" y="2311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code</a:t>
            </a:r>
            <a:r>
              <a:rPr lang="nb-NO" sz="3600" dirty="0" smtClean="0"/>
              <a:t> </a:t>
            </a:r>
            <a:r>
              <a:rPr lang="nb-NO" sz="3600" dirty="0" err="1" smtClean="0"/>
              <a:t>instrumentation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0" y="3771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class</a:t>
            </a:r>
            <a:r>
              <a:rPr lang="nb-NO" sz="3600" dirty="0" smtClean="0"/>
              <a:t> </a:t>
            </a:r>
            <a:r>
              <a:rPr lang="nb-NO" sz="3600" dirty="0" err="1" smtClean="0"/>
              <a:t>loading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0" y="5232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miscellaneous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9284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6109856" y="4152900"/>
            <a:ext cx="6149103" cy="54521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6108700" y="2501899"/>
            <a:ext cx="6149103" cy="57150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/>
        </p:nvSpPr>
        <p:spPr>
          <a:xfrm>
            <a:off x="6096000" y="1947901"/>
            <a:ext cx="6149103" cy="28028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6112164" y="3606800"/>
            <a:ext cx="6149103" cy="546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6408309" y="1084326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$return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goto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end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doSomething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baz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end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exit"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$return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doSomething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exit"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261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dvice: multiple returns</a:t>
            </a:r>
            <a:endParaRPr lang="en-US" sz="2400" b="1" dirty="0"/>
          </a:p>
        </p:txBody>
      </p:sp>
      <p:cxnSp>
        <p:nvCxnSpPr>
          <p:cNvPr id="11" name="Rett linje 10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6108699" y="1671691"/>
            <a:ext cx="6149103" cy="29647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6108700" y="1388788"/>
            <a:ext cx="6149103" cy="31301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40403" y="1934888"/>
            <a:ext cx="6149103" cy="330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"Val: 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636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method arguments</a:t>
            </a:r>
            <a:endParaRPr lang="en-US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6408309" y="10843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"Val: 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11" name="Rett linje 10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7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8" grpId="1" animBg="1"/>
      <p:bldP spid="13" grpId="0" animBg="1"/>
      <p:bldP spid="4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6117936" y="1676401"/>
            <a:ext cx="6149103" cy="2793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40403" y="1943100"/>
            <a:ext cx="6149103" cy="11303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value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</a:p>
          <a:p>
            <a:r>
              <a:rPr lang="nb-NO" b="1" dirty="0">
                <a:solidFill>
                  <a:srgbClr val="FF8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84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changing method arguments</a:t>
            </a:r>
            <a:endParaRPr lang="en-US" sz="2400" b="1" dirty="0"/>
          </a:p>
        </p:txBody>
      </p:sp>
      <p:sp>
        <p:nvSpPr>
          <p:cNvPr id="9" name="Rektangel 8"/>
          <p:cNvSpPr/>
          <p:nvPr/>
        </p:nvSpPr>
        <p:spPr>
          <a:xfrm>
            <a:off x="6408309" y="10843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12" name="Rett linje 11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89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6083300" y="1943100"/>
            <a:ext cx="6149103" cy="5651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40403" y="1943100"/>
            <a:ext cx="6149103" cy="8636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String $return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$return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FF8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467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changing the return value</a:t>
            </a:r>
            <a:endParaRPr lang="en-US" sz="2400" b="1" dirty="0"/>
          </a:p>
        </p:txBody>
      </p:sp>
      <p:sp>
        <p:nvSpPr>
          <p:cNvPr id="14" name="Rektangel 13"/>
          <p:cNvSpPr/>
          <p:nvPr/>
        </p:nvSpPr>
        <p:spPr>
          <a:xfrm>
            <a:off x="6408309" y="10843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9" name="Rett linje 8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05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6108700" y="2763799"/>
            <a:ext cx="6149103" cy="3096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6108700" y="1917700"/>
            <a:ext cx="6149103" cy="8557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55411" y="3327400"/>
            <a:ext cx="6149103" cy="292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 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"Enter: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 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"Exit: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786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method arguments under alteration</a:t>
            </a:r>
            <a:endParaRPr lang="en-US" sz="2400" b="1" dirty="0"/>
          </a:p>
        </p:txBody>
      </p:sp>
      <p:sp>
        <p:nvSpPr>
          <p:cNvPr id="2" name="Rektangel 1"/>
          <p:cNvSpPr/>
          <p:nvPr/>
        </p:nvSpPr>
        <p:spPr>
          <a:xfrm>
            <a:off x="6408309" y="108432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" name="Rektangel 2"/>
          <p:cNvSpPr/>
          <p:nvPr/>
        </p:nvSpPr>
        <p:spPr>
          <a:xfrm>
            <a:off x="6408309" y="108432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"Enter: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$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$return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Exit: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$return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cxnSp>
        <p:nvCxnSpPr>
          <p:cNvPr id="11" name="Rett linje 10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4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8" grpId="1" animBg="1"/>
      <p:bldP spid="13" grpId="0" animBg="1"/>
      <p:bldP spid="4" grpId="0"/>
      <p:bldP spid="4" grpId="1"/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6102928" y="1952704"/>
            <a:ext cx="6149103" cy="292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55411" y="3048000"/>
            <a:ext cx="6149103" cy="292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"Enter: 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$return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"Exit: 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$return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 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"Enter: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backupArguments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  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"Exit: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2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retaining method argument changes</a:t>
            </a:r>
            <a:endParaRPr lang="en-US" sz="2400" b="1" dirty="0"/>
          </a:p>
        </p:txBody>
      </p:sp>
      <p:cxnSp>
        <p:nvCxnSpPr>
          <p:cNvPr id="8" name="Rett linje 7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2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>
            <a:off x="6119092" y="5257800"/>
            <a:ext cx="6149103" cy="838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/>
        </p:nvSpPr>
        <p:spPr>
          <a:xfrm>
            <a:off x="6102928" y="3610423"/>
            <a:ext cx="6149103" cy="2793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6108700" y="3048000"/>
            <a:ext cx="6149103" cy="2793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>
            <a:off x="6115628" y="4413822"/>
            <a:ext cx="6149103" cy="2793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/>
        </p:nvSpPr>
        <p:spPr>
          <a:xfrm>
            <a:off x="6105236" y="1955800"/>
            <a:ext cx="6149103" cy="5460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6409215" y="108432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catch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"Method exit"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-40403" y="2781300"/>
            <a:ext cx="6149103" cy="292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onThrowable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"Method exit"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629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exits on exceptions</a:t>
            </a:r>
            <a:endParaRPr lang="en-US" sz="2400" b="1" dirty="0"/>
          </a:p>
        </p:txBody>
      </p:sp>
      <p:sp>
        <p:nvSpPr>
          <p:cNvPr id="2" name="Rektangel 1"/>
          <p:cNvSpPr/>
          <p:nvPr/>
        </p:nvSpPr>
        <p:spPr>
          <a:xfrm>
            <a:off x="6409215" y="108432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cxnSp>
        <p:nvCxnSpPr>
          <p:cNvPr id="13" name="Rett linje 12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47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2" grpId="1" animBg="1"/>
      <p:bldP spid="20" grpId="0" animBg="1"/>
      <p:bldP spid="20" grpId="1" animBg="1"/>
      <p:bldP spid="21" grpId="0" animBg="1"/>
      <p:bldP spid="21" grpId="1" animBg="1"/>
      <p:bldP spid="19" grpId="0" animBg="1"/>
      <p:bldP spid="19" grpId="1" animBg="1"/>
      <p:bldP spid="9" grpId="0"/>
      <p:bldP spid="18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6109855" y="4673600"/>
            <a:ext cx="6149103" cy="5969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-40403" y="2235200"/>
            <a:ext cx="6149103" cy="1651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onThrowable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endParaRPr lang="nb-NO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Advice.Thrown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Throwable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t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74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handling exceptions</a:t>
            </a:r>
            <a:endParaRPr lang="en-US" sz="2400" b="1" dirty="0"/>
          </a:p>
        </p:txBody>
      </p:sp>
      <p:sp>
        <p:nvSpPr>
          <p:cNvPr id="2" name="Rektangel 1"/>
          <p:cNvSpPr/>
          <p:nvPr/>
        </p:nvSpPr>
        <p:spPr>
          <a:xfrm>
            <a:off x="6409215" y="108432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   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catch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 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8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6106392" y="3340100"/>
            <a:ext cx="6149103" cy="2197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6108700" y="1691248"/>
            <a:ext cx="6149103" cy="164885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53103" y="1409700"/>
            <a:ext cx="6149103" cy="5714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doSomething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skipOn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}</a:t>
            </a:r>
            <a:endParaRPr lang="nb-NO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553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skipping a method</a:t>
            </a:r>
            <a:endParaRPr lang="en-US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6408309" y="1084326"/>
            <a:ext cx="5930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$enter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enter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enter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doSomething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}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$return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}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11" name="Rett linje 10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2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8" grpId="1" animBg="1"/>
      <p:bldP spid="4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6096000" y="5232400"/>
            <a:ext cx="6149103" cy="330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-40403" y="4394200"/>
            <a:ext cx="6149103" cy="1168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$enter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$enter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$enter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}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$return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$enter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doSomething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$return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"foo"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}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$return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$return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skipOn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}</a:t>
            </a:r>
            <a:endParaRPr lang="nb-NO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Advice.Enter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enter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7745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skipping a method and determining its return value</a:t>
            </a:r>
            <a:endParaRPr lang="en-US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7627509" y="3159655"/>
            <a:ext cx="593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effectLst/>
            </a:endParaRPr>
          </a:p>
        </p:txBody>
      </p:sp>
      <p:cxnSp>
        <p:nvCxnSpPr>
          <p:cNvPr id="9" name="Rett linje 8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-120072" y="3519046"/>
            <a:ext cx="12598400" cy="10529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i="1" dirty="0" smtClean="0"/>
              <a:t>            </a:t>
            </a:r>
            <a:r>
              <a:rPr lang="nb-NO" i="1" dirty="0" err="1" smtClean="0"/>
              <a:t>attach</a:t>
            </a:r>
            <a:endParaRPr lang="nb-NO" i="1" dirty="0" smtClean="0"/>
          </a:p>
          <a:p>
            <a:r>
              <a:rPr lang="nb-NO" i="1" dirty="0"/>
              <a:t> </a:t>
            </a:r>
            <a:r>
              <a:rPr lang="nb-NO" i="1" dirty="0" smtClean="0"/>
              <a:t>           </a:t>
            </a:r>
            <a:r>
              <a:rPr lang="nb-NO" i="1" dirty="0" err="1" smtClean="0"/>
              <a:t>thread</a:t>
            </a:r>
            <a:endParaRPr lang="nb-NO" i="1" dirty="0"/>
          </a:p>
        </p:txBody>
      </p:sp>
      <p:sp>
        <p:nvSpPr>
          <p:cNvPr id="16" name="Rektangel 15"/>
          <p:cNvSpPr/>
          <p:nvPr/>
        </p:nvSpPr>
        <p:spPr>
          <a:xfrm>
            <a:off x="-120072" y="2327558"/>
            <a:ext cx="12598400" cy="10529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i="1" dirty="0" smtClean="0"/>
              <a:t>            </a:t>
            </a:r>
            <a:r>
              <a:rPr lang="nb-NO" i="1" dirty="0" err="1" smtClean="0"/>
              <a:t>main</a:t>
            </a:r>
            <a:endParaRPr lang="nb-NO" i="1" dirty="0" smtClean="0"/>
          </a:p>
          <a:p>
            <a:r>
              <a:rPr lang="nb-NO" i="1" dirty="0"/>
              <a:t> </a:t>
            </a:r>
            <a:r>
              <a:rPr lang="nb-NO" i="1" dirty="0" smtClean="0"/>
              <a:t>           </a:t>
            </a:r>
            <a:r>
              <a:rPr lang="nb-NO" i="1" dirty="0" err="1" smtClean="0"/>
              <a:t>thread</a:t>
            </a:r>
            <a:endParaRPr lang="nb-NO" i="1" dirty="0"/>
          </a:p>
        </p:txBody>
      </p:sp>
      <p:sp>
        <p:nvSpPr>
          <p:cNvPr id="7" name="Vinkeltegn 6"/>
          <p:cNvSpPr/>
          <p:nvPr/>
        </p:nvSpPr>
        <p:spPr>
          <a:xfrm>
            <a:off x="4114800" y="2466101"/>
            <a:ext cx="2415310" cy="7943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err="1">
                <a:solidFill>
                  <a:schemeClr val="bg1"/>
                </a:solidFill>
              </a:rPr>
              <a:t>p</a:t>
            </a:r>
            <a:r>
              <a:rPr lang="nb-NO" sz="2000" b="1" dirty="0" err="1" smtClean="0">
                <a:solidFill>
                  <a:schemeClr val="bg1"/>
                </a:solidFill>
              </a:rPr>
              <a:t>remain</a:t>
            </a:r>
            <a:r>
              <a:rPr lang="nb-NO" sz="2000" b="1" dirty="0" smtClean="0">
                <a:solidFill>
                  <a:schemeClr val="bg1"/>
                </a:solidFill>
              </a:rPr>
              <a:t>()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1" name="Vinkeltegn 10"/>
          <p:cNvSpPr/>
          <p:nvPr/>
        </p:nvSpPr>
        <p:spPr>
          <a:xfrm>
            <a:off x="1757217" y="2466101"/>
            <a:ext cx="2415310" cy="7943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err="1">
                <a:solidFill>
                  <a:schemeClr val="bg1"/>
                </a:solidFill>
              </a:rPr>
              <a:t>p</a:t>
            </a:r>
            <a:r>
              <a:rPr lang="nb-NO" sz="2000" b="1" dirty="0" err="1" smtClean="0">
                <a:solidFill>
                  <a:schemeClr val="bg1"/>
                </a:solidFill>
              </a:rPr>
              <a:t>remain</a:t>
            </a:r>
            <a:r>
              <a:rPr lang="nb-NO" sz="2000" b="1" dirty="0" smtClean="0">
                <a:solidFill>
                  <a:schemeClr val="bg1"/>
                </a:solidFill>
              </a:rPr>
              <a:t>()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3" name="Vinkeltegn 12"/>
          <p:cNvSpPr/>
          <p:nvPr/>
        </p:nvSpPr>
        <p:spPr>
          <a:xfrm>
            <a:off x="6472382" y="2466101"/>
            <a:ext cx="4962235" cy="7943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err="1" smtClean="0">
                <a:solidFill>
                  <a:schemeClr val="bg1"/>
                </a:solidFill>
              </a:rPr>
              <a:t>main</a:t>
            </a:r>
            <a:r>
              <a:rPr lang="nb-NO" sz="2000" b="1" dirty="0" smtClean="0">
                <a:solidFill>
                  <a:schemeClr val="bg1"/>
                </a:solidFill>
              </a:rPr>
              <a:t>()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4" name="Vinkeltegn 13"/>
          <p:cNvSpPr/>
          <p:nvPr/>
        </p:nvSpPr>
        <p:spPr>
          <a:xfrm>
            <a:off x="7599217" y="3643737"/>
            <a:ext cx="2415310" cy="7943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err="1" smtClean="0">
                <a:solidFill>
                  <a:schemeClr val="bg1"/>
                </a:solidFill>
              </a:rPr>
              <a:t>agentmain</a:t>
            </a:r>
            <a:r>
              <a:rPr lang="nb-NO" sz="2000" b="1" dirty="0" smtClean="0">
                <a:solidFill>
                  <a:schemeClr val="bg1"/>
                </a:solidFill>
              </a:rPr>
              <a:t>()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5" name="Vinkeltegn 14"/>
          <p:cNvSpPr/>
          <p:nvPr/>
        </p:nvSpPr>
        <p:spPr>
          <a:xfrm>
            <a:off x="5241634" y="3643736"/>
            <a:ext cx="2415310" cy="79432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err="1" smtClean="0">
                <a:solidFill>
                  <a:schemeClr val="bg1"/>
                </a:solidFill>
              </a:rPr>
              <a:t>agentmain</a:t>
            </a:r>
            <a:r>
              <a:rPr lang="nb-NO" sz="2000" b="1" dirty="0" smtClean="0">
                <a:solidFill>
                  <a:schemeClr val="bg1"/>
                </a:solidFill>
              </a:rPr>
              <a:t>()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8" name="Bildeforklaring formet som et rektangel 17"/>
          <p:cNvSpPr/>
          <p:nvPr/>
        </p:nvSpPr>
        <p:spPr>
          <a:xfrm>
            <a:off x="8395855" y="1357737"/>
            <a:ext cx="2761673" cy="73890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Main-Class: </a:t>
            </a:r>
            <a:r>
              <a:rPr lang="nb-NO" dirty="0" err="1" smtClean="0"/>
              <a:t>main.Entry</a:t>
            </a:r>
            <a:endParaRPr lang="nb-NO" dirty="0"/>
          </a:p>
        </p:txBody>
      </p:sp>
      <p:sp>
        <p:nvSpPr>
          <p:cNvPr id="19" name="Bildeforklaring formet som et rektangel 18"/>
          <p:cNvSpPr/>
          <p:nvPr/>
        </p:nvSpPr>
        <p:spPr>
          <a:xfrm>
            <a:off x="4172527" y="1357737"/>
            <a:ext cx="3290455" cy="73890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err="1" smtClean="0"/>
              <a:t>Premain</a:t>
            </a:r>
            <a:r>
              <a:rPr lang="nb-NO" dirty="0" smtClean="0"/>
              <a:t>-Class: </a:t>
            </a:r>
            <a:r>
              <a:rPr lang="nb-NO" dirty="0" err="1" smtClean="0"/>
              <a:t>agent.PreEntry</a:t>
            </a:r>
            <a:endParaRPr lang="nb-NO" dirty="0"/>
          </a:p>
        </p:txBody>
      </p:sp>
      <p:sp>
        <p:nvSpPr>
          <p:cNvPr id="20" name="Bildeforklaring formet som et rektangel 19"/>
          <p:cNvSpPr/>
          <p:nvPr/>
        </p:nvSpPr>
        <p:spPr>
          <a:xfrm>
            <a:off x="5472546" y="4862938"/>
            <a:ext cx="3334326" cy="738909"/>
          </a:xfrm>
          <a:prstGeom prst="wedgeRectCallout">
            <a:avLst>
              <a:gd name="adj1" fmla="val -21436"/>
              <a:gd name="adj2" fmla="val -6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Agent-Class: </a:t>
            </a:r>
            <a:r>
              <a:rPr lang="nb-NO" dirty="0" err="1" smtClean="0"/>
              <a:t>agent.AgentEntry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035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are Java agents?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30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1" grpId="0" animBg="1"/>
      <p:bldP spid="14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/>
          <p:cNvSpPr/>
          <p:nvPr/>
        </p:nvSpPr>
        <p:spPr>
          <a:xfrm>
            <a:off x="6108700" y="2772076"/>
            <a:ext cx="6149103" cy="19095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/>
        </p:nvSpPr>
        <p:spPr>
          <a:xfrm>
            <a:off x="-57751" y="3318862"/>
            <a:ext cx="6149103" cy="192739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6108700" y="4681608"/>
            <a:ext cx="6149103" cy="56464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6099075" y="1671782"/>
            <a:ext cx="6149103" cy="28632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-65803" y="1948873"/>
            <a:ext cx="6149103" cy="84050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6408309" y="1084326"/>
            <a:ext cx="5930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exit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exit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do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catch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--;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$exit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!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$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Advice.Exit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exit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onThrowable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repeatOn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=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Advice.OnNonDefaultValue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Advice.Exit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readOnly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=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--;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715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repeating a method</a:t>
            </a:r>
            <a:endParaRPr lang="en-US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7627509" y="3159655"/>
            <a:ext cx="593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effectLst/>
            </a:endParaRPr>
          </a:p>
        </p:txBody>
      </p:sp>
      <p:cxnSp>
        <p:nvCxnSpPr>
          <p:cNvPr id="16" name="Rett linje 15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6408309" y="108432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String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nanoTime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qux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9" grpId="0" animBg="1"/>
      <p:bldP spid="18" grpId="0" animBg="1"/>
      <p:bldP spid="17" grpId="0" animBg="1"/>
      <p:bldP spid="17" grpId="1" animBg="1"/>
      <p:bldP spid="15" grpId="0" animBg="1"/>
      <p:bldP spid="15" grpId="1" animBg="1"/>
      <p:bldP spid="4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6108700" y="2488607"/>
            <a:ext cx="6149103" cy="29309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6099075" y="1683424"/>
            <a:ext cx="6149103" cy="53038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/>
        </p:nvSpPr>
        <p:spPr>
          <a:xfrm>
            <a:off x="-65804" y="3301465"/>
            <a:ext cx="6149103" cy="29838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/>
        </p:nvSpPr>
        <p:spPr>
          <a:xfrm>
            <a:off x="-65803" y="1934678"/>
            <a:ext cx="6149103" cy="2791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84326"/>
            <a:ext cx="11023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HelloWorldAdvice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Advice.Local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"val"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val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!"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Advice.Local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"val"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17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Advice: stack allocation</a:t>
            </a:r>
            <a:endParaRPr lang="en-US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7627509" y="3159655"/>
            <a:ext cx="593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effectLst/>
            </a:endParaRPr>
          </a:p>
        </p:txBody>
      </p:sp>
      <p:cxnSp>
        <p:nvCxnSpPr>
          <p:cNvPr id="16" name="Rett linje 15"/>
          <p:cNvCxnSpPr/>
          <p:nvPr/>
        </p:nvCxnSpPr>
        <p:spPr>
          <a:xfrm flipH="1" flipV="1">
            <a:off x="6083300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6408309" y="1084326"/>
            <a:ext cx="593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$val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$val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!"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$val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return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$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6408309" y="1084326"/>
            <a:ext cx="593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String foo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en-US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59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3" grpId="0" animBg="1"/>
      <p:bldP spid="22" grpId="0" animBg="1"/>
      <p:bldP spid="14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48128" y="3967416"/>
            <a:ext cx="12320337" cy="281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-48129" y="2216729"/>
            <a:ext cx="12320337" cy="281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-19251" y="3414354"/>
            <a:ext cx="12320337" cy="281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0" y="1374446"/>
            <a:ext cx="12320337" cy="281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244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Stack map frames</a:t>
            </a:r>
            <a:endParaRPr lang="en-US" sz="2400" b="1" dirty="0"/>
          </a:p>
        </p:txBody>
      </p:sp>
      <p:sp>
        <p:nvSpPr>
          <p:cNvPr id="5" name="Rektangel 4"/>
          <p:cNvSpPr/>
          <p:nvPr/>
        </p:nvSpPr>
        <p:spPr>
          <a:xfrm>
            <a:off x="375809" y="10607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val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75808" y="3105835"/>
            <a:ext cx="75108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IFNONNULL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GETSTATIC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lang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INVOKEVIRTUAL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PrintStream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6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</a:p>
        </p:txBody>
      </p:sp>
      <p:sp>
        <p:nvSpPr>
          <p:cNvPr id="7" name="Rektangel 6"/>
          <p:cNvSpPr/>
          <p:nvPr/>
        </p:nvSpPr>
        <p:spPr>
          <a:xfrm>
            <a:off x="375809" y="5582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Stack</a:t>
            </a:r>
            <a:r>
              <a:rPr lang="nb-NO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map</a:t>
            </a:r>
            <a:r>
              <a:rPr lang="nb-NO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frames</a:t>
            </a:r>
            <a:r>
              <a:rPr lang="nb-NO" b="1" i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since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Java 6)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endParaRPr lang="nb-NO" dirty="0"/>
          </a:p>
        </p:txBody>
      </p:sp>
      <p:sp>
        <p:nvSpPr>
          <p:cNvPr id="13" name="Pil med U-sving 12"/>
          <p:cNvSpPr/>
          <p:nvPr/>
        </p:nvSpPr>
        <p:spPr>
          <a:xfrm rot="5400000">
            <a:off x="3837503" y="1735175"/>
            <a:ext cx="1032270" cy="44477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Pil med U-sving 13"/>
          <p:cNvSpPr/>
          <p:nvPr/>
        </p:nvSpPr>
        <p:spPr>
          <a:xfrm rot="5400000">
            <a:off x="4962154" y="3633620"/>
            <a:ext cx="704814" cy="44477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9" grpId="1" animBg="1"/>
      <p:bldP spid="8" grpId="0" animBg="1"/>
      <p:bldP spid="8" grpId="1" animBg="1"/>
      <p:bldP spid="6" grpId="0"/>
      <p:bldP spid="7" grpId="0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-128337" y="4880168"/>
            <a:ext cx="12320337" cy="54847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375809" y="3451058"/>
            <a:ext cx="1189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...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visitVarInsn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ALOAD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visitJumpInsn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IFNONNULL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visitLabel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visitStackMapFrame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F_SAME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...);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visitFieldInsn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GETSTATIC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/lang/System"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out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...);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visitVarInsn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ALOAD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visitMethodInsn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INVOKEVIRTUAL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java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io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PrintStream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...);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methodVisitor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visitInsn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900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Computing stack map frames in ASM</a:t>
            </a:r>
            <a:endParaRPr lang="en-US" sz="2400" b="1" dirty="0"/>
          </a:p>
        </p:txBody>
      </p:sp>
      <p:sp>
        <p:nvSpPr>
          <p:cNvPr id="5" name="Rektangel 4"/>
          <p:cNvSpPr/>
          <p:nvPr/>
        </p:nvSpPr>
        <p:spPr>
          <a:xfrm>
            <a:off x="375809" y="10607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val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Pil med U-sving 12"/>
          <p:cNvSpPr/>
          <p:nvPr/>
        </p:nvSpPr>
        <p:spPr>
          <a:xfrm rot="5400000">
            <a:off x="6781101" y="4524764"/>
            <a:ext cx="766231" cy="44477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Pil med U-sving 19"/>
          <p:cNvSpPr/>
          <p:nvPr/>
        </p:nvSpPr>
        <p:spPr>
          <a:xfrm rot="5400000">
            <a:off x="3837503" y="1735175"/>
            <a:ext cx="1032270" cy="44477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75809" y="2999780"/>
            <a:ext cx="8771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COMPUTE_FRAMES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nb-NO" dirty="0">
              <a:effectLst/>
            </a:endParaRPr>
          </a:p>
        </p:txBody>
      </p:sp>
      <p:cxnSp>
        <p:nvCxnSpPr>
          <p:cNvPr id="10" name="Rett linje 9"/>
          <p:cNvCxnSpPr/>
          <p:nvPr/>
        </p:nvCxnSpPr>
        <p:spPr>
          <a:xfrm flipV="1">
            <a:off x="395059" y="5284270"/>
            <a:ext cx="6332999" cy="9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Bildeforklaring formet som et rektangel 21"/>
          <p:cNvSpPr/>
          <p:nvPr/>
        </p:nvSpPr>
        <p:spPr>
          <a:xfrm>
            <a:off x="5005137" y="1241658"/>
            <a:ext cx="6785810" cy="1301633"/>
          </a:xfrm>
          <a:prstGeom prst="wedgeRectCallout">
            <a:avLst>
              <a:gd name="adj1" fmla="val -39122"/>
              <a:gd name="adj2" fmla="val 78604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&lt;?&gt;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loaded1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ClassWriter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.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getClassLoader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.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loadClass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type1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replace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"/"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</a:rPr>
              <a:t>"."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3" grpId="0" animBg="1"/>
      <p:bldP spid="2" grpId="0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/>
        </p:nvSpPr>
        <p:spPr>
          <a:xfrm>
            <a:off x="6772975" y="370630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[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6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ALOAD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7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ASTORE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8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ICONST_0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9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RETURN</a:t>
            </a:r>
            <a:endParaRPr lang="nb-NO" dirty="0"/>
          </a:p>
        </p:txBody>
      </p:sp>
      <p:sp>
        <p:nvSpPr>
          <p:cNvPr id="28" name="Rektangel 27"/>
          <p:cNvSpPr/>
          <p:nvPr/>
        </p:nvSpPr>
        <p:spPr>
          <a:xfrm>
            <a:off x="6583811" y="3296030"/>
            <a:ext cx="6149103" cy="30801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>
            <a:off x="6596513" y="2743409"/>
            <a:ext cx="6149103" cy="30801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6583812" y="1632027"/>
            <a:ext cx="6149103" cy="30801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6583813" y="1087654"/>
            <a:ext cx="6149103" cy="30801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603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Fusing stack map frames in Byte Buddy advice</a:t>
            </a:r>
            <a:endParaRPr lang="en-US" sz="2400" b="1" dirty="0"/>
          </a:p>
        </p:txBody>
      </p:sp>
      <p:sp>
        <p:nvSpPr>
          <p:cNvPr id="23" name="Rektangel 2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75809" y="1074509"/>
            <a:ext cx="80347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copy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val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ktangel 6"/>
          <p:cNvSpPr/>
          <p:nvPr/>
        </p:nvSpPr>
        <p:spPr>
          <a:xfrm>
            <a:off x="6939714" y="107450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ASTORE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ICONST_0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>
              <a:effectLst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772975" y="370599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[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ASTORE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ICONST_0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4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 5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</a:t>
            </a:r>
            <a:endParaRPr lang="nb-NO" dirty="0"/>
          </a:p>
        </p:txBody>
      </p:sp>
      <p:cxnSp>
        <p:nvCxnSpPr>
          <p:cNvPr id="16" name="Rett linje 15"/>
          <p:cNvCxnSpPr/>
          <p:nvPr/>
        </p:nvCxnSpPr>
        <p:spPr>
          <a:xfrm flipH="1" flipV="1">
            <a:off x="6583813" y="763324"/>
            <a:ext cx="25400" cy="6219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375809" y="37521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foo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Object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other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Object copy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other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939714" y="107450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ASTORE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ICONST_0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</a:t>
            </a:r>
            <a:endParaRPr lang="en-US" dirty="0">
              <a:effectLst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6939714" y="107450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ASTORE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ICONST_0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RETURN</a:t>
            </a:r>
            <a:endParaRPr lang="en-US" dirty="0">
              <a:effectLst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6939714" y="107450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i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i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i="1" dirty="0" smtClean="0">
              <a:solidFill>
                <a:srgbClr val="FF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ALOAD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ASTORE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ICONST_0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IFNE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GOTO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6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GOTO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6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effectLst/>
            </a:endParaRPr>
          </a:p>
        </p:txBody>
      </p:sp>
      <p:sp>
        <p:nvSpPr>
          <p:cNvPr id="30" name="Pil med U-sving 29"/>
          <p:cNvSpPr/>
          <p:nvPr/>
        </p:nvSpPr>
        <p:spPr>
          <a:xfrm rot="5400000">
            <a:off x="9134601" y="3467647"/>
            <a:ext cx="628154" cy="44477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9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8" grpId="0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4" grpId="2" animBg="1"/>
      <p:bldP spid="7" grpId="0"/>
      <p:bldP spid="8" grpId="0"/>
      <p:bldP spid="11" grpId="0"/>
      <p:bldP spid="11" grpId="1"/>
      <p:bldP spid="21" grpId="0"/>
      <p:bldP spid="21" grpId="1"/>
      <p:bldP spid="27" grpId="0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141172" y="2552700"/>
            <a:ext cx="12333172" cy="29497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75809" y="1142911"/>
            <a:ext cx="980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FaultyAdvice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helper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helper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...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179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Limitations of advice templates</a:t>
            </a:r>
            <a:endParaRPr lang="en-US" sz="2400" b="1" dirty="0"/>
          </a:p>
        </p:txBody>
      </p:sp>
      <p:cxnSp>
        <p:nvCxnSpPr>
          <p:cNvPr id="7" name="Rett linje 6"/>
          <p:cNvCxnSpPr/>
          <p:nvPr/>
        </p:nvCxnSpPr>
        <p:spPr>
          <a:xfrm flipV="1">
            <a:off x="790575" y="1885950"/>
            <a:ext cx="2638425" cy="9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 flipV="1">
            <a:off x="657225" y="3810000"/>
            <a:ext cx="558165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375809" y="1142911"/>
            <a:ext cx="980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FaultyAdvice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MyConstantValue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helper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helper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...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39195" y="3347941"/>
            <a:ext cx="7077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#BB-613: since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Java 8,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 copy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would be possible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365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10" grpId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85756" y="1884217"/>
            <a:ext cx="12333172" cy="2922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8" y="1027699"/>
            <a:ext cx="80015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random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ThreadLocalRandom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nextInt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random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75808" y="1027699"/>
            <a:ext cx="80015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random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ThreadLocalRandom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nextInt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75807" y="1027699"/>
            <a:ext cx="80015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UserType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random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ThreadLocalRandom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nextInt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random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-85756" y="4593233"/>
            <a:ext cx="12333172" cy="111483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0" y="5128760"/>
            <a:ext cx="12333172" cy="31615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375808" y="3180048"/>
            <a:ext cx="100520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my.target.UserType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MemberSubstitution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strict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stub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75808" y="3180048"/>
            <a:ext cx="11054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hasSuperType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my.target.UserType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MemberSubstitution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strict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println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replaceWithMethod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print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and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takesArguments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822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In-method code substitution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3373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5" grpId="0"/>
      <p:bldP spid="9" grpId="0"/>
      <p:bldP spid="9" grpId="1"/>
      <p:bldP spid="12" grpId="0"/>
      <p:bldP spid="7" grpId="0" animBg="1"/>
      <p:bldP spid="7" grpId="1" animBg="1"/>
      <p:bldP spid="11" grpId="0" animBg="1"/>
      <p:bldP spid="6" grpId="0"/>
      <p:bldP spid="6" grpId="1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70586" y="3815931"/>
            <a:ext cx="12333172" cy="6023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0" y="850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/>
              <a:t>agent </a:t>
            </a:r>
            <a:r>
              <a:rPr lang="nb-NO" sz="3600" dirty="0" err="1" smtClean="0"/>
              <a:t>fundamentals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0" y="2311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code</a:t>
            </a:r>
            <a:r>
              <a:rPr lang="nb-NO" sz="3600" dirty="0" smtClean="0"/>
              <a:t> </a:t>
            </a:r>
            <a:r>
              <a:rPr lang="nb-NO" sz="3600" dirty="0" err="1" smtClean="0"/>
              <a:t>instrumentation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0" y="3771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class</a:t>
            </a:r>
            <a:r>
              <a:rPr lang="nb-NO" sz="3600" dirty="0" smtClean="0"/>
              <a:t> </a:t>
            </a:r>
            <a:r>
              <a:rPr lang="nb-NO" sz="3600" dirty="0" err="1" smtClean="0"/>
              <a:t>loading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0" y="5232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miscellaneous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3294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19750" y="134302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18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Class loader hierarchies</a:t>
            </a:r>
            <a:endParaRPr lang="en-US" sz="2400" b="1" dirty="0"/>
          </a:p>
        </p:txBody>
      </p:sp>
      <p:sp>
        <p:nvSpPr>
          <p:cNvPr id="22" name="Rektangel 21"/>
          <p:cNvSpPr/>
          <p:nvPr/>
        </p:nvSpPr>
        <p:spPr>
          <a:xfrm>
            <a:off x="5619750" y="249049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5619750" y="363795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24" name="Rektangel 23"/>
          <p:cNvSpPr/>
          <p:nvPr/>
        </p:nvSpPr>
        <p:spPr>
          <a:xfrm>
            <a:off x="5619750" y="478542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w</a:t>
            </a:r>
            <a:r>
              <a:rPr lang="nb-NO" dirty="0" err="1" smtClean="0"/>
              <a:t>ebapp</a:t>
            </a:r>
            <a:r>
              <a:rPr lang="nb-NO" dirty="0" smtClean="0"/>
              <a:t> 2</a:t>
            </a:r>
            <a:endParaRPr lang="nb-NO" dirty="0"/>
          </a:p>
        </p:txBody>
      </p:sp>
      <p:sp>
        <p:nvSpPr>
          <p:cNvPr id="26" name="Rektangel 25"/>
          <p:cNvSpPr/>
          <p:nvPr/>
        </p:nvSpPr>
        <p:spPr>
          <a:xfrm>
            <a:off x="7839075" y="478542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w</a:t>
            </a:r>
            <a:r>
              <a:rPr lang="nb-NO" dirty="0" err="1" smtClean="0"/>
              <a:t>ebapp</a:t>
            </a:r>
            <a:r>
              <a:rPr lang="nb-NO" dirty="0" smtClean="0"/>
              <a:t> 3</a:t>
            </a:r>
            <a:endParaRPr lang="nb-NO" dirty="0"/>
          </a:p>
        </p:txBody>
      </p:sp>
      <p:sp>
        <p:nvSpPr>
          <p:cNvPr id="27" name="Rektangel 26"/>
          <p:cNvSpPr/>
          <p:nvPr/>
        </p:nvSpPr>
        <p:spPr>
          <a:xfrm>
            <a:off x="3561425" y="249049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OSGi</a:t>
            </a:r>
            <a:endParaRPr lang="nb-NO" dirty="0"/>
          </a:p>
        </p:txBody>
      </p:sp>
      <p:sp>
        <p:nvSpPr>
          <p:cNvPr id="28" name="Rektangel 27"/>
          <p:cNvSpPr/>
          <p:nvPr/>
        </p:nvSpPr>
        <p:spPr>
          <a:xfrm>
            <a:off x="3552825" y="478542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w</a:t>
            </a:r>
            <a:r>
              <a:rPr lang="nb-NO" dirty="0" err="1" smtClean="0"/>
              <a:t>ebapp</a:t>
            </a:r>
            <a:r>
              <a:rPr lang="nb-NO" dirty="0" smtClean="0"/>
              <a:t> 1</a:t>
            </a:r>
            <a:endParaRPr lang="nb-NO" dirty="0"/>
          </a:p>
        </p:txBody>
      </p:sp>
      <p:sp>
        <p:nvSpPr>
          <p:cNvPr id="29" name="Rektangel 28"/>
          <p:cNvSpPr/>
          <p:nvPr/>
        </p:nvSpPr>
        <p:spPr>
          <a:xfrm>
            <a:off x="1485900" y="134302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m</a:t>
            </a:r>
            <a:r>
              <a:rPr lang="nb-NO" dirty="0" err="1" smtClean="0"/>
              <a:t>odule</a:t>
            </a:r>
            <a:r>
              <a:rPr lang="nb-NO" dirty="0" smtClean="0"/>
              <a:t> 1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7839075" y="1343025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1" name="Rektangel 30"/>
          <p:cNvSpPr/>
          <p:nvPr/>
        </p:nvSpPr>
        <p:spPr>
          <a:xfrm>
            <a:off x="1485900" y="249049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m</a:t>
            </a:r>
            <a:r>
              <a:rPr lang="nb-NO" dirty="0" err="1" smtClean="0"/>
              <a:t>odule</a:t>
            </a:r>
            <a:r>
              <a:rPr lang="nb-NO" dirty="0" smtClean="0"/>
              <a:t> 2</a:t>
            </a:r>
            <a:endParaRPr lang="nb-NO" dirty="0"/>
          </a:p>
        </p:txBody>
      </p:sp>
      <p:sp>
        <p:nvSpPr>
          <p:cNvPr id="32" name="Rektangel 31"/>
          <p:cNvSpPr/>
          <p:nvPr/>
        </p:nvSpPr>
        <p:spPr>
          <a:xfrm>
            <a:off x="1485900" y="363795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m</a:t>
            </a:r>
            <a:r>
              <a:rPr lang="nb-NO" dirty="0" err="1" smtClean="0"/>
              <a:t>odule</a:t>
            </a:r>
            <a:r>
              <a:rPr lang="nb-NO" dirty="0" smtClean="0"/>
              <a:t> 3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6208067" y="207153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6208067" y="321900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Pil høyre 34"/>
          <p:cNvSpPr/>
          <p:nvPr/>
        </p:nvSpPr>
        <p:spPr>
          <a:xfrm rot="5400000">
            <a:off x="6208067" y="4366468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Pil høyre 35"/>
          <p:cNvSpPr/>
          <p:nvPr/>
        </p:nvSpPr>
        <p:spPr>
          <a:xfrm rot="5400000">
            <a:off x="4141142" y="4366468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Pil høyre 36"/>
          <p:cNvSpPr/>
          <p:nvPr/>
        </p:nvSpPr>
        <p:spPr>
          <a:xfrm rot="5400000">
            <a:off x="8427392" y="436646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Rett linje 38"/>
          <p:cNvCxnSpPr/>
          <p:nvPr/>
        </p:nvCxnSpPr>
        <p:spPr>
          <a:xfrm>
            <a:off x="7200900" y="4380904"/>
            <a:ext cx="154305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>
            <a:off x="4229100" y="4380904"/>
            <a:ext cx="139065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Pil høyre 42"/>
          <p:cNvSpPr/>
          <p:nvPr/>
        </p:nvSpPr>
        <p:spPr>
          <a:xfrm>
            <a:off x="5142575" y="2645271"/>
            <a:ext cx="49437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4" name="Pil høyre 43"/>
          <p:cNvSpPr/>
          <p:nvPr/>
        </p:nvSpPr>
        <p:spPr>
          <a:xfrm>
            <a:off x="3067050" y="2665677"/>
            <a:ext cx="49437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Pil høyre 44"/>
          <p:cNvSpPr/>
          <p:nvPr/>
        </p:nvSpPr>
        <p:spPr>
          <a:xfrm>
            <a:off x="3058450" y="3792736"/>
            <a:ext cx="49437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Pil høyre 45"/>
          <p:cNvSpPr/>
          <p:nvPr/>
        </p:nvSpPr>
        <p:spPr>
          <a:xfrm>
            <a:off x="3076574" y="1497806"/>
            <a:ext cx="49437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7" name="Rett linje 46"/>
          <p:cNvCxnSpPr/>
          <p:nvPr/>
        </p:nvCxnSpPr>
        <p:spPr>
          <a:xfrm>
            <a:off x="3580474" y="1714500"/>
            <a:ext cx="0" cy="7759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Rett linje 50"/>
          <p:cNvCxnSpPr/>
          <p:nvPr/>
        </p:nvCxnSpPr>
        <p:spPr>
          <a:xfrm>
            <a:off x="3580474" y="3242965"/>
            <a:ext cx="0" cy="7759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Pil høyre 51"/>
          <p:cNvSpPr/>
          <p:nvPr/>
        </p:nvSpPr>
        <p:spPr>
          <a:xfrm rot="10800000">
            <a:off x="7222479" y="1497806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5619749" y="2490489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  <p:sp>
        <p:nvSpPr>
          <p:cNvPr id="54" name="Bildeforklaring formet som et rektangel 53"/>
          <p:cNvSpPr/>
          <p:nvPr/>
        </p:nvSpPr>
        <p:spPr>
          <a:xfrm>
            <a:off x="7703875" y="3004393"/>
            <a:ext cx="2862263" cy="782836"/>
          </a:xfrm>
          <a:prstGeom prst="wedgeRectCallout">
            <a:avLst>
              <a:gd name="adj1" fmla="val -57355"/>
              <a:gd name="adj2" fmla="val 797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96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43" grpId="0" animBg="1"/>
      <p:bldP spid="44" grpId="0" animBg="1"/>
      <p:bldP spid="45" grpId="0" animBg="1"/>
      <p:bldP spid="46" grpId="0" animBg="1"/>
      <p:bldP spid="52" grpId="0" animBg="1"/>
      <p:bldP spid="53" grpId="0" animBg="1"/>
      <p:bldP spid="5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66712" y="3894103"/>
            <a:ext cx="12333172" cy="27363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-71218" y="3038476"/>
            <a:ext cx="12333172" cy="58062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92964"/>
            <a:ext cx="91535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HttpClientAdvice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onEnter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currentTimeMillis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Advice.OnMethodExit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onExit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Advice.Argument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HttpRequest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request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HttpResponse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Advice.Enter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Tracing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request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getStatus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currentTimeMillis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9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Supporting unknown class loader hierarchies</a:t>
            </a:r>
            <a:endParaRPr lang="en-US" sz="2400" b="1" dirty="0"/>
          </a:p>
        </p:txBody>
      </p:sp>
      <p:cxnSp>
        <p:nvCxnSpPr>
          <p:cNvPr id="3" name="Rett linje 2"/>
          <p:cNvCxnSpPr/>
          <p:nvPr/>
        </p:nvCxnSpPr>
        <p:spPr>
          <a:xfrm flipV="1">
            <a:off x="3946358" y="3195587"/>
            <a:ext cx="1607419" cy="9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3232484" y="3480216"/>
            <a:ext cx="1720087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1029903" y="4030921"/>
            <a:ext cx="19635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7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75809" y="1050594"/>
            <a:ext cx="9654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cp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: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javaagent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:/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home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myagent.jar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=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MyAgent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main.AppEntry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61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Running a static Java agent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375809" y="1707197"/>
            <a:ext cx="92640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from 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04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41172" y="2543175"/>
            <a:ext cx="12333172" cy="8286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0" y="2543175"/>
            <a:ext cx="12333172" cy="2667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75808" y="1131838"/>
            <a:ext cx="100635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some.HttpClient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HttpClientAdvice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"send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9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Supporting unknown class loader hierarchies</a:t>
            </a:r>
          </a:p>
        </p:txBody>
      </p:sp>
      <p:sp>
        <p:nvSpPr>
          <p:cNvPr id="7" name="Rektangel 6"/>
          <p:cNvSpPr/>
          <p:nvPr/>
        </p:nvSpPr>
        <p:spPr>
          <a:xfrm>
            <a:off x="375808" y="1131838"/>
            <a:ext cx="109113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some.HttpClient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ForAdvice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include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"send"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06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4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848100" y="160020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9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Supporting unknown class loader hierarchies</a:t>
            </a:r>
          </a:p>
        </p:txBody>
      </p:sp>
      <p:sp>
        <p:nvSpPr>
          <p:cNvPr id="22" name="Rektangel 21"/>
          <p:cNvSpPr/>
          <p:nvPr/>
        </p:nvSpPr>
        <p:spPr>
          <a:xfrm>
            <a:off x="38481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3848100" y="389513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6067425" y="1600200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4436417" y="232871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4436417" y="347617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Pil høyre 51"/>
          <p:cNvSpPr/>
          <p:nvPr/>
        </p:nvSpPr>
        <p:spPr>
          <a:xfrm rot="10800000">
            <a:off x="5450829" y="1754981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38567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  <p:sp>
        <p:nvSpPr>
          <p:cNvPr id="38" name="Rektangel 37"/>
          <p:cNvSpPr/>
          <p:nvPr/>
        </p:nvSpPr>
        <p:spPr>
          <a:xfrm>
            <a:off x="6067425" y="3890069"/>
            <a:ext cx="1581150" cy="7429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TypePool</a:t>
            </a:r>
            <a:endParaRPr lang="nb-NO" dirty="0"/>
          </a:p>
        </p:txBody>
      </p:sp>
      <p:sp>
        <p:nvSpPr>
          <p:cNvPr id="3" name="Pil høyre 2"/>
          <p:cNvSpPr/>
          <p:nvPr/>
        </p:nvSpPr>
        <p:spPr>
          <a:xfrm rot="10800000">
            <a:off x="5553075" y="4152900"/>
            <a:ext cx="390525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Pil høyre 39"/>
          <p:cNvSpPr/>
          <p:nvPr/>
        </p:nvSpPr>
        <p:spPr>
          <a:xfrm rot="16200000">
            <a:off x="6176963" y="2986087"/>
            <a:ext cx="1343024" cy="2095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275547" y="4714368"/>
            <a:ext cx="3355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TypeDescription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ctr"/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7" name="Bøyd pil 6"/>
          <p:cNvSpPr/>
          <p:nvPr/>
        </p:nvSpPr>
        <p:spPr>
          <a:xfrm rot="16200000">
            <a:off x="4723684" y="4561275"/>
            <a:ext cx="381131" cy="722595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" grpId="0" animBg="1"/>
      <p:bldP spid="40" grpId="0" animBg="1"/>
      <p:bldP spid="5" grpId="0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-141172" y="5139891"/>
            <a:ext cx="12333172" cy="112615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-141172" y="2002056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-141172" y="1722922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75808" y="1131838"/>
            <a:ext cx="100635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appendToBootstrapClassLoaderSearch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JarFile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"trace.jar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dispatcher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initializeRecording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some.HttpClient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ForAdvice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include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"send"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9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Supporting unknown class loader hierarchies</a:t>
            </a:r>
          </a:p>
        </p:txBody>
      </p:sp>
      <p:sp>
        <p:nvSpPr>
          <p:cNvPr id="3" name="Rektangel 2"/>
          <p:cNvSpPr/>
          <p:nvPr/>
        </p:nvSpPr>
        <p:spPr>
          <a:xfrm>
            <a:off x="375808" y="4826675"/>
            <a:ext cx="10231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abstract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dispatcher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record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status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tracing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doRecord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status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protected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abstract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doRecord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status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time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Pil med U-sving 5"/>
          <p:cNvSpPr/>
          <p:nvPr/>
        </p:nvSpPr>
        <p:spPr>
          <a:xfrm rot="5400000">
            <a:off x="8314622" y="3621505"/>
            <a:ext cx="4191803" cy="53901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3" grpId="0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848100" y="160020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9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Supporting unknown class loader hierarchies</a:t>
            </a:r>
          </a:p>
        </p:txBody>
      </p:sp>
      <p:sp>
        <p:nvSpPr>
          <p:cNvPr id="22" name="Rektangel 21"/>
          <p:cNvSpPr/>
          <p:nvPr/>
        </p:nvSpPr>
        <p:spPr>
          <a:xfrm>
            <a:off x="38481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3848100" y="389513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6067425" y="1600200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4436417" y="232871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4436417" y="347617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Pil høyre 51"/>
          <p:cNvSpPr/>
          <p:nvPr/>
        </p:nvSpPr>
        <p:spPr>
          <a:xfrm rot="10800000">
            <a:off x="5450829" y="1754981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38567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  <p:sp>
        <p:nvSpPr>
          <p:cNvPr id="38" name="Rektangel 37"/>
          <p:cNvSpPr/>
          <p:nvPr/>
        </p:nvSpPr>
        <p:spPr>
          <a:xfrm>
            <a:off x="6067425" y="3890069"/>
            <a:ext cx="1581150" cy="7429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TypePool</a:t>
            </a:r>
            <a:endParaRPr lang="nb-NO" dirty="0"/>
          </a:p>
        </p:txBody>
      </p:sp>
      <p:sp>
        <p:nvSpPr>
          <p:cNvPr id="3" name="Pil høyre 2"/>
          <p:cNvSpPr/>
          <p:nvPr/>
        </p:nvSpPr>
        <p:spPr>
          <a:xfrm rot="10800000">
            <a:off x="5553075" y="4152900"/>
            <a:ext cx="390525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Pil høyre 39"/>
          <p:cNvSpPr/>
          <p:nvPr/>
        </p:nvSpPr>
        <p:spPr>
          <a:xfrm rot="16200000">
            <a:off x="6176963" y="2986087"/>
            <a:ext cx="1343024" cy="2095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275547" y="4714368"/>
            <a:ext cx="3355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TypeDescription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ctr"/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7" name="Bøyd pil 6"/>
          <p:cNvSpPr/>
          <p:nvPr/>
        </p:nvSpPr>
        <p:spPr>
          <a:xfrm rot="16200000">
            <a:off x="4723684" y="4561275"/>
            <a:ext cx="381131" cy="722595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601008" y="1754980"/>
            <a:ext cx="2252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endParaRPr lang="nb-NO" dirty="0"/>
          </a:p>
        </p:txBody>
      </p:sp>
      <p:sp>
        <p:nvSpPr>
          <p:cNvPr id="17" name="Bøyd pil 16"/>
          <p:cNvSpPr/>
          <p:nvPr/>
        </p:nvSpPr>
        <p:spPr>
          <a:xfrm rot="16200000">
            <a:off x="2098276" y="2688918"/>
            <a:ext cx="2121148" cy="1120049"/>
          </a:xfrm>
          <a:prstGeom prst="bentArrow">
            <a:avLst>
              <a:gd name="adj1" fmla="val 8714"/>
              <a:gd name="adj2" fmla="val 11428"/>
              <a:gd name="adj3" fmla="val 10750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Pil med U-sving 1"/>
          <p:cNvSpPr/>
          <p:nvPr/>
        </p:nvSpPr>
        <p:spPr>
          <a:xfrm flipH="1">
            <a:off x="2598824" y="1130376"/>
            <a:ext cx="4325248" cy="388475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Bøyd pil 19"/>
          <p:cNvSpPr/>
          <p:nvPr/>
        </p:nvSpPr>
        <p:spPr>
          <a:xfrm flipV="1">
            <a:off x="2946698" y="2188366"/>
            <a:ext cx="772177" cy="1964533"/>
          </a:xfrm>
          <a:prstGeom prst="bentArrow">
            <a:avLst>
              <a:gd name="adj1" fmla="val 12453"/>
              <a:gd name="adj2" fmla="val 11428"/>
              <a:gd name="adj3" fmla="val 10750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225578" y="1757252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java.lang.Recording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848100" y="160020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381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Supporting </a:t>
            </a:r>
            <a:r>
              <a:rPr lang="en-US" sz="2400" b="1" dirty="0" smtClean="0"/>
              <a:t>unknown module hierarchies</a:t>
            </a:r>
            <a:endParaRPr lang="en-US" sz="2400" b="1" dirty="0"/>
          </a:p>
        </p:txBody>
      </p:sp>
      <p:sp>
        <p:nvSpPr>
          <p:cNvPr id="22" name="Rektangel 21"/>
          <p:cNvSpPr/>
          <p:nvPr/>
        </p:nvSpPr>
        <p:spPr>
          <a:xfrm>
            <a:off x="38481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3848100" y="389513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6067425" y="1600200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4436417" y="232871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4436417" y="347617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Pil høyre 51"/>
          <p:cNvSpPr/>
          <p:nvPr/>
        </p:nvSpPr>
        <p:spPr>
          <a:xfrm rot="10800000">
            <a:off x="5450829" y="1754981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38567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  <p:sp>
        <p:nvSpPr>
          <p:cNvPr id="38" name="Rektangel 37"/>
          <p:cNvSpPr/>
          <p:nvPr/>
        </p:nvSpPr>
        <p:spPr>
          <a:xfrm>
            <a:off x="6067425" y="3890069"/>
            <a:ext cx="1581150" cy="7429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TypePool</a:t>
            </a:r>
            <a:endParaRPr lang="nb-NO" dirty="0"/>
          </a:p>
        </p:txBody>
      </p:sp>
      <p:sp>
        <p:nvSpPr>
          <p:cNvPr id="3" name="Pil høyre 2"/>
          <p:cNvSpPr/>
          <p:nvPr/>
        </p:nvSpPr>
        <p:spPr>
          <a:xfrm rot="10800000">
            <a:off x="5553075" y="4152900"/>
            <a:ext cx="390525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Pil høyre 39"/>
          <p:cNvSpPr/>
          <p:nvPr/>
        </p:nvSpPr>
        <p:spPr>
          <a:xfrm rot="16200000">
            <a:off x="6176963" y="2986087"/>
            <a:ext cx="1343024" cy="2095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275547" y="4714368"/>
            <a:ext cx="3355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TypeDescription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ctr"/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7" name="Bøyd pil 6"/>
          <p:cNvSpPr/>
          <p:nvPr/>
        </p:nvSpPr>
        <p:spPr>
          <a:xfrm rot="16200000">
            <a:off x="4723684" y="4561275"/>
            <a:ext cx="381131" cy="722595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601008" y="1754980"/>
            <a:ext cx="2252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endParaRPr lang="nb-NO" dirty="0"/>
          </a:p>
        </p:txBody>
      </p:sp>
      <p:sp>
        <p:nvSpPr>
          <p:cNvPr id="17" name="Bøyd pil 16"/>
          <p:cNvSpPr/>
          <p:nvPr/>
        </p:nvSpPr>
        <p:spPr>
          <a:xfrm rot="16200000">
            <a:off x="2098276" y="2688918"/>
            <a:ext cx="2121148" cy="1120049"/>
          </a:xfrm>
          <a:prstGeom prst="bentArrow">
            <a:avLst>
              <a:gd name="adj1" fmla="val 8714"/>
              <a:gd name="adj2" fmla="val 11428"/>
              <a:gd name="adj3" fmla="val 10750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Pil med U-sving 1"/>
          <p:cNvSpPr/>
          <p:nvPr/>
        </p:nvSpPr>
        <p:spPr>
          <a:xfrm flipH="1">
            <a:off x="2598824" y="1130376"/>
            <a:ext cx="4325248" cy="388475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Bøyd pil 19"/>
          <p:cNvSpPr/>
          <p:nvPr/>
        </p:nvSpPr>
        <p:spPr>
          <a:xfrm flipV="1">
            <a:off x="2946698" y="2188366"/>
            <a:ext cx="772177" cy="1964533"/>
          </a:xfrm>
          <a:prstGeom prst="bentArrow">
            <a:avLst>
              <a:gd name="adj1" fmla="val 12453"/>
              <a:gd name="adj2" fmla="val 11428"/>
              <a:gd name="adj3" fmla="val 10750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7764834" y="1787008"/>
            <a:ext cx="3217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module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some.UserModule</a:t>
            </a:r>
            <a:endParaRPr lang="nb-NO" dirty="0"/>
          </a:p>
        </p:txBody>
      </p:sp>
      <p:sp>
        <p:nvSpPr>
          <p:cNvPr id="8" name="Bildeforklaring formet som et rektangel 7"/>
          <p:cNvSpPr/>
          <p:nvPr/>
        </p:nvSpPr>
        <p:spPr>
          <a:xfrm>
            <a:off x="7926405" y="2541672"/>
            <a:ext cx="4037798" cy="1059727"/>
          </a:xfrm>
          <a:prstGeom prst="wedgeRectCallout">
            <a:avLst>
              <a:gd name="adj1" fmla="val -31223"/>
              <a:gd name="adj2" fmla="val -7355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redefineModule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(...);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27" name="Bildeforklaring formet som et rektangel 26"/>
          <p:cNvSpPr/>
          <p:nvPr/>
        </p:nvSpPr>
        <p:spPr>
          <a:xfrm>
            <a:off x="198925" y="5482703"/>
            <a:ext cx="5435257" cy="1059727"/>
          </a:xfrm>
          <a:prstGeom prst="wedgeRectCallout">
            <a:avLst>
              <a:gd name="adj1" fmla="val 26425"/>
              <a:gd name="adj2" fmla="val -102082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sun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jdk.internal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misc.Unsafe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&lt;?&gt;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defineClass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(...);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28" name="Bildeforklaring formet som et rektangel 27"/>
          <p:cNvSpPr/>
          <p:nvPr/>
        </p:nvSpPr>
        <p:spPr>
          <a:xfrm>
            <a:off x="189084" y="2747558"/>
            <a:ext cx="1976600" cy="809870"/>
          </a:xfrm>
          <a:prstGeom prst="wedgeRectCallout">
            <a:avLst>
              <a:gd name="adj1" fmla="val 36663"/>
              <a:gd name="adj2" fmla="val -110797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module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java.base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46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6" grpId="0"/>
      <p:bldP spid="2" grpId="0" animBg="1"/>
      <p:bldP spid="2" grpId="1" animBg="1"/>
      <p:bldP spid="8" grpId="0" animBg="1"/>
      <p:bldP spid="27" grpId="0" animBg="1"/>
      <p:bldP spid="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5994530" y="4004892"/>
            <a:ext cx="6159144" cy="30654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5985930" y="4053018"/>
            <a:ext cx="6159144" cy="81814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Bildeforklaring formet som et rektangel 16"/>
          <p:cNvSpPr/>
          <p:nvPr/>
        </p:nvSpPr>
        <p:spPr>
          <a:xfrm>
            <a:off x="6003130" y="2708161"/>
            <a:ext cx="6150544" cy="4039148"/>
          </a:xfrm>
          <a:prstGeom prst="wedgeRectCallout">
            <a:avLst>
              <a:gd name="adj1" fmla="val -31537"/>
              <a:gd name="adj2" fmla="val -56888"/>
            </a:avLst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FilteringClassLoader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startsWith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 panose="02070309020205020404" pitchFamily="49" charset="0"/>
              </a:rPr>
              <a:t>java.lang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."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forName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knownClasses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contains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IllegalStateException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...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sp>
        <p:nvSpPr>
          <p:cNvPr id="19" name="Bildeforklaring formet som et rektangel 18"/>
          <p:cNvSpPr/>
          <p:nvPr/>
        </p:nvSpPr>
        <p:spPr>
          <a:xfrm>
            <a:off x="5994530" y="2708161"/>
            <a:ext cx="6150544" cy="3162612"/>
          </a:xfrm>
          <a:prstGeom prst="wedgeRectCallout">
            <a:avLst>
              <a:gd name="adj1" fmla="val -31380"/>
              <a:gd name="adj2" fmla="val -58866"/>
            </a:avLst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FilteringClassLoader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@</a:t>
            </a:r>
            <a:r>
              <a:rPr lang="nb-NO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Override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knownClasses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contains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IllegalStateException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...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848100" y="160020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714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Supporting class loaders with explicit filters</a:t>
            </a:r>
            <a:endParaRPr lang="en-US" sz="2400" b="1" dirty="0"/>
          </a:p>
        </p:txBody>
      </p:sp>
      <p:sp>
        <p:nvSpPr>
          <p:cNvPr id="22" name="Rektangel 21"/>
          <p:cNvSpPr/>
          <p:nvPr/>
        </p:nvSpPr>
        <p:spPr>
          <a:xfrm>
            <a:off x="38481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3848100" y="389513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6067425" y="1600200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4436417" y="232871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4436417" y="347617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Pil høyre 51"/>
          <p:cNvSpPr/>
          <p:nvPr/>
        </p:nvSpPr>
        <p:spPr>
          <a:xfrm rot="10800000">
            <a:off x="5450829" y="1754981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38567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99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20" grpId="0" animBg="1"/>
      <p:bldP spid="17" grpId="0" animBg="1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41172" y="3359216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-123530" y="2541071"/>
            <a:ext cx="12333172" cy="81814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-141172" y="2261938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116061"/>
            <a:ext cx="106643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previous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throws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Exception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URLClassLoader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loader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loadClass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agent.EntryPoint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init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Instrumentation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invoke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previous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previous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418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Making agents updatable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020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7" grpId="0" animBg="1"/>
      <p:bldP spid="7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848100" y="160020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boot</a:t>
            </a:r>
            <a:endParaRPr lang="nb-NO" dirty="0"/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418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Making agents updatable</a:t>
            </a:r>
          </a:p>
        </p:txBody>
      </p:sp>
      <p:sp>
        <p:nvSpPr>
          <p:cNvPr id="22" name="Rektangel 21"/>
          <p:cNvSpPr/>
          <p:nvPr/>
        </p:nvSpPr>
        <p:spPr>
          <a:xfrm>
            <a:off x="38481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extension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3848100" y="3895130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system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6067425" y="1600200"/>
            <a:ext cx="1581150" cy="7429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custom</a:t>
            </a:r>
            <a:endParaRPr lang="nb-NO" dirty="0"/>
          </a:p>
        </p:txBody>
      </p:sp>
      <p:sp>
        <p:nvSpPr>
          <p:cNvPr id="33" name="Pil høyre 32"/>
          <p:cNvSpPr/>
          <p:nvPr/>
        </p:nvSpPr>
        <p:spPr>
          <a:xfrm rot="16200000">
            <a:off x="4436417" y="2328714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Pil høyre 33"/>
          <p:cNvSpPr/>
          <p:nvPr/>
        </p:nvSpPr>
        <p:spPr>
          <a:xfrm rot="16200000">
            <a:off x="4436417" y="3476179"/>
            <a:ext cx="404515" cy="4333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Pil høyre 51"/>
          <p:cNvSpPr/>
          <p:nvPr/>
        </p:nvSpPr>
        <p:spPr>
          <a:xfrm rot="10800000">
            <a:off x="5450829" y="1754981"/>
            <a:ext cx="616595" cy="43338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/>
          <p:cNvSpPr/>
          <p:nvPr/>
        </p:nvSpPr>
        <p:spPr>
          <a:xfrm>
            <a:off x="3856700" y="2747665"/>
            <a:ext cx="1581150" cy="742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platform</a:t>
            </a:r>
            <a:endParaRPr lang="nb-NO" dirty="0"/>
          </a:p>
        </p:txBody>
      </p:sp>
      <p:sp>
        <p:nvSpPr>
          <p:cNvPr id="38" name="Rektangel 37"/>
          <p:cNvSpPr/>
          <p:nvPr/>
        </p:nvSpPr>
        <p:spPr>
          <a:xfrm>
            <a:off x="6067425" y="3890069"/>
            <a:ext cx="1581150" cy="7429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TypePool</a:t>
            </a:r>
            <a:endParaRPr lang="nb-NO" dirty="0"/>
          </a:p>
        </p:txBody>
      </p:sp>
      <p:sp>
        <p:nvSpPr>
          <p:cNvPr id="3" name="Pil høyre 2"/>
          <p:cNvSpPr/>
          <p:nvPr/>
        </p:nvSpPr>
        <p:spPr>
          <a:xfrm rot="10800000">
            <a:off x="5553075" y="4152900"/>
            <a:ext cx="390525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Pil høyre 39"/>
          <p:cNvSpPr/>
          <p:nvPr/>
        </p:nvSpPr>
        <p:spPr>
          <a:xfrm rot="16200000">
            <a:off x="6176963" y="2986087"/>
            <a:ext cx="1343024" cy="2095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275547" y="4714368"/>
            <a:ext cx="3355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TypeDescription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ctr"/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my.HttpClientAdvice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7" name="Bøyd pil 6"/>
          <p:cNvSpPr/>
          <p:nvPr/>
        </p:nvSpPr>
        <p:spPr>
          <a:xfrm rot="16200000">
            <a:off x="4723684" y="4561275"/>
            <a:ext cx="381131" cy="722595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601008" y="1754980"/>
            <a:ext cx="2252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Recording</a:t>
            </a:r>
            <a:endParaRPr lang="nb-NO" dirty="0"/>
          </a:p>
        </p:txBody>
      </p:sp>
      <p:sp>
        <p:nvSpPr>
          <p:cNvPr id="2" name="Pil med U-sving 1"/>
          <p:cNvSpPr/>
          <p:nvPr/>
        </p:nvSpPr>
        <p:spPr>
          <a:xfrm flipH="1">
            <a:off x="2598824" y="1130376"/>
            <a:ext cx="4325248" cy="388475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1936703" y="3890069"/>
            <a:ext cx="1581150" cy="74295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</a:t>
            </a:r>
            <a:r>
              <a:rPr lang="nb-NO" dirty="0" smtClean="0"/>
              <a:t>gent v1</a:t>
            </a:r>
            <a:endParaRPr lang="nb-NO" dirty="0"/>
          </a:p>
        </p:txBody>
      </p:sp>
      <p:sp>
        <p:nvSpPr>
          <p:cNvPr id="6" name="Pil høyre 5"/>
          <p:cNvSpPr/>
          <p:nvPr/>
        </p:nvSpPr>
        <p:spPr>
          <a:xfrm>
            <a:off x="3498959" y="4108908"/>
            <a:ext cx="349141" cy="27259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 opp 7"/>
          <p:cNvSpPr/>
          <p:nvPr/>
        </p:nvSpPr>
        <p:spPr>
          <a:xfrm>
            <a:off x="2482262" y="2188369"/>
            <a:ext cx="215084" cy="1574005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 ned 8"/>
          <p:cNvSpPr/>
          <p:nvPr/>
        </p:nvSpPr>
        <p:spPr>
          <a:xfrm>
            <a:off x="2729318" y="2220188"/>
            <a:ext cx="254968" cy="15740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1936703" y="4851437"/>
            <a:ext cx="1581150" cy="74295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</a:t>
            </a:r>
            <a:r>
              <a:rPr lang="nb-NO" dirty="0" smtClean="0"/>
              <a:t>gent v2</a:t>
            </a:r>
            <a:endParaRPr lang="nb-NO" dirty="0"/>
          </a:p>
        </p:txBody>
      </p:sp>
      <p:sp>
        <p:nvSpPr>
          <p:cNvPr id="26" name="Pil høyre 25"/>
          <p:cNvSpPr/>
          <p:nvPr/>
        </p:nvSpPr>
        <p:spPr>
          <a:xfrm>
            <a:off x="3517853" y="5058870"/>
            <a:ext cx="338735" cy="30182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Rett linje 10"/>
          <p:cNvCxnSpPr>
            <a:stCxn id="26" idx="3"/>
          </p:cNvCxnSpPr>
          <p:nvPr/>
        </p:nvCxnSpPr>
        <p:spPr>
          <a:xfrm flipV="1">
            <a:off x="3856588" y="4633019"/>
            <a:ext cx="0" cy="57676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4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 animBg="1"/>
      <p:bldP spid="25" grpId="0" animBg="1"/>
      <p:bldP spid="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5276431"/>
            <a:ext cx="12333172" cy="6023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0" y="850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/>
              <a:t>agent </a:t>
            </a:r>
            <a:r>
              <a:rPr lang="nb-NO" sz="3600" dirty="0" err="1" smtClean="0"/>
              <a:t>fundamentals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0" y="2311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code</a:t>
            </a:r>
            <a:r>
              <a:rPr lang="nb-NO" sz="3600" dirty="0" smtClean="0"/>
              <a:t> </a:t>
            </a:r>
            <a:r>
              <a:rPr lang="nb-NO" sz="3600" dirty="0" err="1" smtClean="0"/>
              <a:t>instrumentation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0" y="3771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class</a:t>
            </a:r>
            <a:r>
              <a:rPr lang="nb-NO" sz="3600" dirty="0" smtClean="0"/>
              <a:t> </a:t>
            </a:r>
            <a:r>
              <a:rPr lang="nb-NO" sz="3600" dirty="0" err="1" smtClean="0"/>
              <a:t>loading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0" y="52324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err="1" smtClean="0"/>
              <a:t>miscellaneous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0453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-141172" y="4621252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-141172" y="1620397"/>
            <a:ext cx="12333172" cy="27913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373961" y="1294970"/>
            <a:ext cx="9283311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ProcessHandle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VMHelper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runInNewVm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attach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loadAgent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MyAttachHelper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getProtectionDomain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getCodeSource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getURL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(),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finally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detach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  <a:endParaRPr lang="nb-NO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});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MyAttachHelper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/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944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Self-attaching for testing a Java agent</a:t>
            </a:r>
            <a:endParaRPr lang="en-US" sz="2400" b="1" dirty="0"/>
          </a:p>
        </p:txBody>
      </p:sp>
      <p:sp>
        <p:nvSpPr>
          <p:cNvPr id="2" name="Rektangel 1"/>
          <p:cNvSpPr/>
          <p:nvPr/>
        </p:nvSpPr>
        <p:spPr>
          <a:xfrm>
            <a:off x="375809" y="1296487"/>
            <a:ext cx="10273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ProcessHandle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attach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loadAgent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MyAttachHelper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getProtectionDomain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getCodeSource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getURL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(),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finally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detach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1775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>
              <a:effectLst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75809" y="5004145"/>
            <a:ext cx="9538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MyAttachHelper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MyAttachHelper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68032" y="412551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sp>
        <p:nvSpPr>
          <p:cNvPr id="13" name="Pil med U-sving 12"/>
          <p:cNvSpPr/>
          <p:nvPr/>
        </p:nvSpPr>
        <p:spPr>
          <a:xfrm rot="5400000">
            <a:off x="8036649" y="3785694"/>
            <a:ext cx="3657596" cy="53308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6" grpId="0"/>
      <p:bldP spid="2" grpId="0"/>
      <p:bldP spid="11" grpId="0"/>
      <p:bldP spid="12" grpId="0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75809" y="1050594"/>
            <a:ext cx="8691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cp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: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main.AppEntry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01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Running a dynamic Java agent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375809" y="1707197"/>
            <a:ext cx="92640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Hello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 from 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75809" y="3471796"/>
            <a:ext cx="10273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vm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VirtualMachine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attach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pid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loadAgent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"/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home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user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/myagent.jar"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MyAgent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finally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detach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3" name="Pil med U-sving 2"/>
          <p:cNvSpPr/>
          <p:nvPr/>
        </p:nvSpPr>
        <p:spPr>
          <a:xfrm rot="16200000" flipV="1">
            <a:off x="7952657" y="2730354"/>
            <a:ext cx="2256554" cy="90834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8737595" y="440013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PID a</a:t>
            </a:r>
            <a:endParaRPr lang="nb-NO" i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737594" y="1651781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PID b</a:t>
            </a:r>
            <a:endParaRPr lang="nb-NO" i="1" dirty="0"/>
          </a:p>
        </p:txBody>
      </p:sp>
      <p:sp>
        <p:nvSpPr>
          <p:cNvPr id="9" name="TekstSylinder 8"/>
          <p:cNvSpPr txBox="1"/>
          <p:nvPr/>
        </p:nvSpPr>
        <p:spPr>
          <a:xfrm rot="5400000">
            <a:off x="8647007" y="3038162"/>
            <a:ext cx="227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If </a:t>
            </a:r>
            <a:r>
              <a:rPr lang="nb-NO" i="1" dirty="0" err="1" smtClean="0"/>
              <a:t>owned</a:t>
            </a:r>
            <a:r>
              <a:rPr lang="nb-NO" i="1" dirty="0" smtClean="0"/>
              <a:t> by same </a:t>
            </a:r>
            <a:r>
              <a:rPr lang="nb-NO" i="1" dirty="0" err="1" smtClean="0"/>
              <a:t>user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9656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8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962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Attachment using Byte Buddy</a:t>
            </a:r>
            <a:endParaRPr lang="en-US" sz="2400" b="1" dirty="0"/>
          </a:p>
        </p:txBody>
      </p:sp>
      <p:sp>
        <p:nvSpPr>
          <p:cNvPr id="10" name="Rektangel 9"/>
          <p:cNvSpPr/>
          <p:nvPr/>
        </p:nvSpPr>
        <p:spPr>
          <a:xfrm>
            <a:off x="31775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>
              <a:effectLst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68032" y="412551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sp>
        <p:nvSpPr>
          <p:cNvPr id="17" name="Rektangel 16"/>
          <p:cNvSpPr/>
          <p:nvPr/>
        </p:nvSpPr>
        <p:spPr>
          <a:xfrm>
            <a:off x="375809" y="1294970"/>
            <a:ext cx="1027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Instrumentation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ByteBuddyAgent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>
              <a:effectLst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5809" y="2857285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AttachmentProvider</a:t>
            </a:r>
            <a:endParaRPr lang="nb-NO" dirty="0">
              <a:effectLst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460397" y="3251996"/>
            <a:ext cx="6545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b-NO" dirty="0" err="1" smtClean="0"/>
              <a:t>jdk.attach</a:t>
            </a:r>
            <a:r>
              <a:rPr lang="nb-NO" dirty="0" smtClean="0"/>
              <a:t> (JDK </a:t>
            </a:r>
            <a:r>
              <a:rPr lang="nb-NO" dirty="0" err="1" smtClean="0"/>
              <a:t>only</a:t>
            </a:r>
            <a:r>
              <a:rPr lang="nb-NO" dirty="0" smtClean="0"/>
              <a:t>) / IBM-</a:t>
            </a:r>
            <a:r>
              <a:rPr lang="nb-NO" dirty="0" err="1" smtClean="0"/>
              <a:t>namespace</a:t>
            </a:r>
            <a:r>
              <a:rPr lang="nb-NO" dirty="0" smtClean="0"/>
              <a:t>-</a:t>
            </a:r>
            <a:r>
              <a:rPr lang="nb-NO" dirty="0" err="1" smtClean="0"/>
              <a:t>aware</a:t>
            </a: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err="1"/>
              <a:t>j</a:t>
            </a:r>
            <a:r>
              <a:rPr lang="nb-NO" dirty="0" err="1" smtClean="0"/>
              <a:t>dk.attach</a:t>
            </a:r>
            <a:r>
              <a:rPr lang="nb-NO" dirty="0" smtClean="0"/>
              <a:t> via </a:t>
            </a:r>
            <a:r>
              <a:rPr lang="nb-NO" dirty="0" err="1" smtClean="0"/>
              <a:t>helper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(JDK </a:t>
            </a:r>
            <a:r>
              <a:rPr lang="nb-NO" dirty="0" err="1" smtClean="0"/>
              <a:t>only</a:t>
            </a:r>
            <a:r>
              <a:rPr lang="nb-NO" dirty="0" smtClean="0"/>
              <a:t>) / IBM-</a:t>
            </a:r>
            <a:r>
              <a:rPr lang="nb-NO" dirty="0" err="1" smtClean="0"/>
              <a:t>namespace</a:t>
            </a:r>
            <a:r>
              <a:rPr lang="nb-NO" dirty="0" smtClean="0"/>
              <a:t>-</a:t>
            </a:r>
            <a:r>
              <a:rPr lang="nb-NO" dirty="0" err="1" smtClean="0"/>
              <a:t>aware</a:t>
            </a: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smtClean="0"/>
              <a:t>Unix </a:t>
            </a:r>
            <a:r>
              <a:rPr lang="nb-NO" dirty="0" err="1" smtClean="0"/>
              <a:t>socket</a:t>
            </a:r>
            <a:r>
              <a:rPr lang="nb-NO" dirty="0" smtClean="0"/>
              <a:t> </a:t>
            </a:r>
            <a:r>
              <a:rPr lang="nb-NO" dirty="0" err="1" smtClean="0"/>
              <a:t>emulation</a:t>
            </a:r>
            <a:r>
              <a:rPr lang="nb-NO" dirty="0" smtClean="0"/>
              <a:t> (Unix </a:t>
            </a:r>
            <a:r>
              <a:rPr lang="nb-NO" dirty="0" err="1" smtClean="0"/>
              <a:t>only</a:t>
            </a:r>
            <a:r>
              <a:rPr lang="nb-NO" dirty="0" smtClean="0"/>
              <a:t>)</a:t>
            </a:r>
          </a:p>
          <a:p>
            <a:pPr marL="342900" indent="-342900">
              <a:buAutoNum type="arabicPeriod"/>
            </a:pPr>
            <a:r>
              <a:rPr lang="nb-NO" dirty="0" smtClean="0"/>
              <a:t>Unix </a:t>
            </a:r>
            <a:r>
              <a:rPr lang="nb-NO" dirty="0" err="1" smtClean="0"/>
              <a:t>socket</a:t>
            </a:r>
            <a:r>
              <a:rPr lang="nb-NO" dirty="0" smtClean="0"/>
              <a:t> </a:t>
            </a:r>
            <a:r>
              <a:rPr lang="nb-NO" dirty="0" err="1" smtClean="0"/>
              <a:t>emulation</a:t>
            </a:r>
            <a:r>
              <a:rPr lang="nb-NO" dirty="0" smtClean="0"/>
              <a:t> via </a:t>
            </a:r>
            <a:r>
              <a:rPr lang="nb-NO" dirty="0" err="1" smtClean="0"/>
              <a:t>helper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(Unix </a:t>
            </a:r>
            <a:r>
              <a:rPr lang="nb-NO" dirty="0" err="1" smtClean="0"/>
              <a:t>only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386826" y="1682019"/>
            <a:ext cx="11026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ByteBuddyAgent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attach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File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"myagent.jar"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"123"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54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214881" y="3356819"/>
            <a:ext cx="12333172" cy="165696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66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Instance-bound state without adding fields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375808" y="943729"/>
            <a:ext cx="11151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StateHandler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// injected into boot loader </a:t>
            </a:r>
            <a:endParaRPr lang="en-US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Map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Object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state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synchronizedMap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WeakHashMap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&lt;&gt;());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75808" y="943728"/>
            <a:ext cx="939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StateHandler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injected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into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boot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loader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WeakConcurrentMap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Object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WeakConcurrentMap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WithInlinedExpunction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&lt;&gt;();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75807" y="2757723"/>
            <a:ext cx="109052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...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75806" y="2757722"/>
            <a:ext cx="1090521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Dispatcher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dispatcher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forName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         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net.bytebuddy.Nexus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getSystemClassLoader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     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init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invoke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UserClass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dispatcher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run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... </a:t>
            </a:r>
          </a:p>
          <a:p>
            <a:r>
              <a:rPr lang="nb-NO" b="1" dirty="0">
                <a:solidFill>
                  <a:srgbClr val="008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22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8" grpId="0"/>
      <p:bldP spid="9" grpId="0"/>
      <p:bldP spid="9" grpId="1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/>
          <p:cNvSpPr/>
          <p:nvPr/>
        </p:nvSpPr>
        <p:spPr>
          <a:xfrm>
            <a:off x="-106031" y="3084719"/>
            <a:ext cx="12333172" cy="53982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-81317" y="2532300"/>
            <a:ext cx="12333172" cy="5634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-81317" y="2532299"/>
            <a:ext cx="12333172" cy="29309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-37763" y="2798284"/>
            <a:ext cx="12333172" cy="28643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375294" y="1100348"/>
            <a:ext cx="1026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disableClassFormatChanges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RedefinitionStrategy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BatchAllocator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Partitioning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DiscoveryStrategy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Reiterating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aLotOfTypes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SomeAdvice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375294" y="1100348"/>
            <a:ext cx="113705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disableClassFormatChanges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RedefinitionStrategy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BatchAllocator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Partitioning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DiscoveryStrategy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Reiterating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ResubmissionScheduler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WithFixedDelay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Executors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newSingleThreadScheduledExecutor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(),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TimeUnit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SECOND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aLotOfTypes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SomeAdvice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75808" y="1102489"/>
            <a:ext cx="1026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disableClassFormatChanges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RedefinitionStrategy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aLotOfTypes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SomeAdvice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02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Increasing retransformation resilience</a:t>
            </a:r>
            <a:endParaRPr lang="en-US" sz="2400" b="1" dirty="0"/>
          </a:p>
        </p:txBody>
      </p:sp>
      <p:sp>
        <p:nvSpPr>
          <p:cNvPr id="15" name="Rektangel 14"/>
          <p:cNvSpPr/>
          <p:nvPr/>
        </p:nvSpPr>
        <p:spPr>
          <a:xfrm>
            <a:off x="375808" y="1102489"/>
            <a:ext cx="1026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Instrumentation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AgentBuilder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disableClassFormatChanges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RedefinitionStrategy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RETRANSFORM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with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BatchAllocator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Partitioning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type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aLotOfTypes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module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visit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Advice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SomeAdvice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39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  <p:bldP spid="16" grpId="1" animBg="1"/>
      <p:bldP spid="14" grpId="0" animBg="1"/>
      <p:bldP spid="18" grpId="0" animBg="1"/>
      <p:bldP spid="18" grpId="1" animBg="1"/>
      <p:bldP spid="17" grpId="0"/>
      <p:bldP spid="17" grpId="1"/>
      <p:bldP spid="19" grpId="0"/>
      <p:bldP spid="12" grpId="0"/>
      <p:bldP spid="15" grpId="0"/>
      <p:bldP spid="15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5869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Balancing performance: JIT and GC inference</a:t>
            </a:r>
            <a:endParaRPr lang="en-US" sz="2400" b="1" dirty="0"/>
          </a:p>
        </p:txBody>
      </p:sp>
      <p:sp>
        <p:nvSpPr>
          <p:cNvPr id="5" name="Rektangel 4"/>
          <p:cNvSpPr/>
          <p:nvPr/>
        </p:nvSpPr>
        <p:spPr>
          <a:xfrm>
            <a:off x="375808" y="1094457"/>
            <a:ext cx="10729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MaxInlineLevel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maximum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nested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calls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MaxInlineSize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maximum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byte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code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size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FreqInlineSize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maximum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byte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code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size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(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frequently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called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)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MaxTrivialSize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maximum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byte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code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size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(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trivial,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e.g. getter/setter)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MinInliningThreshold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minimum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amount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of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calls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before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inlining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XX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LiveNodeCountInliningCutoff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max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number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of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live nodes</a:t>
            </a:r>
            <a:endParaRPr lang="nb-NO" dirty="0">
              <a:effectLst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729648" y="4461833"/>
            <a:ext cx="583894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631195" y="4461833"/>
            <a:ext cx="1698434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4744597" y="4461833"/>
            <a:ext cx="1698434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6857999" y="4461833"/>
            <a:ext cx="589403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7862370" y="4461833"/>
            <a:ext cx="589403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8896117" y="4461833"/>
            <a:ext cx="589403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pilkobling 12"/>
          <p:cNvCxnSpPr/>
          <p:nvPr/>
        </p:nvCxnSpPr>
        <p:spPr>
          <a:xfrm>
            <a:off x="1642748" y="4230478"/>
            <a:ext cx="985886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9929864" y="4461833"/>
            <a:ext cx="1252256" cy="3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1642748" y="3861146"/>
            <a:ext cx="157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/>
              <a:t>o</a:t>
            </a:r>
            <a:r>
              <a:rPr lang="nb-NO" i="1" dirty="0" err="1" smtClean="0"/>
              <a:t>bject</a:t>
            </a:r>
            <a:r>
              <a:rPr lang="nb-NO" i="1" dirty="0" smtClean="0"/>
              <a:t> </a:t>
            </a:r>
            <a:r>
              <a:rPr lang="nb-NO" i="1" dirty="0" err="1" smtClean="0"/>
              <a:t>life</a:t>
            </a:r>
            <a:r>
              <a:rPr lang="nb-NO" i="1" dirty="0" smtClean="0"/>
              <a:t> time</a:t>
            </a:r>
            <a:endParaRPr lang="nb-NO" i="1" dirty="0"/>
          </a:p>
        </p:txBody>
      </p:sp>
      <p:sp>
        <p:nvSpPr>
          <p:cNvPr id="16" name="Rektangel 15"/>
          <p:cNvSpPr/>
          <p:nvPr/>
        </p:nvSpPr>
        <p:spPr>
          <a:xfrm>
            <a:off x="1729648" y="4461833"/>
            <a:ext cx="583894" cy="374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2631195" y="4461833"/>
            <a:ext cx="1698434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4744597" y="4461833"/>
            <a:ext cx="1698434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/>
        </p:nvSpPr>
        <p:spPr>
          <a:xfrm>
            <a:off x="6857999" y="4461833"/>
            <a:ext cx="589403" cy="374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7862370" y="4461833"/>
            <a:ext cx="589403" cy="374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>
            <a:off x="8896117" y="4461833"/>
            <a:ext cx="589403" cy="374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/>
        </p:nvSpPr>
        <p:spPr>
          <a:xfrm>
            <a:off x="9929864" y="4461833"/>
            <a:ext cx="1252256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/>
          <p:cNvSpPr txBox="1"/>
          <p:nvPr/>
        </p:nvSpPr>
        <p:spPr>
          <a:xfrm>
            <a:off x="657128" y="44670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main</a:t>
            </a:r>
            <a:endParaRPr lang="nb-NO" i="1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588840" y="5115234"/>
            <a:ext cx="7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agent</a:t>
            </a:r>
            <a:endParaRPr lang="nb-NO" i="1" dirty="0"/>
          </a:p>
        </p:txBody>
      </p:sp>
      <p:sp>
        <p:nvSpPr>
          <p:cNvPr id="25" name="Rektangel 24"/>
          <p:cNvSpPr/>
          <p:nvPr/>
        </p:nvSpPr>
        <p:spPr>
          <a:xfrm>
            <a:off x="1729648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>
            <a:off x="2175831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>
            <a:off x="3237095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>
            <a:off x="5318392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/>
          <p:cNvSpPr/>
          <p:nvPr/>
        </p:nvSpPr>
        <p:spPr>
          <a:xfrm>
            <a:off x="6454664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7552677" y="5115234"/>
            <a:ext cx="27542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/>
          <p:cNvSpPr/>
          <p:nvPr/>
        </p:nvSpPr>
        <p:spPr>
          <a:xfrm>
            <a:off x="1729648" y="4461833"/>
            <a:ext cx="583894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ktangel 31"/>
          <p:cNvSpPr/>
          <p:nvPr/>
        </p:nvSpPr>
        <p:spPr>
          <a:xfrm>
            <a:off x="6857999" y="4461833"/>
            <a:ext cx="589403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/>
        </p:nvSpPr>
        <p:spPr>
          <a:xfrm>
            <a:off x="7862370" y="4461833"/>
            <a:ext cx="589403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8896117" y="4461833"/>
            <a:ext cx="589403" cy="37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1642748" y="3862066"/>
            <a:ext cx="525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/>
              <a:t>o</a:t>
            </a:r>
            <a:r>
              <a:rPr lang="nb-NO" i="1" dirty="0" err="1" smtClean="0"/>
              <a:t>bject</a:t>
            </a:r>
            <a:r>
              <a:rPr lang="nb-NO" i="1" dirty="0" smtClean="0"/>
              <a:t> </a:t>
            </a:r>
            <a:r>
              <a:rPr lang="nb-NO" i="1" dirty="0" err="1" smtClean="0"/>
              <a:t>life</a:t>
            </a:r>
            <a:r>
              <a:rPr lang="nb-NO" i="1" dirty="0" smtClean="0"/>
              <a:t> time: </a:t>
            </a:r>
            <a:r>
              <a:rPr lang="nb-NO" i="1" dirty="0" err="1" smtClean="0">
                <a:solidFill>
                  <a:schemeClr val="accent6">
                    <a:lumMod val="75000"/>
                  </a:schemeClr>
                </a:solidFill>
              </a:rPr>
              <a:t>young</a:t>
            </a:r>
            <a:r>
              <a:rPr lang="nb-NO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b-NO" i="1" dirty="0" err="1" smtClean="0">
                <a:solidFill>
                  <a:schemeClr val="accent6">
                    <a:lumMod val="75000"/>
                  </a:schemeClr>
                </a:solidFill>
              </a:rPr>
              <a:t>generation</a:t>
            </a:r>
            <a:r>
              <a:rPr lang="nb-NO" i="1" dirty="0" smtClean="0"/>
              <a:t>, </a:t>
            </a:r>
            <a:r>
              <a:rPr lang="nb-NO" i="1" dirty="0" err="1" smtClean="0">
                <a:solidFill>
                  <a:schemeClr val="accent1">
                    <a:lumMod val="75000"/>
                  </a:schemeClr>
                </a:solidFill>
              </a:rPr>
              <a:t>tenured</a:t>
            </a:r>
            <a:r>
              <a:rPr lang="nb-NO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i="1" dirty="0" err="1" smtClean="0">
                <a:solidFill>
                  <a:schemeClr val="accent1">
                    <a:lumMod val="75000"/>
                  </a:schemeClr>
                </a:solidFill>
              </a:rPr>
              <a:t>generation</a:t>
            </a:r>
            <a:endParaRPr lang="nb-NO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75520" y="836713"/>
            <a:ext cx="195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http://rafael.codes</a:t>
            </a:r>
          </a:p>
          <a:p>
            <a:r>
              <a:rPr lang="de-DE" dirty="0"/>
              <a:t>@rafaelcodes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5519" y="3068961"/>
            <a:ext cx="4656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http://documents4j.com</a:t>
            </a:r>
          </a:p>
          <a:p>
            <a:r>
              <a:rPr lang="de-DE" dirty="0"/>
              <a:t>https://github.com/documents4j/documents4j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-537328" y="4437112"/>
            <a:ext cx="133012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rafwin\Downloads\bewerbungsfoto_sma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856" y="218379"/>
            <a:ext cx="1394544" cy="18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>
            <a:cxnSpLocks/>
          </p:cNvCxnSpPr>
          <p:nvPr/>
        </p:nvCxnSpPr>
        <p:spPr>
          <a:xfrm>
            <a:off x="-537328" y="2348880"/>
            <a:ext cx="133012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C:\Users\rafwin\Downloads\logo-ora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422" y="4581128"/>
            <a:ext cx="571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775520" y="5373217"/>
            <a:ext cx="381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http://bytebuddy.net</a:t>
            </a:r>
          </a:p>
          <a:p>
            <a:r>
              <a:rPr lang="de-DE" dirty="0"/>
              <a:t>https://github.com/raphw/byte-buddy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94" y="2720045"/>
            <a:ext cx="2588607" cy="134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434109" y="2835563"/>
            <a:ext cx="13152582" cy="59112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50594"/>
            <a:ext cx="9654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cp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: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javaagent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:/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home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user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myagent.jar</a:t>
            </a:r>
            <a:r>
              <a:rPr lang="nb-NO" b="1" dirty="0">
                <a:solidFill>
                  <a:srgbClr val="804000"/>
                </a:solidFill>
                <a:latin typeface="Courier New" panose="02070309020205020404" pitchFamily="49" charset="0"/>
              </a:rPr>
              <a:t>=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MyAgent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main.AppEntry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2758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Transforming a class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375809" y="1707197"/>
            <a:ext cx="108371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PreEntry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Instrumentation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addTransformer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classIfLoaded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protectionDomain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shouldTransform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});</a:t>
            </a:r>
            <a:endParaRPr lang="nb-NO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559009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87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327891" y="4202545"/>
            <a:ext cx="13152582" cy="57265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-434109" y="2835563"/>
            <a:ext cx="13152582" cy="59112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75809" y="1050594"/>
            <a:ext cx="8691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cp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: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main.AppEntry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051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Retransforming a class</a:t>
            </a:r>
            <a:endParaRPr lang="en-US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375809" y="1707197"/>
            <a:ext cx="11446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arg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Instrumentation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addTransformer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classLoader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className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classIfLoaded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protectionDomain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shouldTransform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classIfLoaded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},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retransformClasses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getClassesToRetransform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());</a:t>
            </a:r>
            <a:endParaRPr lang="nb-NO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905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-310586" y="2252312"/>
            <a:ext cx="13152582" cy="83739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-443735" y="1703672"/>
            <a:ext cx="13152582" cy="3080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457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Retransforming a </a:t>
            </a:r>
            <a:r>
              <a:rPr lang="en-US" sz="2400" b="1" dirty="0" smtClean="0"/>
              <a:t>class: limitations</a:t>
            </a:r>
            <a:endParaRPr lang="en-US" sz="2400" b="1" dirty="0"/>
          </a:p>
        </p:txBody>
      </p:sp>
      <p:sp>
        <p:nvSpPr>
          <p:cNvPr id="3" name="Rektangel 2"/>
          <p:cNvSpPr/>
          <p:nvPr/>
        </p:nvSpPr>
        <p:spPr>
          <a:xfrm>
            <a:off x="375809" y="111101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Sample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" name="Rektangel 3"/>
          <p:cNvSpPr/>
          <p:nvPr/>
        </p:nvSpPr>
        <p:spPr>
          <a:xfrm>
            <a:off x="375809" y="111101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Sample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375809" y="111101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Sample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m2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10" name="Rektangel 9"/>
          <p:cNvSpPr/>
          <p:nvPr/>
        </p:nvSpPr>
        <p:spPr>
          <a:xfrm>
            <a:off x="375809" y="111101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Sample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m2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m2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 panose="02070309020205020404" pitchFamily="49" charset="0"/>
              </a:rPr>
              <a:t>"bar"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cxnSp>
        <p:nvCxnSpPr>
          <p:cNvPr id="14" name="Rett linje 13"/>
          <p:cNvCxnSpPr/>
          <p:nvPr/>
        </p:nvCxnSpPr>
        <p:spPr>
          <a:xfrm flipV="1">
            <a:off x="693019" y="2396691"/>
            <a:ext cx="2666198" cy="19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375809" y="4359683"/>
            <a:ext cx="626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Possible</a:t>
            </a:r>
            <a:r>
              <a:rPr lang="nb-NO" i="1" dirty="0" smtClean="0"/>
              <a:t> </a:t>
            </a:r>
            <a:r>
              <a:rPr lang="nb-NO" i="1" dirty="0" err="1" smtClean="0"/>
              <a:t>future</a:t>
            </a:r>
            <a:r>
              <a:rPr lang="nb-NO" i="1" dirty="0" smtClean="0"/>
              <a:t> </a:t>
            </a:r>
            <a:r>
              <a:rPr lang="nb-NO" i="1" dirty="0" err="1" smtClean="0"/>
              <a:t>extension</a:t>
            </a:r>
            <a:r>
              <a:rPr lang="nb-NO" dirty="0" smtClean="0"/>
              <a:t>: JEP 159 or </a:t>
            </a:r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code</a:t>
            </a:r>
            <a:r>
              <a:rPr lang="nb-NO" dirty="0" smtClean="0"/>
              <a:t> </a:t>
            </a:r>
            <a:r>
              <a:rPr lang="nb-NO" dirty="0" err="1" smtClean="0"/>
              <a:t>evolution</a:t>
            </a:r>
            <a:r>
              <a:rPr lang="nb-NO" dirty="0" smtClean="0"/>
              <a:t> VM</a:t>
            </a:r>
            <a:endParaRPr lang="nb-NO" dirty="0"/>
          </a:p>
        </p:txBody>
      </p:sp>
      <p:cxnSp>
        <p:nvCxnSpPr>
          <p:cNvPr id="17" name="Rett linje 16"/>
          <p:cNvCxnSpPr/>
          <p:nvPr/>
        </p:nvCxnSpPr>
        <p:spPr>
          <a:xfrm flipV="1">
            <a:off x="693019" y="2406316"/>
            <a:ext cx="3638349" cy="17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375808" y="4729015"/>
            <a:ext cx="444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currently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does</a:t>
            </a:r>
            <a:r>
              <a:rPr lang="nb-NO" dirty="0" smtClean="0"/>
              <a:t> not </a:t>
            </a:r>
            <a:r>
              <a:rPr lang="nb-NO" dirty="0" err="1" smtClean="0"/>
              <a:t>seem</a:t>
            </a:r>
            <a:r>
              <a:rPr lang="nb-NO" dirty="0" smtClean="0"/>
              <a:t> to be a goal.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93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1" grpId="0" animBg="1"/>
      <p:bldP spid="11" grpId="1" animBg="1"/>
      <p:bldP spid="3" grpId="0"/>
      <p:bldP spid="4" grpId="0"/>
      <p:bldP spid="4" grpId="1"/>
      <p:bldP spid="9" grpId="0"/>
      <p:bldP spid="10" grpId="0"/>
      <p:bldP spid="10" grpId="1"/>
      <p:bldP spid="15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544946" y="4793674"/>
            <a:ext cx="13152582" cy="65578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-544946" y="3703782"/>
            <a:ext cx="13152582" cy="93559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75809" y="1780145"/>
            <a:ext cx="11640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JNIEXPORT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JNICALL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Agent_OnLoad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JavaVM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char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options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reserved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jvmtiEnv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res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jvmtiError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error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jvmtiCapabilities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capabilities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jvmtiEventCallbacks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callbacks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res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(*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)-&gt;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GetEnv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vm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**)&amp;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JVMTI_VERSION_1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memset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(&amp;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capabilities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jvmtiCapabilities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capabilities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can_retransform_classes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error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AddCapabilities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(&amp;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capabilities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callbacks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ClassFileLoadHook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&amp;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myClassFileLoadHook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error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(*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)-&gt;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SetEventCallbacks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jvmti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callbacks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jint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callbacks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</a:rPr>
              <a:t>JNI_OK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F70B9948-111C-41BA-B3B0-E04FBD6FD6E8}"/>
              </a:ext>
            </a:extLst>
          </p:cNvPr>
          <p:cNvSpPr txBox="1"/>
          <p:nvPr/>
        </p:nvSpPr>
        <p:spPr>
          <a:xfrm>
            <a:off x="375809" y="301658"/>
            <a:ext cx="3114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Running a native agent</a:t>
            </a:r>
            <a:endParaRPr lang="en-US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375809" y="1050594"/>
            <a:ext cx="8691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-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agentlib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:/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home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/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myagent.so</a:t>
            </a:r>
            <a:r>
              <a:rPr lang="nb-NO" b="1" dirty="0" smtClean="0">
                <a:solidFill>
                  <a:srgbClr val="804000"/>
                </a:solidFill>
                <a:latin typeface="Courier New" panose="02070309020205020404" pitchFamily="49" charset="0"/>
              </a:rPr>
              <a:t>=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MyAgent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main.AppEntry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62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5433</Words>
  <Application>Microsoft Office PowerPoint</Application>
  <PresentationFormat>Widescreen</PresentationFormat>
  <Paragraphs>1197</Paragraphs>
  <Slides>54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Courier New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Skatteetaten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Winterhalter, Rafael</dc:creator>
  <cp:lastModifiedBy>Winterhalter, Rafael</cp:lastModifiedBy>
  <cp:revision>251</cp:revision>
  <dcterms:created xsi:type="dcterms:W3CDTF">2019-02-09T19:49:33Z</dcterms:created>
  <dcterms:modified xsi:type="dcterms:W3CDTF">2019-02-26T19:54:15Z</dcterms:modified>
</cp:coreProperties>
</file>