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55"/>
  </p:notesMasterIdLst>
  <p:sldIdLst>
    <p:sldId id="256" r:id="rId2"/>
    <p:sldId id="4290" r:id="rId3"/>
    <p:sldId id="4291" r:id="rId4"/>
    <p:sldId id="4292" r:id="rId5"/>
    <p:sldId id="4293" r:id="rId6"/>
    <p:sldId id="4297" r:id="rId7"/>
    <p:sldId id="263" r:id="rId8"/>
    <p:sldId id="264" r:id="rId9"/>
    <p:sldId id="4294" r:id="rId10"/>
    <p:sldId id="4295" r:id="rId11"/>
    <p:sldId id="4296" r:id="rId12"/>
    <p:sldId id="4332" r:id="rId13"/>
    <p:sldId id="4298" r:id="rId14"/>
    <p:sldId id="4299" r:id="rId15"/>
    <p:sldId id="4300" r:id="rId16"/>
    <p:sldId id="4301" r:id="rId17"/>
    <p:sldId id="4310" r:id="rId18"/>
    <p:sldId id="4319" r:id="rId19"/>
    <p:sldId id="4303" r:id="rId20"/>
    <p:sldId id="4304" r:id="rId21"/>
    <p:sldId id="4305" r:id="rId22"/>
    <p:sldId id="4302" r:id="rId23"/>
    <p:sldId id="4306" r:id="rId24"/>
    <p:sldId id="4307" r:id="rId25"/>
    <p:sldId id="4313" r:id="rId26"/>
    <p:sldId id="4308" r:id="rId27"/>
    <p:sldId id="4309" r:id="rId28"/>
    <p:sldId id="4333" r:id="rId29"/>
    <p:sldId id="4334" r:id="rId30"/>
    <p:sldId id="4311" r:id="rId31"/>
    <p:sldId id="4312" r:id="rId32"/>
    <p:sldId id="4314" r:id="rId33"/>
    <p:sldId id="4315" r:id="rId34"/>
    <p:sldId id="4330" r:id="rId35"/>
    <p:sldId id="4316" r:id="rId36"/>
    <p:sldId id="4317" r:id="rId37"/>
    <p:sldId id="4318" r:id="rId38"/>
    <p:sldId id="4320" r:id="rId39"/>
    <p:sldId id="3782" r:id="rId40"/>
    <p:sldId id="4321" r:id="rId41"/>
    <p:sldId id="4322" r:id="rId42"/>
    <p:sldId id="4323" r:id="rId43"/>
    <p:sldId id="4324" r:id="rId44"/>
    <p:sldId id="4325" r:id="rId45"/>
    <p:sldId id="4326" r:id="rId46"/>
    <p:sldId id="4327" r:id="rId47"/>
    <p:sldId id="4328" r:id="rId48"/>
    <p:sldId id="4329" r:id="rId49"/>
    <p:sldId id="4331" r:id="rId50"/>
    <p:sldId id="4335" r:id="rId51"/>
    <p:sldId id="4176" r:id="rId52"/>
    <p:sldId id="4197" r:id="rId53"/>
    <p:sldId id="3787" r:id="rId54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05"/>
    <a:srgbClr val="FFE731"/>
    <a:srgbClr val="FFF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"/>
    <p:restoredTop sz="94915"/>
  </p:normalViewPr>
  <p:slideViewPr>
    <p:cSldViewPr snapToGrid="0">
      <p:cViewPr>
        <p:scale>
          <a:sx n="150" d="100"/>
          <a:sy n="150" d="100"/>
        </p:scale>
        <p:origin x="12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AEB3B-74ED-E84C-A58A-1863836BAA5D}" type="datetimeFigureOut">
              <a:rPr lang="en-SI" smtClean="0"/>
              <a:t>19. 8. 25</a:t>
            </a:fld>
            <a:endParaRPr lang="en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03359-2889-1840-A9E9-62BB733696A4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79599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79307-7126-230F-D033-70850324C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3D62D90-2E83-A52F-1C77-9CF8DCF6A9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81DF360-476F-4B80-4A45-477C581E3C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 можете не знать в лицо всех топ-менеджеров компании, в СД которой вы входите. Вы можете не помнить цифру прибыли за прошлый год.</a:t>
            </a:r>
          </a:p>
          <a:p>
            <a:endParaRPr lang="ru-RU" dirty="0"/>
          </a:p>
          <a:p>
            <a:r>
              <a:rPr lang="ru-RU" dirty="0"/>
              <a:t>Но вы должны четко знать (и все топ-менеджеры, конечно же, тоже) какие потребности клиентов удовлетворяет ваш бизнес, и с помощью каких ценностей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203A8D-FF4A-6563-D968-0A61BA041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BEBC09-B6AD-49BA-AF9B-4F506D60CBE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57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5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8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24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DCCBCF-FAF5-4C57-8B67-2FF7AB692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2302" y="6370378"/>
            <a:ext cx="654572" cy="184666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ru-RU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F1A1B6B-C622-4A92-9656-7A72C6D5E7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BF1E5B75-C065-48D6-84A8-A203D8F5AF0D}"/>
              </a:ext>
            </a:extLst>
          </p:cNvPr>
          <p:cNvSpPr/>
          <p:nvPr userDrawn="1"/>
        </p:nvSpPr>
        <p:spPr>
          <a:xfrm>
            <a:off x="245267" y="6207917"/>
            <a:ext cx="500064" cy="500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052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вал 34">
            <a:extLst>
              <a:ext uri="{FF2B5EF4-FFF2-40B4-BE49-F238E27FC236}">
                <a16:creationId xmlns:a16="http://schemas.microsoft.com/office/drawing/2014/main" id="{BF1E5B75-C065-48D6-84A8-A203D8F5AF0D}"/>
              </a:ext>
            </a:extLst>
          </p:cNvPr>
          <p:cNvSpPr/>
          <p:nvPr userDrawn="1"/>
        </p:nvSpPr>
        <p:spPr>
          <a:xfrm>
            <a:off x="245267" y="6207917"/>
            <a:ext cx="500064" cy="500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298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01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4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65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8/19/25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40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8/19/25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7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8/19/25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6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54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4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61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  <p:sldLayoutId id="2147483674" r:id="rId12"/>
    <p:sldLayoutId id="2147483675" r:id="rId13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4" name="Picture 3" descr="Jigsaw puzzles in plastic figures">
            <a:extLst>
              <a:ext uri="{FF2B5EF4-FFF2-40B4-BE49-F238E27FC236}">
                <a16:creationId xmlns:a16="http://schemas.microsoft.com/office/drawing/2014/main" id="{9945CDBC-FF3F-EC10-E0F1-875040E179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637" b="51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7DEAC1-B3AA-6569-0A44-A191DF2F3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0"/>
            <a:ext cx="12191999" cy="13716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418E5E-D2BB-3166-C483-753F898A9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" y="5715000"/>
            <a:ext cx="8027544" cy="960120"/>
          </a:xfrm>
          <a:ln>
            <a:noFill/>
          </a:ln>
        </p:spPr>
        <p:txBody>
          <a:bodyPr anchor="ctr">
            <a:noAutofit/>
          </a:bodyPr>
          <a:lstStyle/>
          <a:p>
            <a:r>
              <a:rPr lang="ru-RU" sz="3200" dirty="0"/>
              <a:t>Как неправильная работа с </a:t>
            </a:r>
            <a:r>
              <a:rPr lang="en-US" sz="3200" dirty="0"/>
              <a:t>KPI </a:t>
            </a:r>
            <a:r>
              <a:rPr lang="ru-RU" sz="3200" dirty="0"/>
              <a:t>может разрушить вашу стратегию</a:t>
            </a:r>
            <a:endParaRPr lang="en-SI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8F4A6-FF55-A707-DBD7-68A881752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7585" y="5715000"/>
            <a:ext cx="3630168" cy="960120"/>
          </a:xfrm>
        </p:spPr>
        <p:txBody>
          <a:bodyPr anchor="ctr">
            <a:normAutofit/>
          </a:bodyPr>
          <a:lstStyle/>
          <a:p>
            <a:pPr algn="r"/>
            <a:r>
              <a:rPr lang="ru-RU" sz="1800" dirty="0">
                <a:latin typeface="+mj-lt"/>
                <a:cs typeface="Arial" panose="020B0604020202020204" pitchFamily="34" charset="0"/>
              </a:rPr>
              <a:t>Святослав Бирюлин</a:t>
            </a:r>
          </a:p>
        </p:txBody>
      </p:sp>
    </p:spTree>
    <p:extLst>
      <p:ext uri="{BB962C8B-B14F-4D97-AF65-F5344CB8AC3E}">
        <p14:creationId xmlns:p14="http://schemas.microsoft.com/office/powerpoint/2010/main" val="3046274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AE941-AB54-CE8B-A82E-5D7E0927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такой цели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99F0D-1CD8-6670-7322-3B77B5A21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+mj-lt"/>
              </a:rPr>
              <a:t>Мы точно знаем, что цель достижима (проверяли в прошлом)</a:t>
            </a:r>
          </a:p>
          <a:p>
            <a:r>
              <a:rPr lang="ru-RU" dirty="0">
                <a:latin typeface="+mj-lt"/>
              </a:rPr>
              <a:t>Достичь цели можно только одним путем</a:t>
            </a:r>
          </a:p>
          <a:p>
            <a:r>
              <a:rPr lang="ru-RU" dirty="0">
                <a:latin typeface="+mj-lt"/>
              </a:rPr>
              <a:t>Процесс </a:t>
            </a:r>
            <a:r>
              <a:rPr lang="ru-RU" dirty="0" err="1">
                <a:latin typeface="+mj-lt"/>
              </a:rPr>
              <a:t>алгоритмизуем</a:t>
            </a:r>
            <a:endParaRPr lang="ru-RU" dirty="0">
              <a:latin typeface="+mj-lt"/>
            </a:endParaRPr>
          </a:p>
          <a:p>
            <a:r>
              <a:rPr lang="ru-RU" dirty="0">
                <a:latin typeface="+mj-lt"/>
              </a:rPr>
              <a:t>Качество легко контролировать</a:t>
            </a:r>
          </a:p>
          <a:p>
            <a:r>
              <a:rPr lang="ru-RU" dirty="0">
                <a:latin typeface="+mj-lt"/>
              </a:rPr>
              <a:t>Вероятность нахождения Василием идиотского способа решения задачи низка</a:t>
            </a:r>
            <a:endParaRPr lang="en-S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21985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0367A-1FA0-7030-FABE-7782EE10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36250-3C8D-6B9C-F1FD-823DFD5AC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 этом: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4A04D-4A60-292C-3C0B-B4DC5E6EB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+mj-lt"/>
              </a:rPr>
              <a:t>Василий откажется разгружать фуру</a:t>
            </a:r>
          </a:p>
          <a:p>
            <a:r>
              <a:rPr lang="ru-RU" dirty="0">
                <a:latin typeface="+mj-lt"/>
              </a:rPr>
              <a:t>Цель выполнима только когда все внешние условия работают идеально</a:t>
            </a:r>
            <a:endParaRPr lang="en-S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4522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C996D-D928-DB12-7E29-AA9525711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0992" y="719453"/>
            <a:ext cx="3676397" cy="3070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Зачем нужен kpi если можно использовать норматив?</a:t>
            </a:r>
          </a:p>
        </p:txBody>
      </p:sp>
      <p:pic>
        <p:nvPicPr>
          <p:cNvPr id="5" name="Picture 4" descr="A person on the phone&#10;&#10;AI-generated content may be incorrect.">
            <a:extLst>
              <a:ext uri="{FF2B5EF4-FFF2-40B4-BE49-F238E27FC236}">
                <a16:creationId xmlns:a16="http://schemas.microsoft.com/office/drawing/2014/main" id="{9F4149CC-1979-0633-CD53-1F6D6E38C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336" y="719453"/>
            <a:ext cx="3496688" cy="552836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5769" y="4053540"/>
            <a:ext cx="9144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874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BFF616-C6A5-4073-5719-AD791420B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B97844-CFCF-5C1F-F246-33BAC2193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99024"/>
            <a:ext cx="3076032" cy="39149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/>
              <a:t>ЕВГЕНИЙ, CEO.</a:t>
            </a:r>
            <a:br>
              <a:rPr lang="en-US" sz="3700"/>
            </a:br>
            <a:br>
              <a:rPr lang="en-US" sz="3700"/>
            </a:br>
            <a:r>
              <a:rPr lang="en-US" sz="3700"/>
              <a:t>KPI – 150 млн чистой прибыли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in a suit and tie sitting at a desk&#10;&#10;AI-generated content may be incorrect.">
            <a:extLst>
              <a:ext uri="{FF2B5EF4-FFF2-40B4-BE49-F238E27FC236}">
                <a16:creationId xmlns:a16="http://schemas.microsoft.com/office/drawing/2014/main" id="{F0719E68-3E71-67EE-EBA7-1526E185D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974837"/>
            <a:ext cx="7353299" cy="490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68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2E457-38AB-D556-A70F-6AC772860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0054B-0D9D-8E19-D962-806AEFCB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такой цели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FA271-B90E-E7BD-8697-0D4B45D23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+mj-lt"/>
              </a:rPr>
              <a:t>Мы понятия не имеем достижима ли цель</a:t>
            </a:r>
          </a:p>
          <a:p>
            <a:r>
              <a:rPr lang="ru-RU" dirty="0">
                <a:latin typeface="+mj-lt"/>
              </a:rPr>
              <a:t>Достичь ее можно очень разными путями</a:t>
            </a:r>
          </a:p>
          <a:p>
            <a:r>
              <a:rPr lang="ru-RU" dirty="0">
                <a:latin typeface="+mj-lt"/>
              </a:rPr>
              <a:t>Процесс не </a:t>
            </a:r>
            <a:r>
              <a:rPr lang="ru-RU" dirty="0" err="1">
                <a:latin typeface="+mj-lt"/>
              </a:rPr>
              <a:t>алгоритмизуем</a:t>
            </a:r>
            <a:endParaRPr lang="ru-RU" dirty="0">
              <a:latin typeface="+mj-lt"/>
            </a:endParaRPr>
          </a:p>
          <a:p>
            <a:r>
              <a:rPr lang="ru-RU" dirty="0">
                <a:latin typeface="+mj-lt"/>
              </a:rPr>
              <a:t>Качество очень сложно контролировать</a:t>
            </a:r>
          </a:p>
          <a:p>
            <a:r>
              <a:rPr lang="ru-RU" dirty="0">
                <a:latin typeface="+mj-lt"/>
              </a:rPr>
              <a:t>Вероятность нахождения Евгением идиотского способа решения задачи высока</a:t>
            </a:r>
            <a:endParaRPr lang="en-S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9912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C262-6BAD-962E-8354-10EB7282F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03E9-4653-4D34-DDB9-7DABDA08E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 этом: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CA63-0667-186E-7404-8D325C32C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+mj-lt"/>
              </a:rPr>
              <a:t>Евгений сделает все, чтобы достичь цели и получить бонус</a:t>
            </a:r>
          </a:p>
          <a:p>
            <a:r>
              <a:rPr lang="ru-RU" dirty="0">
                <a:latin typeface="+mj-lt"/>
              </a:rPr>
              <a:t>Цель выполнима только когда все внешние условия работают идеально</a:t>
            </a:r>
            <a:endParaRPr lang="en-S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2985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11261-3991-E0EC-331C-7229102EB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0992" y="719453"/>
            <a:ext cx="3676397" cy="30707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KPI warriors, "воины KPI"</a:t>
            </a:r>
          </a:p>
        </p:txBody>
      </p:sp>
      <p:pic>
        <p:nvPicPr>
          <p:cNvPr id="5" name="Picture 4" descr="A cartoon of a knight holding a sword&#10;&#10;AI-generated content may be incorrect.">
            <a:extLst>
              <a:ext uri="{FF2B5EF4-FFF2-40B4-BE49-F238E27FC236}">
                <a16:creationId xmlns:a16="http://schemas.microsoft.com/office/drawing/2014/main" id="{0A30E263-94F0-8AE2-36C3-69464148C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862" y="719453"/>
            <a:ext cx="5865635" cy="552836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75769" y="4053540"/>
            <a:ext cx="9144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675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141D4-3FD1-EC42-52C2-695F51384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KPI </a:t>
            </a:r>
            <a:r>
              <a:rPr lang="ru-RU" dirty="0"/>
              <a:t>как лекарство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3FE2E-FF94-4640-A27F-A4330AE7C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1871133"/>
            <a:ext cx="5200632" cy="40907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+mj-lt"/>
              </a:rPr>
              <a:t>Целебные свойства</a:t>
            </a:r>
          </a:p>
          <a:p>
            <a:r>
              <a:rPr lang="ru-RU" sz="3200" dirty="0">
                <a:latin typeface="+mj-lt"/>
              </a:rPr>
              <a:t>–––––</a:t>
            </a:r>
          </a:p>
          <a:p>
            <a:r>
              <a:rPr lang="ru-RU" sz="3200" dirty="0">
                <a:latin typeface="+mj-lt"/>
              </a:rPr>
              <a:t>–––––</a:t>
            </a:r>
          </a:p>
          <a:p>
            <a:endParaRPr lang="en-SI" sz="3200" dirty="0">
              <a:latin typeface="+mj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DDF9BA-C7A1-EEA1-15FE-2DC26C581AF0}"/>
              </a:ext>
            </a:extLst>
          </p:cNvPr>
          <p:cNvSpPr txBox="1">
            <a:spLocks/>
          </p:cNvSpPr>
          <p:nvPr/>
        </p:nvSpPr>
        <p:spPr>
          <a:xfrm>
            <a:off x="5943601" y="1871133"/>
            <a:ext cx="5200632" cy="4090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3200" dirty="0">
                <a:latin typeface="+mj-lt"/>
              </a:rPr>
              <a:t>Побочные эффекты</a:t>
            </a:r>
          </a:p>
          <a:p>
            <a:r>
              <a:rPr lang="ru-RU" sz="3200" dirty="0">
                <a:latin typeface="+mj-lt"/>
              </a:rPr>
              <a:t>–––––</a:t>
            </a:r>
          </a:p>
          <a:p>
            <a:r>
              <a:rPr lang="ru-RU" sz="3200" dirty="0">
                <a:latin typeface="+mj-lt"/>
              </a:rPr>
              <a:t>–––––</a:t>
            </a:r>
          </a:p>
          <a:p>
            <a:r>
              <a:rPr lang="ru-RU" sz="3200" dirty="0">
                <a:latin typeface="+mj-lt"/>
              </a:rPr>
              <a:t>–––––</a:t>
            </a:r>
          </a:p>
          <a:p>
            <a:r>
              <a:rPr lang="ru-RU" sz="3200" dirty="0">
                <a:latin typeface="+mj-lt"/>
              </a:rPr>
              <a:t>–––––</a:t>
            </a:r>
          </a:p>
          <a:p>
            <a:r>
              <a:rPr lang="ru-RU" sz="3200" dirty="0">
                <a:latin typeface="+mj-lt"/>
              </a:rPr>
              <a:t>–––––</a:t>
            </a:r>
          </a:p>
          <a:p>
            <a:endParaRPr lang="en-SI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1477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C8E8F9-CAA1-938E-9D07-57D3A662D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59" y="1177348"/>
            <a:ext cx="3330906" cy="34410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/>
              <a:t>НЕВЫПЛАТА БОНУСА…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-up of a child&#10;&#10;AI-generated content may be incorrect.">
            <a:extLst>
              <a:ext uri="{FF2B5EF4-FFF2-40B4-BE49-F238E27FC236}">
                <a16:creationId xmlns:a16="http://schemas.microsoft.com/office/drawing/2014/main" id="{9730092C-0C28-6650-D0EC-437ABDBCF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35" y="1411614"/>
            <a:ext cx="7179970" cy="403873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885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186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C9018-298D-EEC5-D7C8-CF7EC5EBD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избежать этой проблемы?</a:t>
            </a:r>
            <a:endParaRPr lang="en-S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18B0FE-9233-FB97-61A3-D4D3F77322FA}"/>
              </a:ext>
            </a:extLst>
          </p:cNvPr>
          <p:cNvSpPr txBox="1">
            <a:spLocks/>
          </p:cNvSpPr>
          <p:nvPr/>
        </p:nvSpPr>
        <p:spPr>
          <a:xfrm>
            <a:off x="700634" y="4565375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dirty="0"/>
              <a:t>Изменить подход к планированию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052070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82C31-DA57-989A-EA66-5A92F23B9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эпиграф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3DF5F-6F5C-A5B8-F476-D0BF316DB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>
                <a:latin typeface="+mj-lt"/>
              </a:rPr>
              <a:t>"Мне все равно как и когда они работают, мне важен результат"</a:t>
            </a:r>
          </a:p>
          <a:p>
            <a:pPr marL="0" indent="0">
              <a:buNone/>
            </a:pPr>
            <a:r>
              <a:rPr lang="ru-RU" sz="3200" i="1" dirty="0">
                <a:latin typeface="+mj-lt"/>
              </a:rPr>
              <a:t>Неизвестный управленец из одной из стран бывшего СССР</a:t>
            </a:r>
            <a:endParaRPr lang="en-SI" sz="3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975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86101-D6AD-BDD2-5D20-3E59DB2C7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26" y="2902226"/>
            <a:ext cx="10691265" cy="1307592"/>
          </a:xfrm>
        </p:spPr>
        <p:txBody>
          <a:bodyPr/>
          <a:lstStyle/>
          <a:p>
            <a:pPr algn="ctr"/>
            <a:r>
              <a:rPr lang="ru-RU" dirty="0"/>
              <a:t>Является ли бюджет планом?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316933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C780E-1549-1F7F-AC6B-BF28AE4AC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80776" cy="1180210"/>
          </a:xfrm>
        </p:spPr>
        <p:txBody>
          <a:bodyPr>
            <a:normAutofit/>
          </a:bodyPr>
          <a:lstStyle/>
          <a:p>
            <a:r>
              <a:rPr lang="ru-RU" dirty="0"/>
              <a:t>Бюджет ≠ план</a:t>
            </a:r>
            <a:endParaRPr lang="en-S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495065-8864-87FB-2BCC-254769963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alculator and a stack of coins&#10;&#10;AI-generated content may be incorrect.">
            <a:extLst>
              <a:ext uri="{FF2B5EF4-FFF2-40B4-BE49-F238E27FC236}">
                <a16:creationId xmlns:a16="http://schemas.microsoft.com/office/drawing/2014/main" id="{DB446D27-D334-D848-5735-F9A1E9D33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8" y="2472369"/>
            <a:ext cx="5549902" cy="36906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7688E-8945-7F80-8AF8-E9129D623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960" y="2346960"/>
            <a:ext cx="4819903" cy="3775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+mj-lt"/>
              </a:rPr>
              <a:t>Бюджет это:</a:t>
            </a:r>
          </a:p>
          <a:p>
            <a:pPr marL="0" indent="0">
              <a:buNone/>
            </a:pPr>
            <a:endParaRPr lang="ru-RU" sz="3200" dirty="0">
              <a:latin typeface="+mj-lt"/>
            </a:endParaRPr>
          </a:p>
          <a:p>
            <a:pPr marL="457200" indent="-457200">
              <a:buAutoNum type="arabicPeriod"/>
            </a:pPr>
            <a:r>
              <a:rPr lang="ru-RU" sz="3200" dirty="0">
                <a:latin typeface="+mj-lt"/>
              </a:rPr>
              <a:t>Цели</a:t>
            </a:r>
          </a:p>
          <a:p>
            <a:pPr marL="457200" indent="-457200">
              <a:buAutoNum type="arabicPeriod"/>
            </a:pPr>
            <a:r>
              <a:rPr lang="ru-RU" sz="3200" dirty="0">
                <a:latin typeface="+mj-lt"/>
              </a:rPr>
              <a:t>Полномочия</a:t>
            </a:r>
            <a:endParaRPr lang="en-SI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5059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841DD-90B7-B4B8-D33D-F72AA827C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планирования в бывшем СССР</a:t>
            </a:r>
            <a:endParaRPr lang="en-SI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EFF50FC-9C93-60FE-9FE0-83CC7E76B283}"/>
              </a:ext>
            </a:extLst>
          </p:cNvPr>
          <p:cNvSpPr/>
          <p:nvPr/>
        </p:nvSpPr>
        <p:spPr>
          <a:xfrm>
            <a:off x="1378226" y="2027582"/>
            <a:ext cx="3723861" cy="356483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+mj-lt"/>
              </a:rPr>
              <a:t>ЦЕЛИ</a:t>
            </a:r>
            <a:endParaRPr lang="en-SI" sz="3600" b="1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8E0942-D889-155A-8BCC-82B678C9CFC0}"/>
              </a:ext>
            </a:extLst>
          </p:cNvPr>
          <p:cNvSpPr/>
          <p:nvPr/>
        </p:nvSpPr>
        <p:spPr>
          <a:xfrm>
            <a:off x="7752522" y="2915476"/>
            <a:ext cx="1775791" cy="1789045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accent1">
                <a:shade val="50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+mj-lt"/>
              </a:rPr>
              <a:t>ПЛАНЫ</a:t>
            </a:r>
            <a:endParaRPr lang="en-SI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8833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15ADE-9500-5A29-8488-40E094703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51BA6-2FAF-C873-705B-55890325F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планирования в </a:t>
            </a:r>
            <a:r>
              <a:rPr lang="ru-RU" dirty="0" err="1"/>
              <a:t>европе</a:t>
            </a:r>
            <a:endParaRPr lang="en-SI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5FC16BE-54CE-1043-6E49-A59E3630A268}"/>
              </a:ext>
            </a:extLst>
          </p:cNvPr>
          <p:cNvSpPr/>
          <p:nvPr/>
        </p:nvSpPr>
        <p:spPr>
          <a:xfrm>
            <a:off x="1378226" y="2027582"/>
            <a:ext cx="3723861" cy="3564835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+mj-lt"/>
              </a:rPr>
              <a:t>ПЛАНЫ</a:t>
            </a:r>
            <a:endParaRPr lang="en-SI" sz="3600" b="1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DEB55A-1549-21E4-F6EB-981FA91F4E08}"/>
              </a:ext>
            </a:extLst>
          </p:cNvPr>
          <p:cNvSpPr/>
          <p:nvPr/>
        </p:nvSpPr>
        <p:spPr>
          <a:xfrm>
            <a:off x="7752522" y="2915476"/>
            <a:ext cx="1775791" cy="178904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+mj-lt"/>
              </a:rPr>
              <a:t>ЦЕЛИ</a:t>
            </a:r>
            <a:endParaRPr lang="en-SI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6780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18850-17C0-61B5-1D22-FA8F79EB5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7109A-D4EB-3B13-92D9-CD1F0E71C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Плюсы планирования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6AC06-AF07-97C2-520C-1BE2ABDFA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+mj-lt"/>
              </a:rPr>
              <a:t>Тщательная оценка позволяет трезво оценить достижимость цели</a:t>
            </a:r>
          </a:p>
          <a:p>
            <a:r>
              <a:rPr lang="ru-RU" dirty="0">
                <a:latin typeface="+mj-lt"/>
              </a:rPr>
              <a:t>Мы выбираем путь достижения цели</a:t>
            </a:r>
          </a:p>
          <a:p>
            <a:r>
              <a:rPr lang="ru-RU" dirty="0">
                <a:latin typeface="+mj-lt"/>
              </a:rPr>
              <a:t>Процесс более </a:t>
            </a:r>
            <a:r>
              <a:rPr lang="ru-RU" dirty="0" err="1">
                <a:latin typeface="+mj-lt"/>
              </a:rPr>
              <a:t>алгоритмизуем</a:t>
            </a:r>
            <a:endParaRPr lang="ru-RU" dirty="0">
              <a:latin typeface="+mj-lt"/>
            </a:endParaRPr>
          </a:p>
          <a:p>
            <a:r>
              <a:rPr lang="ru-RU" dirty="0">
                <a:latin typeface="+mj-lt"/>
              </a:rPr>
              <a:t>Качество легче контролировать</a:t>
            </a:r>
          </a:p>
          <a:p>
            <a:r>
              <a:rPr lang="ru-RU" dirty="0">
                <a:latin typeface="+mj-lt"/>
              </a:rPr>
              <a:t>Вероятность нахождения Евгением идиотского способа решения задачи снижается</a:t>
            </a:r>
            <a:endParaRPr lang="en-S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8786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5A8B9ED-4476-44C5-9209-0146C28B5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AAD64-B16A-75CC-67F6-0B05CF378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606" y="1066800"/>
            <a:ext cx="3758293" cy="35051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Кейс "ламинат"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C34567-6096-4347-8107-EC8D2AEFA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wood molding on a white floor&#10;&#10;AI-generated content may be incorrect.">
            <a:extLst>
              <a:ext uri="{FF2B5EF4-FFF2-40B4-BE49-F238E27FC236}">
                <a16:creationId xmlns:a16="http://schemas.microsoft.com/office/drawing/2014/main" id="{A11C76D6-2DDF-CEE9-BA88-D4D6AEFAB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731" y="985277"/>
            <a:ext cx="2389616" cy="2389616"/>
          </a:xfrm>
          <a:prstGeom prst="rect">
            <a:avLst/>
          </a:prstGeom>
        </p:spPr>
      </p:pic>
      <p:pic>
        <p:nvPicPr>
          <p:cNvPr id="11" name="Picture 10" descr="Close-up of a wood floor&#10;&#10;AI-generated content may be incorrect.">
            <a:extLst>
              <a:ext uri="{FF2B5EF4-FFF2-40B4-BE49-F238E27FC236}">
                <a16:creationId xmlns:a16="http://schemas.microsoft.com/office/drawing/2014/main" id="{D4C605B9-16D1-BCBA-D4AF-1034BF620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003" y="1309318"/>
            <a:ext cx="3116258" cy="2072311"/>
          </a:xfrm>
          <a:prstGeom prst="rect">
            <a:avLst/>
          </a:prstGeom>
        </p:spPr>
      </p:pic>
      <p:pic>
        <p:nvPicPr>
          <p:cNvPr id="7" name="Picture 6" descr="A roll of green carpet on a wood floor&#10;&#10;AI-generated content may be incorrect.">
            <a:extLst>
              <a:ext uri="{FF2B5EF4-FFF2-40B4-BE49-F238E27FC236}">
                <a16:creationId xmlns:a16="http://schemas.microsoft.com/office/drawing/2014/main" id="{9FD29AE5-550A-FBEA-60F7-039655ABA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323" y="3537183"/>
            <a:ext cx="2392024" cy="2392024"/>
          </a:xfrm>
          <a:prstGeom prst="rect">
            <a:avLst/>
          </a:prstGeom>
        </p:spPr>
      </p:pic>
      <p:pic>
        <p:nvPicPr>
          <p:cNvPr id="5" name="Picture 4" descr="A wood floor with a potted plant and rocks&#10;&#10;AI-generated content may be incorrect.">
            <a:extLst>
              <a:ext uri="{FF2B5EF4-FFF2-40B4-BE49-F238E27FC236}">
                <a16:creationId xmlns:a16="http://schemas.microsoft.com/office/drawing/2014/main" id="{AD51AEFE-7B5C-F619-82E0-B6FA53C38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003" y="3537183"/>
            <a:ext cx="3116258" cy="199440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39C108-ED63-4645-9FC8-D00CC583D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43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4351-34A2-9A46-6E46-D8E1786B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"Российский" подход</a:t>
            </a:r>
            <a:endParaRPr lang="en-SI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07E473-D172-4D91-94A1-D3C1578C5E39}"/>
              </a:ext>
            </a:extLst>
          </p:cNvPr>
          <p:cNvSpPr/>
          <p:nvPr/>
        </p:nvSpPr>
        <p:spPr>
          <a:xfrm>
            <a:off x="1244600" y="3429000"/>
            <a:ext cx="1430867" cy="1439333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+mj-lt"/>
              </a:rPr>
              <a:t>СЕГОДНЯ</a:t>
            </a:r>
            <a:endParaRPr lang="en-SI" sz="1600" b="1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25E3F8A-B8C1-E2AA-9B46-270071BDBDE5}"/>
              </a:ext>
            </a:extLst>
          </p:cNvPr>
          <p:cNvSpPr/>
          <p:nvPr/>
        </p:nvSpPr>
        <p:spPr>
          <a:xfrm>
            <a:off x="8382000" y="3115734"/>
            <a:ext cx="1761067" cy="17526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+mj-lt"/>
              </a:rPr>
              <a:t>ЗАВТРА</a:t>
            </a:r>
            <a:endParaRPr lang="en-SI" sz="1600" b="1" dirty="0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9149D8-5C48-39B6-3BCE-B147C4650870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2675467" y="4148667"/>
            <a:ext cx="20912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EE02B1-49B1-B3B3-E09F-BE9BDB746B3F}"/>
              </a:ext>
            </a:extLst>
          </p:cNvPr>
          <p:cNvCxnSpPr/>
          <p:nvPr/>
        </p:nvCxnSpPr>
        <p:spPr>
          <a:xfrm>
            <a:off x="5782733" y="4148667"/>
            <a:ext cx="259926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33EC884-8551-83F0-F312-94F12E0A1634}"/>
              </a:ext>
            </a:extLst>
          </p:cNvPr>
          <p:cNvSpPr txBox="1"/>
          <p:nvPr/>
        </p:nvSpPr>
        <p:spPr>
          <a:xfrm>
            <a:off x="5033433" y="3687001"/>
            <a:ext cx="48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latin typeface="+mj-lt"/>
              </a:rPr>
              <a:t>?</a:t>
            </a:r>
            <a:endParaRPr lang="en-SI" sz="54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CB4A9-3696-AA44-711D-A160BD1FEAF5}"/>
              </a:ext>
            </a:extLst>
          </p:cNvPr>
          <p:cNvSpPr txBox="1"/>
          <p:nvPr/>
        </p:nvSpPr>
        <p:spPr>
          <a:xfrm>
            <a:off x="8805333" y="224661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4000" b="1" dirty="0">
                <a:latin typeface="+mj-lt"/>
              </a:rPr>
              <a:t>KPI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697DE6-1402-5854-D314-F7A7A350FCA4}"/>
              </a:ext>
            </a:extLst>
          </p:cNvPr>
          <p:cNvSpPr txBox="1"/>
          <p:nvPr/>
        </p:nvSpPr>
        <p:spPr>
          <a:xfrm>
            <a:off x="8343899" y="5029572"/>
            <a:ext cx="1837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+mj-lt"/>
              </a:rPr>
              <a:t>БОНУС</a:t>
            </a:r>
            <a:endParaRPr lang="en-SI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4938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AC921-EB21-96D3-1C03-DFF8570BC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F8982-8402-6D48-3913-B23FC176C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ЭФФЕКТИВНЙ подход</a:t>
            </a:r>
            <a:endParaRPr lang="en-SI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CD96B5D-1361-4E98-B928-305DE31BFD50}"/>
              </a:ext>
            </a:extLst>
          </p:cNvPr>
          <p:cNvSpPr/>
          <p:nvPr/>
        </p:nvSpPr>
        <p:spPr>
          <a:xfrm>
            <a:off x="1244600" y="3429000"/>
            <a:ext cx="1430867" cy="1439333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+mj-lt"/>
              </a:rPr>
              <a:t>СЕГОДНЯ</a:t>
            </a:r>
            <a:endParaRPr lang="en-SI" sz="1600" b="1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D11B400-6724-E04F-2C90-EF70A358C7D3}"/>
              </a:ext>
            </a:extLst>
          </p:cNvPr>
          <p:cNvSpPr/>
          <p:nvPr/>
        </p:nvSpPr>
        <p:spPr>
          <a:xfrm>
            <a:off x="8382000" y="3115734"/>
            <a:ext cx="1761067" cy="17526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+mj-lt"/>
              </a:rPr>
              <a:t>ЗАВТРА</a:t>
            </a:r>
            <a:endParaRPr lang="en-SI" sz="1600" b="1" dirty="0">
              <a:latin typeface="+mj-l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EE9172-ED98-E870-C7B0-CF80E54354C0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2675467" y="4148667"/>
            <a:ext cx="570653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4E5E75E-3659-C348-6A40-247BB8E34848}"/>
              </a:ext>
            </a:extLst>
          </p:cNvPr>
          <p:cNvSpPr txBox="1"/>
          <p:nvPr/>
        </p:nvSpPr>
        <p:spPr>
          <a:xfrm>
            <a:off x="8805333" y="224661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sz="4000" b="1" dirty="0">
                <a:latin typeface="+mj-lt"/>
              </a:rPr>
              <a:t>KPI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FDAA99-30EA-EF4D-4651-36994D645E4A}"/>
              </a:ext>
            </a:extLst>
          </p:cNvPr>
          <p:cNvSpPr txBox="1"/>
          <p:nvPr/>
        </p:nvSpPr>
        <p:spPr>
          <a:xfrm>
            <a:off x="8343899" y="5029572"/>
            <a:ext cx="1837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+mj-lt"/>
              </a:rPr>
              <a:t>БОНУС</a:t>
            </a:r>
            <a:endParaRPr lang="en-SI" sz="12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4145EB-F29B-98EA-A71D-90A25402A557}"/>
              </a:ext>
            </a:extLst>
          </p:cNvPr>
          <p:cNvSpPr txBox="1"/>
          <p:nvPr/>
        </p:nvSpPr>
        <p:spPr>
          <a:xfrm>
            <a:off x="3401483" y="3251014"/>
            <a:ext cx="39073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+mj-lt"/>
              </a:rPr>
              <a:t>ПЛАНЫ, ПРОЦЕССЫ, ПРОЦЕДУРЫ, КОНТРОЛЬ</a:t>
            </a:r>
            <a:endParaRPr lang="en-SI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8676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447E0-E222-D36B-4CA9-5BEE6F220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529671"/>
            <a:ext cx="10691265" cy="13075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 отсутствие системы планирования, процессов и контроля сотрудники "хакнут" любую "систему мотивации".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561391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64DCB-65A5-2F36-B24E-096502907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DC859-0C12-839B-9097-1CF03A976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1979338"/>
            <a:ext cx="10691265" cy="13075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Система, в которой бонус больше оклада, привлекает сотрудников предпринимательского типа.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Но есть нюанс…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846136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14468B-0E6F-749D-98F1-5DDAE3951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59" y="1177348"/>
            <a:ext cx="3330906" cy="34410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/>
              <a:t>Кейс wells fargo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standing in front of a bank&#10;&#10;AI-generated content may be incorrect.">
            <a:extLst>
              <a:ext uri="{FF2B5EF4-FFF2-40B4-BE49-F238E27FC236}">
                <a16:creationId xmlns:a16="http://schemas.microsoft.com/office/drawing/2014/main" id="{6FC0DD84-E2EA-AEA8-A300-B43420295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35" y="1034666"/>
            <a:ext cx="7179970" cy="479262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885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1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F210D-F70F-59C0-B1D6-C54F63F9E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Управление </a:t>
            </a:r>
            <a:r>
              <a:rPr lang="en-US" dirty="0"/>
              <a:t>(</a:t>
            </a:r>
            <a:r>
              <a:rPr lang="ru-RU" dirty="0"/>
              <a:t>только) по целям</a:t>
            </a:r>
            <a:r>
              <a:rPr lang="en-US" dirty="0"/>
              <a:t> </a:t>
            </a:r>
            <a:r>
              <a:rPr lang="ru-RU" dirty="0"/>
              <a:t>– СКОРЕЙШИЙ ПУТЬ К БАНКРОСТВУ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D6F77-3DFB-0A13-EE91-BD1F5720B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472266"/>
            <a:ext cx="10691265" cy="3489621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dirty="0">
                <a:latin typeface="+mj-lt"/>
              </a:rPr>
              <a:t>СОТРУДНИКИ ПОЛУЧАЮТ СЛИШКОМ МНОГО ПОЛНОМОЧИЙ ПО ВЫБОРУ ПУТЕЙ ДОСТИЖЕНИЯ ЦЕЛЕЙ</a:t>
            </a:r>
          </a:p>
          <a:p>
            <a:pPr marL="457200" indent="-457200">
              <a:buAutoNum type="arabicPeriod"/>
            </a:pPr>
            <a:r>
              <a:rPr lang="ru-RU" dirty="0">
                <a:latin typeface="+mj-lt"/>
              </a:rPr>
              <a:t>СОТРУДНИКИ ПРЕВРАЩАЮТСЯ В "ВОИНОВ </a:t>
            </a:r>
            <a:r>
              <a:rPr lang="en-US" dirty="0">
                <a:latin typeface="+mj-lt"/>
              </a:rPr>
              <a:t>KPI</a:t>
            </a:r>
            <a:r>
              <a:rPr lang="ru-RU" dirty="0">
                <a:latin typeface="+mj-lt"/>
              </a:rPr>
              <a:t>"</a:t>
            </a:r>
          </a:p>
          <a:p>
            <a:pPr marL="457200" indent="-457200">
              <a:buAutoNum type="arabicPeriod"/>
            </a:pPr>
            <a:r>
              <a:rPr lang="ru-RU" dirty="0">
                <a:latin typeface="+mj-lt"/>
              </a:rPr>
              <a:t>РИСКИ МОШЕННИЧЕСТВ И ЗЛОУПОТРЕБЛЕНИЙ МНОГОКРАТНО ВОЗРАСТАЮТ</a:t>
            </a:r>
          </a:p>
        </p:txBody>
      </p:sp>
    </p:spTree>
    <p:extLst>
      <p:ext uri="{BB962C8B-B14F-4D97-AF65-F5344CB8AC3E}">
        <p14:creationId xmlns:p14="http://schemas.microsoft.com/office/powerpoint/2010/main" val="759068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61094-E439-64E2-76C3-9331FE1C5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ЗАКОН ГУДХАРДА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36D61-99AD-4297-C86A-251E7F07C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6" y="2221992"/>
            <a:ext cx="5310698" cy="3739896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+mj-lt"/>
              </a:rPr>
              <a:t>"КАК ТОЛЬКО ПОКАЗАТЕЛЬ СТАНОВИТСЯ МЕТРИКОЙ, ОН ПЕРЕСТАЕТ БЫТЬ ХОРОШИМ ПОКАЗАТЕЛЕМ"</a:t>
            </a:r>
          </a:p>
          <a:p>
            <a:pPr marL="0" indent="0">
              <a:buNone/>
            </a:pPr>
            <a:r>
              <a:rPr lang="ru-RU" dirty="0">
                <a:latin typeface="+mj-lt"/>
              </a:rPr>
              <a:t>Чарльз </a:t>
            </a:r>
            <a:r>
              <a:rPr lang="ru-RU" dirty="0" err="1">
                <a:latin typeface="+mj-lt"/>
              </a:rPr>
              <a:t>Гудхарт</a:t>
            </a:r>
            <a:endParaRPr lang="en-SI" dirty="0">
              <a:latin typeface="+mj-lt"/>
            </a:endParaRPr>
          </a:p>
        </p:txBody>
      </p:sp>
      <p:pic>
        <p:nvPicPr>
          <p:cNvPr id="5" name="Picture 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ADAEC31B-7684-D2F4-E528-FD4413C27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0" y="8636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29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E5CF1-32F9-DAD5-73E5-7429F8281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Плюсы и минусы </a:t>
            </a:r>
            <a:r>
              <a:rPr lang="en-US" dirty="0" err="1"/>
              <a:t>kpi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46AD-FB2F-9C1B-CF58-1D8CBDBCA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810932"/>
            <a:ext cx="5395365" cy="3150955"/>
          </a:xfrm>
        </p:spPr>
        <p:txBody>
          <a:bodyPr/>
          <a:lstStyle/>
          <a:p>
            <a:r>
              <a:rPr lang="ru-RU" dirty="0">
                <a:latin typeface="+mj-lt"/>
              </a:rPr>
              <a:t>Предсказуемых задач</a:t>
            </a:r>
          </a:p>
          <a:p>
            <a:r>
              <a:rPr lang="ru-RU" dirty="0">
                <a:latin typeface="+mj-lt"/>
              </a:rPr>
              <a:t>Повторяющихся, привычных действий</a:t>
            </a:r>
          </a:p>
          <a:p>
            <a:r>
              <a:rPr lang="ru-RU" dirty="0">
                <a:latin typeface="+mj-lt"/>
              </a:rPr>
              <a:t>Не творческих задач</a:t>
            </a:r>
          </a:p>
          <a:p>
            <a:r>
              <a:rPr lang="ru-RU" dirty="0">
                <a:latin typeface="+mj-lt"/>
              </a:rPr>
              <a:t>Измерения результата</a:t>
            </a:r>
          </a:p>
          <a:p>
            <a:endParaRPr lang="ru-RU" dirty="0">
              <a:latin typeface="+mj-lt"/>
            </a:endParaRPr>
          </a:p>
          <a:p>
            <a:endParaRPr lang="en-SI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1BC922-2571-CF33-BC78-53786BB03024}"/>
              </a:ext>
            </a:extLst>
          </p:cNvPr>
          <p:cNvSpPr txBox="1"/>
          <p:nvPr/>
        </p:nvSpPr>
        <p:spPr>
          <a:xfrm>
            <a:off x="700635" y="2221992"/>
            <a:ext cx="509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b="1" dirty="0">
                <a:latin typeface="+mj-lt"/>
              </a:rPr>
              <a:t>KPI </a:t>
            </a:r>
            <a:r>
              <a:rPr lang="ru-RU" b="1" dirty="0">
                <a:latin typeface="+mj-lt"/>
              </a:rPr>
              <a:t>эффективны для:</a:t>
            </a:r>
            <a:endParaRPr lang="en-SI" b="1" dirty="0"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54703C-3D64-F414-3FAB-21A263D21281}"/>
              </a:ext>
            </a:extLst>
          </p:cNvPr>
          <p:cNvSpPr txBox="1">
            <a:spLocks/>
          </p:cNvSpPr>
          <p:nvPr/>
        </p:nvSpPr>
        <p:spPr>
          <a:xfrm>
            <a:off x="6094969" y="2810932"/>
            <a:ext cx="5395365" cy="3150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+mj-lt"/>
              </a:rPr>
              <a:t>Сложных, стратегических задач</a:t>
            </a:r>
          </a:p>
          <a:p>
            <a:r>
              <a:rPr lang="ru-RU" dirty="0">
                <a:latin typeface="+mj-lt"/>
              </a:rPr>
              <a:t>Новых, непривычных задач</a:t>
            </a:r>
          </a:p>
          <a:p>
            <a:r>
              <a:rPr lang="ru-RU" dirty="0">
                <a:latin typeface="+mj-lt"/>
              </a:rPr>
              <a:t>Творческих задач</a:t>
            </a:r>
          </a:p>
          <a:p>
            <a:r>
              <a:rPr lang="ru-RU" dirty="0">
                <a:latin typeface="+mj-lt"/>
              </a:rPr>
              <a:t>Вознаграждения в случае сложных, новых и творческих задач</a:t>
            </a:r>
          </a:p>
          <a:p>
            <a:endParaRPr lang="ru-RU" dirty="0">
              <a:latin typeface="+mj-lt"/>
            </a:endParaRPr>
          </a:p>
          <a:p>
            <a:endParaRPr lang="en-SI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A025CF-4B51-92CB-CC72-0F0B31ADF488}"/>
              </a:ext>
            </a:extLst>
          </p:cNvPr>
          <p:cNvSpPr txBox="1"/>
          <p:nvPr/>
        </p:nvSpPr>
        <p:spPr>
          <a:xfrm>
            <a:off x="6094969" y="2221992"/>
            <a:ext cx="509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b="1" dirty="0">
                <a:latin typeface="+mj-lt"/>
              </a:rPr>
              <a:t>KPI </a:t>
            </a:r>
            <a:r>
              <a:rPr lang="ru-RU" b="1" dirty="0">
                <a:latin typeface="+mj-lt"/>
              </a:rPr>
              <a:t>НЕ эффективны для:</a:t>
            </a:r>
            <a:endParaRPr lang="en-SI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8855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9952B-873E-41D7-684E-31A9A5C1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Почему все так любят "мотивацию за </a:t>
            </a:r>
            <a:r>
              <a:rPr lang="en-US" dirty="0" err="1"/>
              <a:t>kpi</a:t>
            </a:r>
            <a:r>
              <a:rPr lang="ru-RU" dirty="0"/>
              <a:t>"?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0E9B6-3CE5-95DD-402A-EA82A00DE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+mj-lt"/>
              </a:rPr>
              <a:t>Она проста – проще управлять через цель чем шлифовать процессы</a:t>
            </a:r>
          </a:p>
          <a:p>
            <a:r>
              <a:rPr lang="ru-RU" dirty="0">
                <a:latin typeface="+mj-lt"/>
              </a:rPr>
              <a:t>Она соответствует мотивации собственника бизнеса (проекция)</a:t>
            </a:r>
          </a:p>
          <a:p>
            <a:r>
              <a:rPr lang="ru-RU" dirty="0">
                <a:latin typeface="+mj-lt"/>
              </a:rPr>
              <a:t>Ее легко считать</a:t>
            </a:r>
            <a:endParaRPr lang="en-S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7683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1A313-59C2-796C-A6C4-BB8A6AEC2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 самом же деле…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EA97A-248F-0B8D-AEFC-B98C1E5BC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078059"/>
            <a:ext cx="10691265" cy="3739896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+mj-lt"/>
              </a:rPr>
              <a:t>РЕЗУЛЬТАТ – ЭТО СЛЕДСТВИЕ ДЕЙСТВИЙ</a:t>
            </a:r>
          </a:p>
          <a:p>
            <a:endParaRPr lang="ru-RU" dirty="0">
              <a:latin typeface="+mj-lt"/>
            </a:endParaRPr>
          </a:p>
          <a:p>
            <a:r>
              <a:rPr lang="ru-RU" dirty="0">
                <a:latin typeface="+mj-lt"/>
              </a:rPr>
              <a:t>ПРЕДСКАЗУЕМЫЙ, ХОРОШИЙ РЕЗУЛЬТАТ – СЛЕДСТВИЕ ТЩАТЕЛЬНО ПРОДУМАННЫХ, СПЛАНИРОВАННЫХ И КОНТРОЛИРУЕМЫХ ДЕЙСТВИЙ</a:t>
            </a:r>
          </a:p>
          <a:p>
            <a:endParaRPr lang="ru-RU" dirty="0">
              <a:latin typeface="+mj-lt"/>
            </a:endParaRPr>
          </a:p>
          <a:p>
            <a:r>
              <a:rPr lang="ru-RU" dirty="0">
                <a:latin typeface="+mj-lt"/>
              </a:rPr>
              <a:t>ЕСЛИ ДЕЙСТВИЯ СОТРУДНИКА ПРОДУМАНЫ И ПРОВЕРЕНЫ, ОНИ ПРИВЕДУТ ЕГО К РЕЗУЛЬТАТУ</a:t>
            </a:r>
          </a:p>
          <a:p>
            <a:endParaRPr lang="ru-RU" dirty="0">
              <a:latin typeface="+mj-lt"/>
            </a:endParaRPr>
          </a:p>
          <a:p>
            <a:r>
              <a:rPr lang="ru-RU" dirty="0">
                <a:latin typeface="+mj-lt"/>
              </a:rPr>
              <a:t>ЕСЛИ ОНИ ПРИВЕДУТ ЕГО К РЕЗУЛЬТАТУ, ЗАЧЕМ БОНУС?</a:t>
            </a:r>
            <a:endParaRPr lang="en-S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4191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2981D-FCAF-1D13-5E74-8084CE6C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99024"/>
            <a:ext cx="3076032" cy="39149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/>
              <a:t>Проекция собственника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sitting on a chair with a lot of money&#10;&#10;AI-generated content may be incorrect.">
            <a:extLst>
              <a:ext uri="{FF2B5EF4-FFF2-40B4-BE49-F238E27FC236}">
                <a16:creationId xmlns:a16="http://schemas.microsoft.com/office/drawing/2014/main" id="{E85CACA4-5A08-2D09-C80E-E8992960C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974838"/>
            <a:ext cx="7353299" cy="490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40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82C4E-1395-C2CB-01CE-EDBA186AE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920306"/>
            <a:ext cx="3591629" cy="36516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/>
              <a:t>Почему эти люди не зарабатывают больше?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36F877-5419-44C1-A2CD-376BDDDC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sitting in a yellow taxi&#10;&#10;AI-generated content may be incorrect.">
            <a:extLst>
              <a:ext uri="{FF2B5EF4-FFF2-40B4-BE49-F238E27FC236}">
                <a16:creationId xmlns:a16="http://schemas.microsoft.com/office/drawing/2014/main" id="{C2230D0A-9281-8C02-AFAD-1E9DBA6039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16" r="23387" b="-4"/>
          <a:stretch>
            <a:fillRect/>
          </a:stretch>
        </p:blipFill>
        <p:spPr>
          <a:xfrm>
            <a:off x="4895637" y="719377"/>
            <a:ext cx="3219662" cy="2593322"/>
          </a:xfrm>
          <a:prstGeom prst="rect">
            <a:avLst/>
          </a:prstGeom>
        </p:spPr>
      </p:pic>
      <p:pic>
        <p:nvPicPr>
          <p:cNvPr id="7" name="Picture 6" descr="A person at a cashier&#10;&#10;AI-generated content may be incorrect.">
            <a:extLst>
              <a:ext uri="{FF2B5EF4-FFF2-40B4-BE49-F238E27FC236}">
                <a16:creationId xmlns:a16="http://schemas.microsoft.com/office/drawing/2014/main" id="{FAB3CF93-C693-83A3-AB2A-889E084E0D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60" r="-5" b="-5"/>
          <a:stretch>
            <a:fillRect/>
          </a:stretch>
        </p:blipFill>
        <p:spPr>
          <a:xfrm>
            <a:off x="4895633" y="3473566"/>
            <a:ext cx="3219662" cy="2665057"/>
          </a:xfrm>
          <a:prstGeom prst="rect">
            <a:avLst/>
          </a:prstGeom>
        </p:spPr>
      </p:pic>
      <p:pic>
        <p:nvPicPr>
          <p:cNvPr id="9" name="Picture 8" descr="A person holding a tray of food&#10;&#10;AI-generated content may be incorrect.">
            <a:extLst>
              <a:ext uri="{FF2B5EF4-FFF2-40B4-BE49-F238E27FC236}">
                <a16:creationId xmlns:a16="http://schemas.microsoft.com/office/drawing/2014/main" id="{E3435708-012C-A91A-5BC1-9311FBA795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913" r="24914" b="1"/>
          <a:stretch>
            <a:fillRect/>
          </a:stretch>
        </p:blipFill>
        <p:spPr>
          <a:xfrm>
            <a:off x="8289444" y="719377"/>
            <a:ext cx="3096559" cy="54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22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0061-F8F8-3841-8CB0-46EEED5E3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Любой человек находится в балансе</a:t>
            </a:r>
            <a:endParaRPr lang="en-SI" dirty="0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82F67398-AB49-DA2D-91CF-0567A8C0C3AE}"/>
              </a:ext>
            </a:extLst>
          </p:cNvPr>
          <p:cNvSpPr/>
          <p:nvPr/>
        </p:nvSpPr>
        <p:spPr>
          <a:xfrm>
            <a:off x="4966767" y="4148667"/>
            <a:ext cx="2159000" cy="1701800"/>
          </a:xfrm>
          <a:prstGeom prst="triangle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926EDC-B794-F99F-0FDB-03F6A086548E}"/>
              </a:ext>
            </a:extLst>
          </p:cNvPr>
          <p:cNvSpPr/>
          <p:nvPr/>
        </p:nvSpPr>
        <p:spPr>
          <a:xfrm>
            <a:off x="1169467" y="4021667"/>
            <a:ext cx="9753600" cy="127000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pic>
        <p:nvPicPr>
          <p:cNvPr id="8" name="Picture 7" descr="A black kettlebell on a black background&#10;&#10;AI-generated content may be incorrect.">
            <a:extLst>
              <a:ext uri="{FF2B5EF4-FFF2-40B4-BE49-F238E27FC236}">
                <a16:creationId xmlns:a16="http://schemas.microsoft.com/office/drawing/2014/main" id="{11FCD177-EF42-4220-694E-5A1366604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267" y="2151598"/>
            <a:ext cx="2081733" cy="2081733"/>
          </a:xfrm>
          <a:prstGeom prst="rect">
            <a:avLst/>
          </a:prstGeom>
        </p:spPr>
      </p:pic>
      <p:pic>
        <p:nvPicPr>
          <p:cNvPr id="9" name="Picture 8" descr="A black kettlebell on a black background&#10;&#10;AI-generated content may be incorrect.">
            <a:extLst>
              <a:ext uri="{FF2B5EF4-FFF2-40B4-BE49-F238E27FC236}">
                <a16:creationId xmlns:a16="http://schemas.microsoft.com/office/drawing/2014/main" id="{22DC55D8-5560-5A4B-D95F-B1285E724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534" y="2151598"/>
            <a:ext cx="2081733" cy="20817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FD4C12-9B1C-9ECC-549C-D22DE09210D1}"/>
              </a:ext>
            </a:extLst>
          </p:cNvPr>
          <p:cNvSpPr txBox="1"/>
          <p:nvPr/>
        </p:nvSpPr>
        <p:spPr>
          <a:xfrm>
            <a:off x="1049866" y="4266677"/>
            <a:ext cx="264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+mj-lt"/>
              </a:rPr>
              <a:t>ЖЕЛАНИЯ</a:t>
            </a:r>
            <a:endParaRPr lang="en-SI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E28300-A3D3-8B50-4EEB-1878F9440C5F}"/>
              </a:ext>
            </a:extLst>
          </p:cNvPr>
          <p:cNvSpPr txBox="1"/>
          <p:nvPr/>
        </p:nvSpPr>
        <p:spPr>
          <a:xfrm>
            <a:off x="8402135" y="4266677"/>
            <a:ext cx="264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+mj-lt"/>
              </a:rPr>
              <a:t>СТРАХИ, ЖЕРТВЫ</a:t>
            </a:r>
            <a:endParaRPr lang="en-S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40758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526D3-7DCD-0DCA-9A8B-151FF97F4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ЛЮДИ НЕ ХОТЯТ ЗАБАРАТЫВАТЬ БОЛЬШЕ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11B23-DD63-1DA2-3B47-D21AE614B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+mj-lt"/>
              </a:rPr>
              <a:t>ОНИ ХОТЯТ ПОЛУЧАТЬ БОЛЬШЕ</a:t>
            </a:r>
            <a:endParaRPr lang="en-SI" sz="3200" dirty="0">
              <a:latin typeface="+mj-lt"/>
            </a:endParaRPr>
          </a:p>
        </p:txBody>
      </p:sp>
      <p:pic>
        <p:nvPicPr>
          <p:cNvPr id="5" name="Picture 4" descr="A close-up of a book&#10;&#10;AI-generated content may be incorrect.">
            <a:extLst>
              <a:ext uri="{FF2B5EF4-FFF2-40B4-BE49-F238E27FC236}">
                <a16:creationId xmlns:a16="http://schemas.microsoft.com/office/drawing/2014/main" id="{2A8E459E-D933-5A23-53CE-677C1AAE6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850" y="1883834"/>
            <a:ext cx="35687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31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ECBC0-6786-0D4A-1584-A20FAB000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94C677-1A43-A5B0-789B-85FED6C8D4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5719" y="855886"/>
            <a:ext cx="10860561" cy="498598"/>
          </a:xfrm>
        </p:spPr>
        <p:txBody>
          <a:bodyPr>
            <a:normAutofit fontScale="90000"/>
          </a:bodyPr>
          <a:lstStyle/>
          <a:p>
            <a:r>
              <a:rPr lang="ru-RU">
                <a:latin typeface="Arial Narrow" panose="020B0604020202020204" pitchFamily="34" charset="0"/>
                <a:cs typeface="Arial Narrow" panose="020B0604020202020204" pitchFamily="34" charset="0"/>
              </a:rPr>
              <a:t>Стивен райсс (</a:t>
            </a:r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steven reiss)</a:t>
            </a:r>
            <a:endParaRPr lang="ru-RU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8E53919-11A6-3399-A88C-B30E0286E4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5719" y="1632206"/>
            <a:ext cx="7746055" cy="403206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1. Признание – потребность быть оцененным другими по достоинству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2. Любознательность – потребность приобретать знания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3. Питание – потребность в еде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4. Семья – потребность заботиться о своих детях и близких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5. Честь – потребность быть верным обычным ценностям своей этнической группы, </a:t>
            </a:r>
            <a:endParaRPr lang="en-US" sz="15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семьи или клана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6. Идеализм – потребность в социальной справедливости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7. Независимость – потребность быть отличным от других и самостоятельным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8. Порядок – потребность в подготовленной, установленной и традиционной среде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9. Физическая активность – потребность упражнять тело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10. Власть – потребность в контроле над волей других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11. Романтика – потребность в партнёрстве и любви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12. Сбережение – потребность накапливать что-то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13. Социальный контакт, общение – потребность в отношениях с другими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14. Социальный статус – потребность в социальной значимости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15. Спокойствие – потребность в безопасности, защите, экономии сил и покое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16. Месть – потребность нанести ответный удар другому человеку</a:t>
            </a:r>
            <a:endParaRPr lang="en-SI" sz="15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BAB8CDC-3930-76F3-65C6-D02074FAABDF}"/>
              </a:ext>
            </a:extLst>
          </p:cNvPr>
          <p:cNvSpPr/>
          <p:nvPr/>
        </p:nvSpPr>
        <p:spPr>
          <a:xfrm>
            <a:off x="665718" y="1632206"/>
            <a:ext cx="274081" cy="2897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A9F1054-1115-0A5C-7BD0-67CDE6D6B5BB}"/>
              </a:ext>
            </a:extLst>
          </p:cNvPr>
          <p:cNvSpPr/>
          <p:nvPr/>
        </p:nvSpPr>
        <p:spPr>
          <a:xfrm>
            <a:off x="665715" y="3403959"/>
            <a:ext cx="274081" cy="2897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ECC6F7-8E49-C00E-3977-0610F3B96960}"/>
              </a:ext>
            </a:extLst>
          </p:cNvPr>
          <p:cNvSpPr/>
          <p:nvPr/>
        </p:nvSpPr>
        <p:spPr>
          <a:xfrm>
            <a:off x="665716" y="2187650"/>
            <a:ext cx="274081" cy="2897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B8511F-5F78-E1D5-D670-14D8E6210CF0}"/>
              </a:ext>
            </a:extLst>
          </p:cNvPr>
          <p:cNvSpPr/>
          <p:nvPr/>
        </p:nvSpPr>
        <p:spPr>
          <a:xfrm>
            <a:off x="665716" y="2652203"/>
            <a:ext cx="274081" cy="2897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195993-A2A6-8AE5-B078-9D2163B2B4BB}"/>
              </a:ext>
            </a:extLst>
          </p:cNvPr>
          <p:cNvSpPr/>
          <p:nvPr/>
        </p:nvSpPr>
        <p:spPr>
          <a:xfrm>
            <a:off x="665715" y="3139273"/>
            <a:ext cx="274081" cy="2897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010AE7-E9CA-8E5A-D1B0-8581C7BE82AE}"/>
              </a:ext>
            </a:extLst>
          </p:cNvPr>
          <p:cNvSpPr/>
          <p:nvPr/>
        </p:nvSpPr>
        <p:spPr>
          <a:xfrm>
            <a:off x="665714" y="4146234"/>
            <a:ext cx="274081" cy="2897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9B9EFA-2BE1-9195-794D-0627C1430DB2}"/>
              </a:ext>
            </a:extLst>
          </p:cNvPr>
          <p:cNvSpPr/>
          <p:nvPr/>
        </p:nvSpPr>
        <p:spPr>
          <a:xfrm>
            <a:off x="665714" y="3681681"/>
            <a:ext cx="274081" cy="2897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CBF577-8D25-9388-A5EB-9F289A42C7B9}"/>
              </a:ext>
            </a:extLst>
          </p:cNvPr>
          <p:cNvSpPr/>
          <p:nvPr/>
        </p:nvSpPr>
        <p:spPr>
          <a:xfrm>
            <a:off x="665714" y="4924062"/>
            <a:ext cx="274081" cy="2897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514E46-0E3E-AA06-6CBC-2423BB14F02F}"/>
              </a:ext>
            </a:extLst>
          </p:cNvPr>
          <p:cNvSpPr/>
          <p:nvPr/>
        </p:nvSpPr>
        <p:spPr>
          <a:xfrm>
            <a:off x="674182" y="5175712"/>
            <a:ext cx="274081" cy="2897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9BFCB11-0D94-27BC-8118-A832861F3213}"/>
              </a:ext>
            </a:extLst>
          </p:cNvPr>
          <p:cNvSpPr/>
          <p:nvPr/>
        </p:nvSpPr>
        <p:spPr>
          <a:xfrm>
            <a:off x="682645" y="5441429"/>
            <a:ext cx="274081" cy="28972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49118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938469-6743-0994-2601-942042B3E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59" y="1177348"/>
            <a:ext cx="3330906" cy="34410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900"/>
              <a:t>22 августа 2006, "Ту-154" авиакомпании «Пулково»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lane flying in the sky&#10;&#10;AI-generated content may be incorrect.">
            <a:extLst>
              <a:ext uri="{FF2B5EF4-FFF2-40B4-BE49-F238E27FC236}">
                <a16:creationId xmlns:a16="http://schemas.microsoft.com/office/drawing/2014/main" id="{37AB5CDB-BC5E-7A8C-F39B-6E42D6629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62" b="9768"/>
          <a:stretch>
            <a:fillRect/>
          </a:stretch>
        </p:blipFill>
        <p:spPr>
          <a:xfrm>
            <a:off x="722935" y="1411606"/>
            <a:ext cx="7179970" cy="403874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885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6154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6010D-1199-810A-CA84-67C8DE74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58BEE-48AF-F28E-AA93-AC4EA6699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614338"/>
            <a:ext cx="10691265" cy="13075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Руководители, утверждающие, что их сотрудников "не интересует ничего, кроме денег", не предлагали им ничего другого.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940951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7516-0B5B-B97C-4A96-D26F86CD8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Какую задачу нам нужно решить?</a:t>
            </a:r>
            <a:endParaRPr lang="en-SI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B0D0BB-019A-C8DF-6387-41BAE4FBEE3C}"/>
              </a:ext>
            </a:extLst>
          </p:cNvPr>
          <p:cNvSpPr/>
          <p:nvPr/>
        </p:nvSpPr>
        <p:spPr>
          <a:xfrm>
            <a:off x="948267" y="3073400"/>
            <a:ext cx="1473200" cy="914400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+mj-lt"/>
              </a:rPr>
              <a:t>ТОЧКА А	</a:t>
            </a:r>
            <a:endParaRPr lang="en-SI" b="1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EC64-D8A5-16E5-DAB3-1E36437AF84E}"/>
              </a:ext>
            </a:extLst>
          </p:cNvPr>
          <p:cNvSpPr/>
          <p:nvPr/>
        </p:nvSpPr>
        <p:spPr>
          <a:xfrm>
            <a:off x="8754534" y="3073400"/>
            <a:ext cx="1473200" cy="914400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+mj-lt"/>
              </a:rPr>
              <a:t>ТОЧКА Б	</a:t>
            </a:r>
            <a:endParaRPr lang="en-SI" b="1" dirty="0">
              <a:latin typeface="+mj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B54F89-BA8D-8F5E-894F-8ECE27928325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2421467" y="3530600"/>
            <a:ext cx="6333067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E964FE7-1121-272F-A01B-8899F59DA4F9}"/>
              </a:ext>
            </a:extLst>
          </p:cNvPr>
          <p:cNvSpPr txBox="1"/>
          <p:nvPr/>
        </p:nvSpPr>
        <p:spPr>
          <a:xfrm>
            <a:off x="7979834" y="2324530"/>
            <a:ext cx="302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+mj-lt"/>
              </a:rPr>
              <a:t>СЕЙЧАС: </a:t>
            </a:r>
            <a:r>
              <a:rPr lang="en-US" dirty="0">
                <a:latin typeface="+mj-lt"/>
              </a:rPr>
              <a:t>KPI + </a:t>
            </a:r>
            <a:r>
              <a:rPr lang="ru-RU" dirty="0">
                <a:latin typeface="+mj-lt"/>
              </a:rPr>
              <a:t>БОНУС ЗА РЕЗУЛЬТАТ</a:t>
            </a:r>
            <a:endParaRPr lang="en-S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91162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B4217-AE44-9175-284C-10C3C349F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9672A-CCC5-8435-F5C2-19A5F340A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АЛЬТЕРНАТИВЫ</a:t>
            </a:r>
            <a:endParaRPr lang="en-SI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750A21-77D1-6356-7DA4-FB0C1BF62CBB}"/>
              </a:ext>
            </a:extLst>
          </p:cNvPr>
          <p:cNvSpPr/>
          <p:nvPr/>
        </p:nvSpPr>
        <p:spPr>
          <a:xfrm>
            <a:off x="948267" y="3073400"/>
            <a:ext cx="1473200" cy="914400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+mj-lt"/>
              </a:rPr>
              <a:t>ТОЧКА А	</a:t>
            </a:r>
            <a:endParaRPr lang="en-SI" b="1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B2DDC0-E65C-94B7-735A-95296C5E6F21}"/>
              </a:ext>
            </a:extLst>
          </p:cNvPr>
          <p:cNvSpPr/>
          <p:nvPr/>
        </p:nvSpPr>
        <p:spPr>
          <a:xfrm>
            <a:off x="8754534" y="3073400"/>
            <a:ext cx="1473200" cy="914400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+mj-lt"/>
              </a:rPr>
              <a:t>ТОЧКА Б	</a:t>
            </a:r>
            <a:endParaRPr lang="en-SI" b="1" dirty="0">
              <a:latin typeface="+mj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4984608-BD3C-6913-F76F-99311BE809BA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2421467" y="3530600"/>
            <a:ext cx="6333067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22303E9-D49C-2128-8203-59E848F4FBDE}"/>
              </a:ext>
            </a:extLst>
          </p:cNvPr>
          <p:cNvSpPr txBox="1"/>
          <p:nvPr/>
        </p:nvSpPr>
        <p:spPr>
          <a:xfrm>
            <a:off x="3763433" y="3059668"/>
            <a:ext cx="400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+mj-lt"/>
              </a:rPr>
              <a:t>ЧЕТКО ВЫСТРОЕННЫЙ ПРОЦЕСС</a:t>
            </a:r>
            <a:endParaRPr lang="en-S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78754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5BE19-5AB2-3A15-3BDD-80F0844BB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8502F-0F27-E25E-B0F1-F5C6C152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АЛЬТЕРНАТИВЫ</a:t>
            </a:r>
            <a:endParaRPr lang="en-SI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889FA8-AF0B-FFA1-FCBD-364B5DAB27DF}"/>
              </a:ext>
            </a:extLst>
          </p:cNvPr>
          <p:cNvSpPr/>
          <p:nvPr/>
        </p:nvSpPr>
        <p:spPr>
          <a:xfrm>
            <a:off x="948267" y="3073400"/>
            <a:ext cx="1473200" cy="914400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+mj-lt"/>
              </a:rPr>
              <a:t>ТОЧКА А	</a:t>
            </a:r>
            <a:endParaRPr lang="en-SI" b="1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109828-91ED-5233-01D3-504A80BCBCF2}"/>
              </a:ext>
            </a:extLst>
          </p:cNvPr>
          <p:cNvSpPr/>
          <p:nvPr/>
        </p:nvSpPr>
        <p:spPr>
          <a:xfrm>
            <a:off x="8754534" y="3073400"/>
            <a:ext cx="1473200" cy="914400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+mj-lt"/>
              </a:rPr>
              <a:t>ТОЧКА Б	</a:t>
            </a:r>
            <a:endParaRPr lang="en-SI" b="1" dirty="0">
              <a:latin typeface="+mj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222DDB-1D2A-B7B2-2DBB-5A0A30EECEE9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2421467" y="3530600"/>
            <a:ext cx="6333067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8257FE0-3154-FC63-F4AE-AAFA68D485A4}"/>
              </a:ext>
            </a:extLst>
          </p:cNvPr>
          <p:cNvSpPr txBox="1"/>
          <p:nvPr/>
        </p:nvSpPr>
        <p:spPr>
          <a:xfrm>
            <a:off x="3729566" y="2884269"/>
            <a:ext cx="4008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+mj-lt"/>
              </a:rPr>
              <a:t>ИНТЕРЕС (КУЛЬТУРА, ИНТЕРЕСНЫЕ ЗАДАЧИ, </a:t>
            </a:r>
            <a:r>
              <a:rPr lang="en-US" dirty="0">
                <a:latin typeface="+mj-lt"/>
              </a:rPr>
              <a:t>OKR</a:t>
            </a:r>
            <a:r>
              <a:rPr lang="ru-RU" dirty="0">
                <a:latin typeface="+mj-lt"/>
              </a:rPr>
              <a:t>)</a:t>
            </a:r>
            <a:endParaRPr lang="en-S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07563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E9D14-C235-98B3-43DD-FEB370D1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Если человек работает у вас только за деньги…</a:t>
            </a:r>
            <a:endParaRPr lang="en-S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1825AB-30B8-C049-6FE5-33415DD66A77}"/>
              </a:ext>
            </a:extLst>
          </p:cNvPr>
          <p:cNvSpPr txBox="1">
            <a:spLocks/>
          </p:cNvSpPr>
          <p:nvPr/>
        </p:nvSpPr>
        <p:spPr>
          <a:xfrm>
            <a:off x="700634" y="5194808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/>
              <a:t>…он работает не у вас.</a:t>
            </a:r>
            <a:endParaRPr lang="en-S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8D0EBD-408E-6C89-0FB5-DAD2531B6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1746250"/>
            <a:ext cx="50800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58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3CE1F-8345-2205-8D76-597038B5F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399"/>
            <a:ext cx="10691265" cy="1769533"/>
          </a:xfrm>
        </p:spPr>
        <p:txBody>
          <a:bodyPr>
            <a:normAutofit fontScale="90000"/>
          </a:bodyPr>
          <a:lstStyle/>
          <a:p>
            <a:r>
              <a:rPr lang="ru-RU" dirty="0"/>
              <a:t>Если у вас есть стратегия, но вашим сотрудникам неинтересно ее реализовывать…</a:t>
            </a:r>
            <a:endParaRPr lang="en-S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5885B6-25F1-F768-8BDE-7F9A42FE73D7}"/>
              </a:ext>
            </a:extLst>
          </p:cNvPr>
          <p:cNvSpPr txBox="1">
            <a:spLocks/>
          </p:cNvSpPr>
          <p:nvPr/>
        </p:nvSpPr>
        <p:spPr>
          <a:xfrm>
            <a:off x="750367" y="5325535"/>
            <a:ext cx="10691265" cy="176953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dirty="0"/>
              <a:t>…Никакие </a:t>
            </a:r>
            <a:r>
              <a:rPr lang="en-US" dirty="0" err="1"/>
              <a:t>kpi</a:t>
            </a:r>
            <a:r>
              <a:rPr lang="ru-RU" dirty="0"/>
              <a:t> или бонусы не помогут</a:t>
            </a:r>
            <a:endParaRPr lang="en-SI" dirty="0"/>
          </a:p>
        </p:txBody>
      </p:sp>
      <p:pic>
        <p:nvPicPr>
          <p:cNvPr id="6" name="Picture 5" descr="A person yawning with his hand to his mouth&#10;&#10;AI-generated content may be incorrect.">
            <a:extLst>
              <a:ext uri="{FF2B5EF4-FFF2-40B4-BE49-F238E27FC236}">
                <a16:creationId xmlns:a16="http://schemas.microsoft.com/office/drawing/2014/main" id="{4D5DB6E6-1EE7-1CC4-1C95-3A5F85530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265" y="2584450"/>
            <a:ext cx="4224867" cy="234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519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52557-BD8D-E9F6-7946-3926B9122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Моя идеальная формула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BF713-34DF-EE2F-1714-92E3F1AB5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+mj-lt"/>
              </a:rPr>
              <a:t>ИНТЕРЕСНАЯ СТРАТЕГИЯ</a:t>
            </a:r>
          </a:p>
          <a:p>
            <a:r>
              <a:rPr lang="ru-RU" dirty="0">
                <a:latin typeface="+mj-lt"/>
              </a:rPr>
              <a:t>КУЛЬТУРА</a:t>
            </a:r>
          </a:p>
          <a:p>
            <a:r>
              <a:rPr lang="ru-RU" dirty="0">
                <a:latin typeface="+mj-lt"/>
              </a:rPr>
              <a:t>ПРОЦЕССЫ – ТАМ, ГДЕ ЭТО УМЕСТНО</a:t>
            </a:r>
          </a:p>
          <a:p>
            <a:r>
              <a:rPr lang="ru-RU" dirty="0">
                <a:latin typeface="+mj-lt"/>
              </a:rPr>
              <a:t>НОРМАТИВЫ И АВТОМАТИЗАЦИЯ – ТАМ, ГДЕ ЭТО УМЕСТНО</a:t>
            </a:r>
          </a:p>
          <a:p>
            <a:r>
              <a:rPr lang="ru-RU" dirty="0">
                <a:latin typeface="+mj-lt"/>
              </a:rPr>
              <a:t>НЕБОЛЬШИЕ БОНУСЫ ЗА ДОСТИЖЕНИЯ</a:t>
            </a:r>
          </a:p>
          <a:p>
            <a:r>
              <a:rPr lang="en-US" dirty="0">
                <a:latin typeface="+mj-lt"/>
              </a:rPr>
              <a:t>OKR</a:t>
            </a:r>
            <a:endParaRPr lang="en-S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94475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4F4E4-3667-4B8A-CA66-969F529ED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I" dirty="0"/>
              <a:t>OKR – OBJECTIVES and key results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цели и ключевые результаты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87FB0-38E3-2D6E-E783-74E548337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3031066"/>
            <a:ext cx="10691265" cy="104140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+mj-lt"/>
              </a:rPr>
              <a:t>Цель – резко улучшить качество обслуживания</a:t>
            </a:r>
          </a:p>
          <a:p>
            <a:r>
              <a:rPr lang="ru-RU" sz="2800" dirty="0">
                <a:latin typeface="+mj-lt"/>
              </a:rPr>
              <a:t>Ключевой результат – снизить время ответа на запрос клиента в 3 раза</a:t>
            </a:r>
            <a:endParaRPr lang="en-SI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53448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35E99-F9EE-2DB8-8C68-D5C6E0101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SI" dirty="0"/>
              <a:t>pi </a:t>
            </a:r>
            <a:r>
              <a:rPr lang="ru-RU" dirty="0"/>
              <a:t>и </a:t>
            </a:r>
            <a:r>
              <a:rPr lang="en-US" dirty="0" err="1"/>
              <a:t>okr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6F8D1-BC25-9ABA-C077-DE8C598FD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21992"/>
            <a:ext cx="5115965" cy="3739896"/>
          </a:xfrm>
        </p:spPr>
        <p:txBody>
          <a:bodyPr/>
          <a:lstStyle/>
          <a:p>
            <a:pPr marL="0" indent="0">
              <a:buNone/>
            </a:pPr>
            <a:r>
              <a:rPr lang="en-SI" b="1" dirty="0">
                <a:latin typeface="+mj-lt"/>
              </a:rPr>
              <a:t>KPI:</a:t>
            </a:r>
          </a:p>
          <a:p>
            <a:pPr marL="457200" indent="-457200">
              <a:buAutoNum type="arabicPeriod"/>
            </a:pPr>
            <a:r>
              <a:rPr lang="ru-RU" dirty="0">
                <a:latin typeface="+mj-lt"/>
              </a:rPr>
              <a:t>Реалистичная цель</a:t>
            </a:r>
          </a:p>
          <a:p>
            <a:pPr marL="457200" indent="-457200">
              <a:buAutoNum type="arabicPeriod"/>
            </a:pPr>
            <a:r>
              <a:rPr lang="ru-RU" dirty="0">
                <a:latin typeface="+mj-lt"/>
              </a:rPr>
              <a:t>Понятная, известная задача</a:t>
            </a:r>
          </a:p>
          <a:p>
            <a:pPr marL="457200" indent="-457200">
              <a:buAutoNum type="arabicPeriod"/>
            </a:pPr>
            <a:r>
              <a:rPr lang="ru-RU" dirty="0">
                <a:latin typeface="+mj-lt"/>
              </a:rPr>
              <a:t>Ожидание результата – 100%</a:t>
            </a:r>
          </a:p>
          <a:p>
            <a:pPr marL="457200" indent="-457200">
              <a:buAutoNum type="arabicPeriod"/>
            </a:pPr>
            <a:r>
              <a:rPr lang="ru-RU" dirty="0">
                <a:latin typeface="+mj-lt"/>
              </a:rPr>
              <a:t>Может быть связан с вознаграждением</a:t>
            </a:r>
            <a:endParaRPr lang="en-SI" dirty="0">
              <a:latin typeface="+mj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F86227-E879-8322-2F71-EE79A37EA318}"/>
              </a:ext>
            </a:extLst>
          </p:cNvPr>
          <p:cNvSpPr txBox="1">
            <a:spLocks/>
          </p:cNvSpPr>
          <p:nvPr/>
        </p:nvSpPr>
        <p:spPr>
          <a:xfrm>
            <a:off x="6505602" y="2221992"/>
            <a:ext cx="51159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SI" b="1" dirty="0">
                <a:latin typeface="+mj-lt"/>
              </a:rPr>
              <a:t>OKR: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dirty="0">
                <a:latin typeface="+mj-lt"/>
              </a:rPr>
              <a:t>Заведомо недостижимая цель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dirty="0">
                <a:latin typeface="+mj-lt"/>
              </a:rPr>
              <a:t>Творческая, новая задача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dirty="0">
                <a:latin typeface="+mj-lt"/>
              </a:rPr>
              <a:t>Ожидание результата – 80%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dirty="0">
                <a:latin typeface="+mj-lt"/>
              </a:rPr>
              <a:t>Никогда не связан с вознаграждением</a:t>
            </a:r>
            <a:endParaRPr lang="en-S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7724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623D7-680B-667C-13EE-8115D951A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9AB17-F169-E1D7-9EFB-9D09E3323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"домашнее задание"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E0DD4-4FE9-D8E2-1BBA-F9CB9A9B4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+mj-lt"/>
              </a:rPr>
              <a:t>ЕСТЬ ЛИ У ВАС СТРАТЕГИЯ? ИНТЕРЕСНО ЛИ СОТРУДНИКАМ ЕЕ РЕАЛИЗОВЫВАТЬ?</a:t>
            </a:r>
          </a:p>
          <a:p>
            <a:r>
              <a:rPr lang="ru-RU" dirty="0">
                <a:latin typeface="+mj-lt"/>
              </a:rPr>
              <a:t>ПОДДЕРЖИВАЕТ ЛИ ВАША КУЛЬТУРА МОТИВАЦИЮ НА ТРУД?</a:t>
            </a:r>
          </a:p>
          <a:p>
            <a:r>
              <a:rPr lang="ru-RU" dirty="0">
                <a:latin typeface="+mj-lt"/>
              </a:rPr>
              <a:t>КАКИЕ ПРОЦЕССЫ ВЫ МОГЛИ БЫ ОТТОЧИТЬ ИЛИ АВТОМАТИЗИРОВАТЬ, ЧТОБЫ УБРАТЬ БОНУСЫ ИЛИ СДЕЛЬНУЮ ОПЛАТУ ТРУДА?</a:t>
            </a:r>
          </a:p>
          <a:p>
            <a:r>
              <a:rPr lang="ru-RU" dirty="0">
                <a:latin typeface="+mj-lt"/>
              </a:rPr>
              <a:t>ГДЕ БЫ ВЫ МОГЛИ ЗАМЕНИТЬ БОНУСЫ НОРМАТИВАМИ?</a:t>
            </a:r>
          </a:p>
          <a:p>
            <a:r>
              <a:rPr lang="ru-RU" dirty="0">
                <a:latin typeface="+mj-lt"/>
              </a:rPr>
              <a:t>ГОТОВЫ ЛИ ВЫ К ВНЕДРЕНИЮ </a:t>
            </a:r>
            <a:r>
              <a:rPr lang="en-US" dirty="0">
                <a:latin typeface="+mj-lt"/>
              </a:rPr>
              <a:t>OKR</a:t>
            </a:r>
            <a:r>
              <a:rPr lang="ru-RU" dirty="0">
                <a:latin typeface="+mj-lt"/>
              </a:rPr>
              <a:t>?</a:t>
            </a:r>
            <a:endParaRPr lang="en-S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6625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241A9-246F-762A-889C-BD33197F3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99024"/>
            <a:ext cx="3076032" cy="39149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Кейс "производственная компания"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standing in a factory&#10;&#10;AI-generated content may be incorrect.">
            <a:extLst>
              <a:ext uri="{FF2B5EF4-FFF2-40B4-BE49-F238E27FC236}">
                <a16:creationId xmlns:a16="http://schemas.microsoft.com/office/drawing/2014/main" id="{EBE92FA5-B9ED-9D27-CFA1-9820F79DB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974837"/>
            <a:ext cx="7353299" cy="490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784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4ABF6B1-3A9A-4CEE-889E-0D96AB03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4231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0E981A-32AF-43EC-54A4-033AC2B1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453" y="919186"/>
            <a:ext cx="10744394" cy="7183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литература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AA8030-FA65-4B8E-8530-372EEE851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and yellow text with a gauge and a red needle&#10;&#10;AI-generated content may be incorrect.">
            <a:extLst>
              <a:ext uri="{FF2B5EF4-FFF2-40B4-BE49-F238E27FC236}">
                <a16:creationId xmlns:a16="http://schemas.microsoft.com/office/drawing/2014/main" id="{B6C36549-A9BB-8ACD-1C31-95FD9698E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11" y="2405921"/>
            <a:ext cx="2536245" cy="3813903"/>
          </a:xfrm>
          <a:prstGeom prst="rect">
            <a:avLst/>
          </a:prstGeom>
        </p:spPr>
      </p:pic>
      <p:pic>
        <p:nvPicPr>
          <p:cNvPr id="9" name="Picture 8" descr="A yellow sign with black and white text&#10;&#10;AI-generated content may be incorrect.">
            <a:extLst>
              <a:ext uri="{FF2B5EF4-FFF2-40B4-BE49-F238E27FC236}">
                <a16:creationId xmlns:a16="http://schemas.microsoft.com/office/drawing/2014/main" id="{8847480E-98A7-A46E-E6C4-55109C5A4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859" y="2405921"/>
            <a:ext cx="2536245" cy="3813903"/>
          </a:xfrm>
          <a:prstGeom prst="rect">
            <a:avLst/>
          </a:prstGeom>
        </p:spPr>
      </p:pic>
      <p:pic>
        <p:nvPicPr>
          <p:cNvPr id="5" name="Picture 4" descr="A yellow cover with a person looking at a magnifying glass&#10;&#10;AI-generated content may be incorrect.">
            <a:extLst>
              <a:ext uri="{FF2B5EF4-FFF2-40B4-BE49-F238E27FC236}">
                <a16:creationId xmlns:a16="http://schemas.microsoft.com/office/drawing/2014/main" id="{3BA06B9C-E113-4EE7-8DF3-E7FDAB429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624" y="2405921"/>
            <a:ext cx="2746010" cy="38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03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FD291-4244-C22A-20FB-2557E436BE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5761" y="1017825"/>
            <a:ext cx="10860561" cy="498598"/>
          </a:xfrm>
        </p:spPr>
        <p:txBody>
          <a:bodyPr>
            <a:normAutofit fontScale="90000"/>
          </a:bodyPr>
          <a:lstStyle/>
          <a:p>
            <a:r>
              <a:rPr lang="ru-RU" dirty="0"/>
              <a:t>Информация</a:t>
            </a:r>
            <a:endParaRPr lang="en-SI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6F70FEF-FBF9-337B-9D4D-D665F495D47A}"/>
              </a:ext>
            </a:extLst>
          </p:cNvPr>
          <p:cNvSpPr txBox="1">
            <a:spLocks/>
          </p:cNvSpPr>
          <p:nvPr/>
        </p:nvSpPr>
        <p:spPr>
          <a:xfrm>
            <a:off x="927682" y="3611001"/>
            <a:ext cx="3592068" cy="332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rgbClr val="00A19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Книги</a:t>
            </a:r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B1584AA0-BF7B-EAC2-3087-366CAF68A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753" y="1143725"/>
            <a:ext cx="4570549" cy="45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861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FD291-4244-C22A-20FB-2557E436BE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5644" y="976068"/>
            <a:ext cx="10860561" cy="498598"/>
          </a:xfrm>
        </p:spPr>
        <p:txBody>
          <a:bodyPr>
            <a:normAutofit fontScale="90000"/>
          </a:bodyPr>
          <a:lstStyle/>
          <a:p>
            <a:r>
              <a:rPr lang="ru-RU" dirty="0"/>
              <a:t>Информация</a:t>
            </a:r>
            <a:endParaRPr lang="en-S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CC62A-4A04-E547-C259-1DB8FFF1810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5644" y="3262798"/>
            <a:ext cx="3592068" cy="332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Телеграм-канал "Святослав Бирюлин"</a:t>
            </a:r>
            <a:endParaRPr lang="en-SI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EC10D419-6CA6-EC36-A11B-021518615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093" y="1225367"/>
            <a:ext cx="4407263" cy="440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620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3C346-EE63-2A80-53CD-C76B0669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3274422"/>
            <a:ext cx="10691265" cy="1307592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73900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6E3E-F8DB-CE2B-1E1F-2320BED5F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2775204"/>
            <a:ext cx="10691265" cy="1307592"/>
          </a:xfrm>
        </p:spPr>
        <p:txBody>
          <a:bodyPr>
            <a:normAutofit fontScale="90000"/>
          </a:bodyPr>
          <a:lstStyle/>
          <a:p>
            <a:r>
              <a:rPr lang="ru-RU" dirty="0"/>
              <a:t>Во многих странах </a:t>
            </a:r>
            <a:r>
              <a:rPr lang="en-US" dirty="0"/>
              <a:t>KPI </a:t>
            </a:r>
            <a:r>
              <a:rPr lang="ru-RU" dirty="0"/>
              <a:t>как "мотивация" отсутствуют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209503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FEB30-74B0-A151-1977-55E3DE82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Обо мне:</a:t>
            </a:r>
            <a:endParaRPr lang="en-SI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B3846-A1E5-6D23-7C07-87AF09C1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7404" cy="4351338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13 </a:t>
            </a:r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лет –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CEO </a:t>
            </a:r>
            <a:endParaRPr lang="ru-RU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8 </a:t>
            </a:r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лет консультант по стратегии</a:t>
            </a:r>
          </a:p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12 </a:t>
            </a:r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лет в советах директоров</a:t>
            </a:r>
            <a:endParaRPr lang="en-SI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5" name="Picture 4" descr="A person with a beard and mustache wearing a suit&#10;&#10;Description automatically generated">
            <a:extLst>
              <a:ext uri="{FF2B5EF4-FFF2-40B4-BE49-F238E27FC236}">
                <a16:creationId xmlns:a16="http://schemas.microsoft.com/office/drawing/2014/main" id="{20BEDC44-F70E-C38C-F498-3F321CBBB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942" y="0"/>
            <a:ext cx="4574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ead with many colored post-it notes&#10;&#10;AI-generated content may be incorrect.">
            <a:extLst>
              <a:ext uri="{FF2B5EF4-FFF2-40B4-BE49-F238E27FC236}">
                <a16:creationId xmlns:a16="http://schemas.microsoft.com/office/drawing/2014/main" id="{839AD89D-E5F7-FB4B-7FCA-8ED8E3B25B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04" r="2" b="2"/>
          <a:stretch/>
        </p:blipFill>
        <p:spPr>
          <a:xfrm>
            <a:off x="4981575" y="735286"/>
            <a:ext cx="6495042" cy="54196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21F93F-D1CE-A1E3-847E-AC871EF9A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99763" cy="1473200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Arial Narrow" panose="020B0604020202020204" pitchFamily="34" charset="0"/>
                <a:cs typeface="Arial Narrow" panose="020B0604020202020204" pitchFamily="34" charset="0"/>
              </a:rPr>
              <a:t>ДВЕ </a:t>
            </a:r>
            <a:r>
              <a:rPr lang="ru-RU" sz="3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ОШибки</a:t>
            </a:r>
            <a:r>
              <a:rPr lang="ru-RU" sz="3600" dirty="0">
                <a:latin typeface="Arial Narrow" panose="020B0604020202020204" pitchFamily="34" charset="0"/>
                <a:cs typeface="Arial Narrow" panose="020B0604020202020204" pitchFamily="34" charset="0"/>
              </a:rPr>
              <a:t>:</a:t>
            </a:r>
            <a:endParaRPr lang="en-SI" sz="36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80CEA-00E4-AAF9-4775-C0F6BC658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387600"/>
            <a:ext cx="3799763" cy="3767328"/>
          </a:xfrm>
        </p:spPr>
        <p:txBody>
          <a:bodyPr>
            <a:normAutofit/>
          </a:bodyPr>
          <a:lstStyle/>
          <a:p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Управление по целям</a:t>
            </a:r>
          </a:p>
          <a:p>
            <a:r>
              <a:rPr lang="ru-RU" dirty="0">
                <a:latin typeface="Arial Narrow" panose="020B0604020202020204" pitchFamily="34" charset="0"/>
                <a:cs typeface="Arial Narrow" panose="020B0604020202020204" pitchFamily="34" charset="0"/>
              </a:rPr>
              <a:t>Мысль о том, что все люди хотят заработать больше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347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92E9E9-3615-BA90-AA8E-5223D556B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99024"/>
            <a:ext cx="3076032" cy="39149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Василий</a:t>
            </a:r>
            <a:r>
              <a:rPr lang="en-US" dirty="0"/>
              <a:t>, </a:t>
            </a:r>
            <a:r>
              <a:rPr lang="en-US" dirty="0" err="1"/>
              <a:t>каменщик</a:t>
            </a:r>
            <a:r>
              <a:rPr lang="ru-RU" dirty="0"/>
              <a:t>.</a:t>
            </a:r>
            <a:br>
              <a:rPr lang="ru-RU" dirty="0"/>
            </a:br>
            <a:br>
              <a:rPr lang="ru-RU" dirty="0"/>
            </a:br>
            <a:r>
              <a:rPr lang="en-US" dirty="0"/>
              <a:t>KPI – 500 </a:t>
            </a:r>
            <a:r>
              <a:rPr lang="ru-RU" dirty="0"/>
              <a:t>кирпичей за смену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wearing a hard hat and gloves placing bricks on a wall&#10;&#10;AI-generated content may be incorrect.">
            <a:extLst>
              <a:ext uri="{FF2B5EF4-FFF2-40B4-BE49-F238E27FC236}">
                <a16:creationId xmlns:a16="http://schemas.microsoft.com/office/drawing/2014/main" id="{443D5B57-B1C5-6924-76B7-1E36314FB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49" y="723901"/>
            <a:ext cx="5410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39508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14237</TotalTime>
  <Words>1065</Words>
  <Application>Microsoft Macintosh PowerPoint</Application>
  <PresentationFormat>Widescreen</PresentationFormat>
  <Paragraphs>193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Aptos</vt:lpstr>
      <vt:lpstr>Arial</vt:lpstr>
      <vt:lpstr>Arial Narrow</vt:lpstr>
      <vt:lpstr>Calisto MT</vt:lpstr>
      <vt:lpstr>Univers Condensed</vt:lpstr>
      <vt:lpstr>ChronicleVTI</vt:lpstr>
      <vt:lpstr>Как неправильная работа с KPI может разрушить вашу стратегию</vt:lpstr>
      <vt:lpstr>эпиграф</vt:lpstr>
      <vt:lpstr>Кейс wells fargo</vt:lpstr>
      <vt:lpstr>22 августа 2006, "Ту-154" авиакомпании «Пулково» </vt:lpstr>
      <vt:lpstr>Кейс "производственная компания"</vt:lpstr>
      <vt:lpstr>Во многих странах KPI как "мотивация" отсутствуют</vt:lpstr>
      <vt:lpstr>Обо мне:</vt:lpstr>
      <vt:lpstr>ДВЕ ОШибки:</vt:lpstr>
      <vt:lpstr>Василий, каменщик.  KPI – 500 кирпичей за смену</vt:lpstr>
      <vt:lpstr>Особенности такой цели</vt:lpstr>
      <vt:lpstr>При этом:</vt:lpstr>
      <vt:lpstr>Зачем нужен kpi если можно использовать норматив?</vt:lpstr>
      <vt:lpstr>ЕВГЕНИЙ, CEO.  KPI – 150 млн чистой прибыли</vt:lpstr>
      <vt:lpstr>Особенности такой цели</vt:lpstr>
      <vt:lpstr>При этом:</vt:lpstr>
      <vt:lpstr>KPI warriors, "воины KPI"</vt:lpstr>
      <vt:lpstr>KPI как лекарство</vt:lpstr>
      <vt:lpstr>НЕВЫПЛАТА БОНУСА…</vt:lpstr>
      <vt:lpstr>Как избежать этой проблемы?</vt:lpstr>
      <vt:lpstr>Является ли бюджет планом?</vt:lpstr>
      <vt:lpstr>Бюджет ≠ план</vt:lpstr>
      <vt:lpstr>Система планирования в бывшем СССР</vt:lpstr>
      <vt:lpstr>Система планирования в европе</vt:lpstr>
      <vt:lpstr>Плюсы планирования</vt:lpstr>
      <vt:lpstr>Кейс "ламинат"</vt:lpstr>
      <vt:lpstr>"Российский" подход</vt:lpstr>
      <vt:lpstr>ЭФФЕКТИВНЙ подход</vt:lpstr>
      <vt:lpstr>В отсутствие системы планирования, процессов и контроля сотрудники "хакнут" любую "систему мотивации".</vt:lpstr>
      <vt:lpstr>Система, в которой бонус больше оклада, привлекает сотрудников предпринимательского типа.  Но есть нюанс…</vt:lpstr>
      <vt:lpstr>Управление (только) по целям – СКОРЕЙШИЙ ПУТЬ К БАНКРОСТВУ</vt:lpstr>
      <vt:lpstr>ЗАКОН ГУДХАРДА</vt:lpstr>
      <vt:lpstr>Плюсы и минусы kpi</vt:lpstr>
      <vt:lpstr>Почему все так любят "мотивацию за kpi"?</vt:lpstr>
      <vt:lpstr>На самом же деле…</vt:lpstr>
      <vt:lpstr>Проекция собственника</vt:lpstr>
      <vt:lpstr>Почему эти люди не зарабатывают больше?</vt:lpstr>
      <vt:lpstr>Любой человек находится в балансе</vt:lpstr>
      <vt:lpstr>ЛЮДИ НЕ ХОТЯТ ЗАБАРАТЫВАТЬ БОЛЬШЕ</vt:lpstr>
      <vt:lpstr>Стивен райсс (steven reiss)</vt:lpstr>
      <vt:lpstr>Руководители, утверждающие, что их сотрудников "не интересует ничего, кроме денег", не предлагали им ничего другого.</vt:lpstr>
      <vt:lpstr>Какую задачу нам нужно решить?</vt:lpstr>
      <vt:lpstr>АЛЬТЕРНАТИВЫ</vt:lpstr>
      <vt:lpstr>АЛЬТЕРНАТИВЫ</vt:lpstr>
      <vt:lpstr>Если человек работает у вас только за деньги…</vt:lpstr>
      <vt:lpstr>Если у вас есть стратегия, но вашим сотрудникам неинтересно ее реализовывать…</vt:lpstr>
      <vt:lpstr>Моя идеальная формула</vt:lpstr>
      <vt:lpstr>OKR – OBJECTIVES and key results, цели и ключевые результаты</vt:lpstr>
      <vt:lpstr>Kpi и okr</vt:lpstr>
      <vt:lpstr>"домашнее задание"</vt:lpstr>
      <vt:lpstr>литература</vt:lpstr>
      <vt:lpstr>Информация</vt:lpstr>
      <vt:lpstr>Информация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Svyatoslav Biryulin</dc:creator>
  <cp:lastModifiedBy>Svyatoslav Biryulin</cp:lastModifiedBy>
  <cp:revision>71</cp:revision>
  <dcterms:created xsi:type="dcterms:W3CDTF">2025-02-24T09:06:46Z</dcterms:created>
  <dcterms:modified xsi:type="dcterms:W3CDTF">2025-08-19T13:38:58Z</dcterms:modified>
</cp:coreProperties>
</file>