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78" r:id="rId2"/>
    <p:sldId id="271" r:id="rId3"/>
    <p:sldId id="267" r:id="rId4"/>
    <p:sldId id="268" r:id="rId5"/>
    <p:sldId id="269" r:id="rId6"/>
    <p:sldId id="270" r:id="rId7"/>
    <p:sldId id="274" r:id="rId8"/>
    <p:sldId id="262" r:id="rId9"/>
    <p:sldId id="275" r:id="rId10"/>
    <p:sldId id="276" r:id="rId11"/>
    <p:sldId id="264" r:id="rId12"/>
    <p:sldId id="273" r:id="rId13"/>
    <p:sldId id="279" r:id="rId14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7"/>
    <p:restoredTop sz="94656"/>
  </p:normalViewPr>
  <p:slideViewPr>
    <p:cSldViewPr snapToGrid="0">
      <p:cViewPr varScale="1">
        <p:scale>
          <a:sx n="107" d="100"/>
          <a:sy n="107" d="100"/>
        </p:scale>
        <p:origin x="3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4021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6" name="Уровень текста 1…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9"/>
            <a:ext cx="4525965" cy="8229601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Текст заголовка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9" cy="20574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5" name="Уровень текста 1…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1"/>
            <a:ext cx="5851527" cy="6019802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14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963384" indent="-391884"/>
            <a:lvl4pPr marL="2034538" indent="-548638"/>
            <a:lvl5pPr marL="2491738" indent="-548638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9" tIns="45719" rIns="45719" bIns="45719"/>
          <a:lstStyle>
            <a:lvl1pPr defTabSz="457200"/>
          </a:lstStyle>
          <a:p>
            <a:r>
              <a:t>Текст заголовка</a:t>
            </a:r>
          </a:p>
        </p:txBody>
      </p:sp>
      <p:sp>
        <p:nvSpPr>
          <p:cNvPr id="1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 marL="342900" defTabSz="457200">
              <a:spcBef>
                <a:spcPts val="700"/>
              </a:spcBef>
              <a:buClrTx/>
              <a:buSzPct val="100000"/>
            </a:lvl1pPr>
            <a:lvl2pPr marL="783771" indent="-326571" defTabSz="457200">
              <a:spcBef>
                <a:spcPts val="700"/>
              </a:spcBef>
              <a:buClrTx/>
              <a:buSzPct val="100000"/>
            </a:lvl2pPr>
            <a:lvl3pPr marL="1219200" indent="-304800" defTabSz="457200">
              <a:spcBef>
                <a:spcPts val="700"/>
              </a:spcBef>
              <a:buClrTx/>
              <a:buSzPct val="100000"/>
            </a:lvl3pPr>
            <a:lvl4pPr marL="1737360" indent="-365760" defTabSz="457200">
              <a:spcBef>
                <a:spcPts val="700"/>
              </a:spcBef>
              <a:buClrTx/>
              <a:buSzPct val="100000"/>
            </a:lvl4pPr>
            <a:lvl5pPr marL="2194560" indent="-365760" defTabSz="457200">
              <a:spcBef>
                <a:spcPts val="700"/>
              </a:spcBef>
              <a:buClrTx/>
              <a:buSzPct val="100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 lIns="45719" tIns="45719" rIns="45719" bIns="4571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355600" indent="-330200" algn="ctr">
              <a:spcBef>
                <a:spcPts val="6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355600" indent="25400" algn="ctr">
              <a:spcBef>
                <a:spcPts val="6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355600" indent="25400" algn="ctr">
              <a:spcBef>
                <a:spcPts val="6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355600" indent="25400" algn="ctr">
              <a:spcBef>
                <a:spcPts val="6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355600" indent="25400" algn="ctr">
              <a:spcBef>
                <a:spcPts val="6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8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/>
            </a:lvl1pPr>
          </a:lstStyle>
          <a:p>
            <a:r>
              <a:t>Текст заголовка</a:t>
            </a:r>
          </a:p>
        </p:txBody>
      </p:sp>
      <p:sp>
        <p:nvSpPr>
          <p:cNvPr id="3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91"/>
          </a:xfrm>
          <a:prstGeom prst="rect">
            <a:avLst/>
          </a:prstGeom>
        </p:spPr>
        <p:txBody>
          <a:bodyPr anchor="b"/>
          <a:lstStyle>
            <a:lvl1pPr marL="0" indent="2286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2286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2286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2286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2286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indent="-406400">
              <a:spcBef>
                <a:spcPts val="500"/>
              </a:spcBef>
              <a:buSzPts val="2800"/>
              <a:defRPr sz="2800"/>
            </a:lvl1pPr>
            <a:lvl2pPr marL="977900" indent="-444500">
              <a:spcBef>
                <a:spcPts val="500"/>
              </a:spcBef>
              <a:buSzPts val="2800"/>
              <a:defRPr sz="2800"/>
            </a:lvl2pPr>
            <a:lvl3pPr marL="1513838" indent="-497838">
              <a:spcBef>
                <a:spcPts val="500"/>
              </a:spcBef>
              <a:buSzPts val="2800"/>
              <a:defRPr sz="2800"/>
            </a:lvl3pPr>
            <a:lvl4pPr marL="2019300" indent="-533400">
              <a:spcBef>
                <a:spcPts val="500"/>
              </a:spcBef>
              <a:buSzPts val="2800"/>
              <a:defRPr sz="2800"/>
            </a:lvl4pPr>
            <a:lvl5pPr marL="2476500" indent="-533400">
              <a:spcBef>
                <a:spcPts val="500"/>
              </a:spcBef>
              <a:buSzPts val="2800"/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7" name="Google Shape;40;p30"/>
          <p:cNvSpPr txBox="1">
            <a:spLocks noGrp="1"/>
          </p:cNvSpPr>
          <p:nvPr>
            <p:ph type="body" sz="half" idx="2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228600">
              <a:spcBef>
                <a:spcPts val="400"/>
              </a:spcBef>
              <a:buClrTx/>
              <a:buSzTx/>
              <a:buFontTx/>
              <a:buNone/>
              <a:defRPr sz="2400" b="1"/>
            </a:lvl1pPr>
            <a:lvl2pPr marL="0" indent="228600">
              <a:spcBef>
                <a:spcPts val="400"/>
              </a:spcBef>
              <a:buClrTx/>
              <a:buSzTx/>
              <a:buFontTx/>
              <a:buNone/>
              <a:defRPr sz="2400" b="1"/>
            </a:lvl2pPr>
            <a:lvl3pPr marL="0" indent="228600">
              <a:spcBef>
                <a:spcPts val="400"/>
              </a:spcBef>
              <a:buClrTx/>
              <a:buSzTx/>
              <a:buFontTx/>
              <a:buNone/>
              <a:defRPr sz="2400" b="1"/>
            </a:lvl3pPr>
            <a:lvl4pPr marL="0" indent="228600">
              <a:spcBef>
                <a:spcPts val="400"/>
              </a:spcBef>
              <a:buClrTx/>
              <a:buSzTx/>
              <a:buFontTx/>
              <a:buNone/>
              <a:defRPr sz="2400" b="1"/>
            </a:lvl4pPr>
            <a:lvl5pPr marL="0" indent="228600">
              <a:spcBef>
                <a:spcPts val="400"/>
              </a:spcBef>
              <a:buClrTx/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" name="Google Shape;47;p31"/>
          <p:cNvSpPr txBox="1">
            <a:spLocks noGrp="1"/>
          </p:cNvSpPr>
          <p:nvPr>
            <p:ph type="body" sz="half" idx="21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" name="Google Shape;48;p31"/>
          <p:cNvSpPr txBox="1">
            <a:spLocks noGrp="1"/>
          </p:cNvSpPr>
          <p:nvPr>
            <p:ph type="body" sz="quarter" idx="22"/>
          </p:nvPr>
        </p:nvSpPr>
        <p:spPr>
          <a:xfrm>
            <a:off x="4645025" y="1535112"/>
            <a:ext cx="4041775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9" name="Google Shape;49;p31"/>
          <p:cNvSpPr txBox="1">
            <a:spLocks noGrp="1"/>
          </p:cNvSpPr>
          <p:nvPr>
            <p:ph type="body" sz="half" idx="23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7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 indent="-431800">
              <a:spcBef>
                <a:spcPts val="600"/>
              </a:spcBef>
            </a:lvl1pPr>
            <a:lvl2pPr marL="972457" indent="-464457">
              <a:spcBef>
                <a:spcPts val="600"/>
              </a:spcBef>
            </a:lvl2pPr>
            <a:lvl3pPr marL="1498600" indent="-508000">
              <a:spcBef>
                <a:spcPts val="600"/>
              </a:spcBef>
            </a:lvl3pPr>
            <a:lvl4pPr marL="2042160" indent="-568960">
              <a:spcBef>
                <a:spcPts val="600"/>
              </a:spcBef>
            </a:lvl4pPr>
            <a:lvl5pPr marL="2499360" indent="-568960">
              <a:spcBef>
                <a:spcPts val="600"/>
              </a:spcBef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7" name="Google Shape;61;p33"/>
          <p:cNvSpPr txBox="1">
            <a:spLocks noGrp="1"/>
          </p:cNvSpPr>
          <p:nvPr>
            <p:ph type="body" sz="half" idx="21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4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6" name="Google Shape;67;p34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4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4" cy="804866"/>
          </a:xfrm>
          <a:prstGeom prst="rect">
            <a:avLst/>
          </a:prstGeom>
        </p:spPr>
        <p:txBody>
          <a:bodyPr/>
          <a:lstStyle>
            <a:lvl1pPr marL="0" indent="228600">
              <a:spcBef>
                <a:spcPts val="200"/>
              </a:spcBef>
              <a:buClrTx/>
              <a:buSzTx/>
              <a:buFontTx/>
              <a:buNone/>
              <a:defRPr sz="1400"/>
            </a:lvl1pPr>
            <a:lvl2pPr marL="0" indent="228600">
              <a:spcBef>
                <a:spcPts val="200"/>
              </a:spcBef>
              <a:buClrTx/>
              <a:buSzTx/>
              <a:buFontTx/>
              <a:buNone/>
              <a:defRPr sz="1400"/>
            </a:lvl2pPr>
            <a:lvl3pPr marL="0" indent="228600">
              <a:spcBef>
                <a:spcPts val="200"/>
              </a:spcBef>
              <a:buClrTx/>
              <a:buSzTx/>
              <a:buFontTx/>
              <a:buNone/>
              <a:defRPr sz="1400"/>
            </a:lvl3pPr>
            <a:lvl4pPr marL="0" indent="228600">
              <a:spcBef>
                <a:spcPts val="200"/>
              </a:spcBef>
              <a:buClrTx/>
              <a:buSzTx/>
              <a:buFontTx/>
              <a:buNone/>
              <a:defRPr sz="1400"/>
            </a:lvl4pPr>
            <a:lvl5pPr marL="0" indent="228600">
              <a:spcBef>
                <a:spcPts val="200"/>
              </a:spcBef>
              <a:buClrTx/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28219" y="6414781"/>
            <a:ext cx="258582" cy="248263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342900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63384" marR="0" indent="-391884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rgbClr val="000000"/>
        </a:buClr>
        <a:buSzPts val="32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485900" marR="0" indent="-457200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34538" marR="0" indent="-548638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rgbClr val="000000"/>
        </a:buClr>
        <a:buSzPts val="32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91738" marR="0" indent="-548638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rgbClr val="000000"/>
        </a:buClr>
        <a:buSzPts val="32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56560" marR="0" indent="-568960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13759" marR="0" indent="-568959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870959" marR="0" indent="-568959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28159" marR="0" indent="-568959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alieavseenko.com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10;p24" descr="Google Shape;210;p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337" y="0"/>
            <a:ext cx="7110663" cy="523460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9F2F37-B0A9-B44F-C31C-9D5ACE3F9B72}"/>
              </a:ext>
            </a:extLst>
          </p:cNvPr>
          <p:cNvSpPr txBox="1"/>
          <p:nvPr/>
        </p:nvSpPr>
        <p:spPr>
          <a:xfrm>
            <a:off x="-1" y="1925054"/>
            <a:ext cx="4073237" cy="42627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 algn="ctr"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lang="ru-RU" sz="2400" cap="all" dirty="0">
              <a:latin typeface="Avenir Heavy"/>
              <a:ea typeface="Avenir Heavy"/>
              <a:cs typeface="Avenir Heavy"/>
              <a:sym typeface="Avenir Heavy"/>
            </a:endParaRPr>
          </a:p>
          <a:p>
            <a:pPr lvl="1" algn="ctr"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lang="ru-RU" sz="2400" cap="all" dirty="0">
              <a:latin typeface="Avenir Heavy"/>
              <a:ea typeface="Avenir Heavy"/>
              <a:cs typeface="Avenir Heavy"/>
              <a:sym typeface="Avenir Heavy"/>
            </a:endParaRPr>
          </a:p>
          <a:p>
            <a:pPr lvl="1" algn="ctr">
              <a:lnSpc>
                <a:spcPct val="150000"/>
              </a:lnSpc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ru-RU" sz="2400" cap="all" dirty="0"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lang="ru-RU" sz="2000" b="1" cap="all" dirty="0">
                <a:latin typeface="Times New Roman" panose="02020603050405020304" pitchFamily="18" charset="0"/>
                <a:ea typeface="Avenir Heavy"/>
                <a:cs typeface="Times New Roman" panose="02020603050405020304" pitchFamily="18" charset="0"/>
                <a:sym typeface="Avenir Heavy"/>
              </a:rPr>
              <a:t>ОСОЗНАННОСТЬ КАК МЕРИЛО УСПЕШНОСТИ</a:t>
            </a:r>
            <a:endParaRPr lang="ru-RU" sz="2000" cap="all" dirty="0">
              <a:latin typeface="Avenir Heavy"/>
              <a:ea typeface="Avenir Heavy"/>
              <a:cs typeface="Avenir Heavy"/>
              <a:sym typeface="Avenir Heavy"/>
            </a:endParaRPr>
          </a:p>
          <a:p>
            <a:pPr lvl="1" algn="ctr">
              <a:lnSpc>
                <a:spcPct val="150000"/>
              </a:lnSpc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lang="ru-RU" sz="1800" cap="all" dirty="0">
              <a:latin typeface="Avenir Heavy"/>
              <a:ea typeface="Avenir Heavy"/>
              <a:cs typeface="Avenir Heavy"/>
              <a:sym typeface="Avenir Heavy"/>
            </a:endParaRPr>
          </a:p>
          <a:p>
            <a:pPr lvl="1" algn="ctr"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lang="ru-RU" sz="1800" cap="all" dirty="0">
              <a:latin typeface="Avenir Heavy"/>
              <a:ea typeface="Avenir Heavy"/>
              <a:cs typeface="Avenir Heavy"/>
              <a:sym typeface="Avenir Heavy"/>
            </a:endParaRPr>
          </a:p>
          <a:p>
            <a:pPr lvl="1" algn="ctr"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lang="ru-RU" sz="1800" cap="all" dirty="0">
              <a:latin typeface="Avenir Heavy"/>
              <a:ea typeface="Avenir Heavy"/>
              <a:cs typeface="Avenir Heavy"/>
              <a:sym typeface="Avenir Heavy"/>
            </a:endParaRPr>
          </a:p>
          <a:p>
            <a:pPr lvl="1" algn="ctr"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lang="ru-RU" sz="1800" cap="all" dirty="0">
              <a:latin typeface="Avenir Heavy"/>
              <a:ea typeface="Avenir Heavy"/>
              <a:cs typeface="Avenir Heavy"/>
              <a:sym typeface="Avenir Heavy"/>
            </a:endParaRPr>
          </a:p>
          <a:p>
            <a:pPr lvl="1" algn="ctr"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lang="ru-RU" sz="1800" cap="all" dirty="0">
              <a:latin typeface="Avenir Heavy"/>
              <a:ea typeface="Avenir Heavy"/>
              <a:cs typeface="Avenir Heavy"/>
              <a:sym typeface="Avenir Heavy"/>
            </a:endParaRPr>
          </a:p>
          <a:p>
            <a:pPr lvl="1" algn="ctr"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lang="ru-RU" sz="1800" cap="all" dirty="0">
              <a:latin typeface="Avenir Heavy"/>
              <a:ea typeface="Avenir Heavy"/>
              <a:cs typeface="Avenir Heavy"/>
              <a:sym typeface="Avenir Heavy"/>
            </a:endParaRPr>
          </a:p>
          <a:p>
            <a:pPr lvl="1" algn="ctr"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lang="ru-RU" sz="1800" cap="all" dirty="0">
              <a:latin typeface="Avenir Heavy"/>
              <a:ea typeface="Avenir Heavy"/>
              <a:cs typeface="Avenir Heavy"/>
              <a:sym typeface="Avenir Heavy"/>
            </a:endParaRPr>
          </a:p>
          <a:p>
            <a:pPr lvl="1" algn="ctr"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ru-RU" sz="1600" cap="all" dirty="0">
                <a:latin typeface="Avenir Heavy"/>
                <a:ea typeface="Avenir Heavy"/>
                <a:cs typeface="Avenir Heavy"/>
                <a:sym typeface="Avenir Heavy"/>
              </a:rPr>
              <a:t>Наталья </a:t>
            </a:r>
            <a:r>
              <a:rPr lang="ru-RU" sz="1600" cap="all" dirty="0" err="1">
                <a:latin typeface="Avenir Heavy"/>
                <a:ea typeface="Avenir Heavy"/>
                <a:cs typeface="Avenir Heavy"/>
                <a:sym typeface="Avenir Heavy"/>
              </a:rPr>
              <a:t>авсеенко</a:t>
            </a:r>
            <a:r>
              <a:rPr lang="ru-RU" sz="1100" cap="all" dirty="0">
                <a:latin typeface="Avenir Heavy"/>
                <a:ea typeface="Avenir Heavy"/>
                <a:cs typeface="Avenir Heavy"/>
                <a:sym typeface="Avenir Heavy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370069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189;p20" descr="Google Shape;189;p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010" y="1251284"/>
            <a:ext cx="3498425" cy="5606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865C1D-B23E-A0C6-F495-73ED1B5CF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8193" y="6130686"/>
            <a:ext cx="553453" cy="5824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D3A4CB-480B-4211-BCD4-00D86F17DCFC}"/>
              </a:ext>
            </a:extLst>
          </p:cNvPr>
          <p:cNvSpPr txBox="1"/>
          <p:nvPr/>
        </p:nvSpPr>
        <p:spPr>
          <a:xfrm>
            <a:off x="1720515" y="240190"/>
            <a:ext cx="6707678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СОЗНАТЕЛЬНОЕ ПРИСУТСТВИЕ</a:t>
            </a:r>
            <a:r>
              <a:rPr lang="ru-RU" sz="2400" b="1" dirty="0">
                <a:solidFill>
                  <a:schemeClr val="bg1"/>
                </a:solidFill>
              </a:rPr>
              <a:t>: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821A5C-5AB9-5C14-6CD8-39B12F6A593D}"/>
              </a:ext>
            </a:extLst>
          </p:cNvPr>
          <p:cNvSpPr txBox="1"/>
          <p:nvPr/>
        </p:nvSpPr>
        <p:spPr>
          <a:xfrm>
            <a:off x="574156" y="2044005"/>
            <a:ext cx="4778131" cy="36009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Квантум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счастья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Квантум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радости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Квантум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созидания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Квантум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преображения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Квантум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победы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Квантум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успеха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ru-RU" sz="1800" b="1" dirty="0">
              <a:solidFill>
                <a:schemeClr val="bg1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35;p9" descr="Google Shape;135;p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269" y="1783365"/>
            <a:ext cx="5525731" cy="379061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1. МЕДОВЫЙ МЕСЯЦ…"/>
          <p:cNvSpPr txBox="1"/>
          <p:nvPr/>
        </p:nvSpPr>
        <p:spPr>
          <a:xfrm>
            <a:off x="685047" y="1783365"/>
            <a:ext cx="3594345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>
              <a:buAutoNum type="arabicPeriod"/>
              <a:defRPr>
                <a:solidFill>
                  <a:srgbClr val="FFFFFF"/>
                </a:solidFill>
              </a:defRPr>
            </a:pPr>
            <a:endParaRPr lang="ru-RU" sz="1600" dirty="0"/>
          </a:p>
          <a:p>
            <a:pPr marL="342900" indent="-342900">
              <a:buAutoNum type="arabicPeriod"/>
              <a:defRPr>
                <a:solidFill>
                  <a:srgbClr val="FFFFFF"/>
                </a:solidFill>
              </a:defRPr>
            </a:pPr>
            <a:endParaRPr lang="ru-RU" sz="1600" dirty="0"/>
          </a:p>
          <a:p>
            <a:pPr marL="342900" indent="-342900">
              <a:buAutoNum type="arabicPeriod"/>
              <a:defRPr>
                <a:solidFill>
                  <a:srgbClr val="FFFFFF"/>
                </a:solidFill>
              </a:defRPr>
            </a:pPr>
            <a:endParaRPr lang="ru-RU" sz="1600" dirty="0"/>
          </a:p>
          <a:p>
            <a:pPr marL="342900" indent="-342900">
              <a:buAutoNum type="arabicPeriod"/>
              <a:defRPr>
                <a:solidFill>
                  <a:srgbClr val="FFFFFF"/>
                </a:solidFill>
              </a:defRPr>
            </a:pPr>
            <a:endParaRPr lang="ru-RU" sz="1600" dirty="0"/>
          </a:p>
          <a:p>
            <a:pPr marL="342900" indent="-342900">
              <a:buAutoNum type="arabicPeriod"/>
              <a:defRPr>
                <a:solidFill>
                  <a:srgbClr val="FFFFFF"/>
                </a:solidFill>
              </a:defRPr>
            </a:pPr>
            <a:endParaRPr lang="ru-RU" sz="1600" dirty="0"/>
          </a:p>
          <a:p>
            <a:pPr>
              <a:defRPr>
                <a:solidFill>
                  <a:srgbClr val="FFFFFF"/>
                </a:solidFill>
              </a:defRPr>
            </a:pPr>
            <a:endParaRPr lang="ru-RU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518EE1-D939-F96B-F2BA-2073A8C71DEE}"/>
              </a:ext>
            </a:extLst>
          </p:cNvPr>
          <p:cNvSpPr txBox="1"/>
          <p:nvPr/>
        </p:nvSpPr>
        <p:spPr>
          <a:xfrm>
            <a:off x="1689264" y="540978"/>
            <a:ext cx="5765471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СОЗНАТЕЛЬНОЕ ПРИСУТСТВИЕ И САМОНАБЛЮДЕНИЕ ПРИВОДЯТ К РАСШИРЕНИЮ ПОТЕНЦИАЛА ЧЕЛОВЕКА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1C2837-FBDD-6666-E5DB-F67433F23D24}"/>
              </a:ext>
            </a:extLst>
          </p:cNvPr>
          <p:cNvSpPr txBox="1"/>
          <p:nvPr/>
        </p:nvSpPr>
        <p:spPr>
          <a:xfrm>
            <a:off x="385948" y="1915817"/>
            <a:ext cx="3711039" cy="341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иллюзорного воображения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Через любую ситуацию и человека приходит шанс развиваться и преображаться, видеть новизну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Работа с патогенным мышлением и фондом негативных состояний. Преобразование патогенного мышления в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саногенное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205;p23" descr="Google Shape;205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186" y="1058370"/>
            <a:ext cx="6798041" cy="480598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003B92-1F87-0F8E-4410-C168BF795E6A}"/>
              </a:ext>
            </a:extLst>
          </p:cNvPr>
          <p:cNvSpPr txBox="1"/>
          <p:nvPr/>
        </p:nvSpPr>
        <p:spPr>
          <a:xfrm>
            <a:off x="273133" y="2422614"/>
            <a:ext cx="3336966" cy="20781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СОЗНАТЕЛЬНОЕ ПРИСУТСТВИЕ И СОЗНАТЕЛЬНЫЙ ВЫБОР ВЫСОКОГО КАЧЕСТВА 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 В КАЖДОМ МОМЕНТЕ </a:t>
            </a: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</a:p>
          <a:p>
            <a:pPr>
              <a:lnSpc>
                <a:spcPct val="150000"/>
              </a:lnSpc>
            </a:pPr>
            <a:r>
              <a:rPr lang="ru-RU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И ЕСТЬ УСПЕХ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Текст"/>
          <p:cNvSpPr txBox="1"/>
          <p:nvPr/>
        </p:nvSpPr>
        <p:spPr>
          <a:xfrm>
            <a:off x="4508500" y="3340100"/>
            <a:ext cx="127000" cy="17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195" name="Текст"/>
          <p:cNvSpPr txBox="1"/>
          <p:nvPr/>
        </p:nvSpPr>
        <p:spPr>
          <a:xfrm>
            <a:off x="4635500" y="3467100"/>
            <a:ext cx="127000" cy="17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196" name="Текст"/>
          <p:cNvSpPr txBox="1"/>
          <p:nvPr/>
        </p:nvSpPr>
        <p:spPr>
          <a:xfrm>
            <a:off x="4762500" y="3594100"/>
            <a:ext cx="127000" cy="17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197" name="Текст"/>
          <p:cNvSpPr txBox="1"/>
          <p:nvPr/>
        </p:nvSpPr>
        <p:spPr>
          <a:xfrm>
            <a:off x="4889500" y="3721100"/>
            <a:ext cx="127000" cy="17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  </a:t>
            </a:r>
          </a:p>
        </p:txBody>
      </p:sp>
      <p:sp>
        <p:nvSpPr>
          <p:cNvPr id="199" name="рекордсменка мира и чемпионка мира по фридайвингу…"/>
          <p:cNvSpPr txBox="1"/>
          <p:nvPr/>
        </p:nvSpPr>
        <p:spPr>
          <a:xfrm>
            <a:off x="3218386" y="777603"/>
            <a:ext cx="5807415" cy="4757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indent="-317500">
              <a:lnSpc>
                <a:spcPct val="150000"/>
              </a:lnSpc>
              <a:buSzPct val="100000"/>
              <a:buFont typeface="Helvetica"/>
              <a:buChar char="•"/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Фридайвер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рекордсменка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чемпионка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317500">
              <a:lnSpc>
                <a:spcPct val="150000"/>
              </a:lnSpc>
              <a:buSzPct val="100000"/>
              <a:buFont typeface="Helvetica"/>
              <a:buChar char="•"/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принцессакитов</a:t>
            </a:r>
            <a:endParaRPr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317500">
              <a:lnSpc>
                <a:spcPct val="150000"/>
              </a:lnSpc>
              <a:buSzPct val="100000"/>
              <a:buFont typeface="Helvetica"/>
              <a:buChar char="•"/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раскрытию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317500">
              <a:lnSpc>
                <a:spcPct val="150000"/>
              </a:lnSpc>
              <a:buSzPct val="100000"/>
              <a:buFont typeface="Helvetica"/>
              <a:buChar char="•"/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культурологии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беатотерапевт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кафедры психотерапии качества жизни МИП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этого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МГУ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Ломоносо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317500">
              <a:lnSpc>
                <a:spcPct val="150000"/>
              </a:lnSpc>
              <a:buSzPct val="100000"/>
              <a:buFont typeface="Helvetica"/>
              <a:buChar char="•"/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лен-корреспондент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РАЕН</a:t>
            </a:r>
          </a:p>
          <a:p>
            <a:pPr marL="457200" indent="-317500">
              <a:lnSpc>
                <a:spcPct val="150000"/>
              </a:lnSpc>
              <a:buSzPct val="100000"/>
              <a:buFont typeface="Helvetica"/>
              <a:buChar char="•"/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коуч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ICF</a:t>
            </a:r>
          </a:p>
          <a:p>
            <a:pPr marL="457200" indent="-317500">
              <a:lnSpc>
                <a:spcPct val="150000"/>
              </a:lnSpc>
              <a:buSzPct val="100000"/>
              <a:buFont typeface="Helvetica"/>
              <a:buChar char="•"/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Москвы,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МШБУ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Сколково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Сбербанка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ВТБ, ПСБ, МИМОП,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РОСАТОМа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Газпром Нефтегаз, Росгосстрах и др.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317500">
              <a:lnSpc>
                <a:spcPct val="150000"/>
              </a:lnSpc>
              <a:buSzPct val="100000"/>
              <a:buFont typeface="Helvetica"/>
              <a:buChar char="•"/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инструктор-тренер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фридайвингу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международной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1" name="B5E7546A-C3A8-4E11-8462-13AA0D61A6E6_1_201_a.jpeg" descr="B5E7546A-C3A8-4E11-8462-13AA0D61A6E6_1_201_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18386" cy="444137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www.natalieavseenko.com"/>
          <p:cNvSpPr txBox="1"/>
          <p:nvPr/>
        </p:nvSpPr>
        <p:spPr>
          <a:xfrm>
            <a:off x="602458" y="6140089"/>
            <a:ext cx="210784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1" indent="0" defTabSz="914400">
              <a:defRPr sz="1400">
                <a:solidFill>
                  <a:srgbClr val="76D6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www.natalieavseenko.com</a:t>
            </a:r>
          </a:p>
        </p:txBody>
      </p:sp>
      <p:sp>
        <p:nvSpPr>
          <p:cNvPr id="203" name="Текст"/>
          <p:cNvSpPr txBox="1"/>
          <p:nvPr/>
        </p:nvSpPr>
        <p:spPr>
          <a:xfrm>
            <a:off x="4849837" y="3838308"/>
            <a:ext cx="460326" cy="19738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4" name="с полезностями для вас:"/>
          <p:cNvSpPr txBox="1"/>
          <p:nvPr/>
        </p:nvSpPr>
        <p:spPr>
          <a:xfrm>
            <a:off x="5447866" y="6140089"/>
            <a:ext cx="2138748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defRPr sz="1400">
                <a:solidFill>
                  <a:srgbClr val="00FD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 </a:t>
            </a:r>
            <a:r>
              <a:rPr dirty="0" err="1"/>
              <a:t>с</a:t>
            </a:r>
            <a:r>
              <a:rPr dirty="0"/>
              <a:t> </a:t>
            </a:r>
            <a:r>
              <a:rPr dirty="0" err="1"/>
              <a:t>полезностями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вас</a:t>
            </a:r>
            <a:r>
              <a:rPr dirty="0"/>
              <a:t>: </a:t>
            </a:r>
          </a:p>
        </p:txBody>
      </p:sp>
      <p:pic>
        <p:nvPicPr>
          <p:cNvPr id="205" name="photo_5229148508974598060_y.jpg" descr="photo_5229148508974598060_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467" y="6110147"/>
            <a:ext cx="488176" cy="417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photo_5330080536783342892_y.jpg" descr="photo_5330080536783342892_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962" y="6110147"/>
            <a:ext cx="552737" cy="417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5-40.jpg" descr="5-4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837" y="6140089"/>
            <a:ext cx="488176" cy="32545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F3FEFB-C326-3FA6-368C-B62E6E45FA4A}"/>
              </a:ext>
            </a:extLst>
          </p:cNvPr>
          <p:cNvSpPr txBox="1"/>
          <p:nvPr/>
        </p:nvSpPr>
        <p:spPr>
          <a:xfrm>
            <a:off x="3959371" y="330717"/>
            <a:ext cx="458387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 algn="ctr"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ru-RU" sz="1400" b="1" cap="all" dirty="0">
                <a:latin typeface="Times New Roman" panose="02020603050405020304" pitchFamily="18" charset="0"/>
                <a:ea typeface="Avenir Heavy"/>
                <a:cs typeface="Times New Roman" panose="02020603050405020304" pitchFamily="18" charset="0"/>
                <a:sym typeface="Avenir Heavy"/>
              </a:rPr>
              <a:t>Наталья </a:t>
            </a:r>
            <a:r>
              <a:rPr lang="ru-RU" sz="1400" b="1" cap="all" dirty="0" err="1">
                <a:latin typeface="Times New Roman" panose="02020603050405020304" pitchFamily="18" charset="0"/>
                <a:ea typeface="Avenir Heavy"/>
                <a:cs typeface="Times New Roman" panose="02020603050405020304" pitchFamily="18" charset="0"/>
                <a:sym typeface="Avenir Heavy"/>
              </a:rPr>
              <a:t>авсеенко</a:t>
            </a:r>
            <a:r>
              <a:rPr lang="ru-RU" sz="1050" b="1" cap="all" dirty="0">
                <a:latin typeface="Times New Roman" panose="02020603050405020304" pitchFamily="18" charset="0"/>
                <a:ea typeface="Avenir Heavy"/>
                <a:cs typeface="Times New Roman" panose="02020603050405020304" pitchFamily="18" charset="0"/>
                <a:sym typeface="Avenir Heavy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873C4E-BD89-C9B7-96AF-A3301756C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2" y="0"/>
            <a:ext cx="9128328" cy="6584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47AF8C-350E-68D4-0C83-CF1A7190895B}"/>
              </a:ext>
            </a:extLst>
          </p:cNvPr>
          <p:cNvSpPr txBox="1"/>
          <p:nvPr/>
        </p:nvSpPr>
        <p:spPr>
          <a:xfrm>
            <a:off x="4833258" y="1859830"/>
            <a:ext cx="3990110" cy="36625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Helvetica Neue" panose="02000503000000020004" pitchFamily="2" charset="0"/>
              </a:rPr>
              <a:t>Почему мы порой неэффективны в решении жизненных и бизнес-задач ?</a:t>
            </a:r>
          </a:p>
          <a:p>
            <a:endParaRPr lang="ru-RU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r>
              <a:rPr lang="ru-RU" dirty="0">
                <a:solidFill>
                  <a:schemeClr val="bg1"/>
                </a:solidFill>
                <a:latin typeface="Helvetica Neue" panose="02000503000000020004" pitchFamily="2" charset="0"/>
              </a:rPr>
              <a:t>Почему мы не слышим друг друга?</a:t>
            </a:r>
          </a:p>
          <a:p>
            <a:endParaRPr lang="ru-RU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Почему </a:t>
            </a:r>
            <a:r>
              <a:rPr lang="ru-RU" dirty="0">
                <a:solidFill>
                  <a:schemeClr val="bg1"/>
                </a:solidFill>
                <a:latin typeface="Helvetica Neue" panose="02000503000000020004" pitchFamily="2" charset="0"/>
              </a:rPr>
              <a:t>зачастую </a:t>
            </a:r>
            <a: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мы не обладаем точностью в работе и уворачиваемся от дисциплины</a:t>
            </a:r>
            <a:r>
              <a:rPr lang="ru-RU" dirty="0">
                <a:solidFill>
                  <a:schemeClr val="bg1"/>
                </a:solidFill>
                <a:latin typeface="Helvetica Neue" panose="02000503000000020004" pitchFamily="2" charset="0"/>
              </a:rPr>
              <a:t>? </a:t>
            </a:r>
          </a:p>
          <a:p>
            <a:endParaRPr lang="ru-RU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r>
              <a:rPr lang="ru-RU" dirty="0">
                <a:solidFill>
                  <a:schemeClr val="bg1"/>
                </a:solidFill>
                <a:latin typeface="Helvetica Neue" panose="02000503000000020004" pitchFamily="2" charset="0"/>
              </a:rPr>
              <a:t>Отчего гаснут глаза, складываются крылья и пропадает мотивация и как это все сохранить в себе?</a:t>
            </a:r>
          </a:p>
          <a:p>
            <a:endParaRPr lang="ru-RU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r>
              <a:rPr lang="ru-RU" dirty="0">
                <a:solidFill>
                  <a:schemeClr val="bg1"/>
                </a:solidFill>
                <a:latin typeface="Helvetica Neue" panose="02000503000000020004" pitchFamily="2" charset="0"/>
              </a:rPr>
              <a:t>Как быть в ресурсе и на что мы его сливаем?</a:t>
            </a:r>
          </a:p>
          <a:p>
            <a:endParaRPr lang="ru-RU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endParaRPr lang="ru-RU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endParaRPr lang="ru-RU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46;p12" descr="Google Shape;146;p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926" y="533457"/>
            <a:ext cx="4140076" cy="589750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CC5392-D69F-A108-9431-9E14CA63C448}"/>
              </a:ext>
            </a:extLst>
          </p:cNvPr>
          <p:cNvSpPr txBox="1"/>
          <p:nvPr/>
        </p:nvSpPr>
        <p:spPr>
          <a:xfrm>
            <a:off x="1792705" y="240632"/>
            <a:ext cx="561874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1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ИСТОРИЯ НА ПОЛЯРНОМ КРУГЕ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«ПРИНЦЕССА КИТОВ»</a:t>
            </a:r>
            <a:endParaRPr kumimoji="0" lang="ru-RU" sz="21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D11C74-1D0C-22D2-FD43-816EC68CE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688" y="5437887"/>
            <a:ext cx="767347" cy="76734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11;p5" descr="Google Shape;111;p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032" y="1"/>
            <a:ext cx="6648499" cy="620523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B58AD9-D29C-072E-E74A-1B76C60C0D33}"/>
              </a:ext>
            </a:extLst>
          </p:cNvPr>
          <p:cNvSpPr txBox="1"/>
          <p:nvPr/>
        </p:nvSpPr>
        <p:spPr>
          <a:xfrm>
            <a:off x="1501032" y="5789735"/>
            <a:ext cx="7307320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800" dirty="0">
              <a:solidFill>
                <a:schemeClr val="bg1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Полярный круг, Белое море, вода –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ru-R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С, проект «Принцесса китов»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17;p6" descr="Google Shape;117;p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780"/>
            <a:ext cx="9144001" cy="523040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6AFD78-763B-5A05-E6FA-069B0EDF2C53}"/>
              </a:ext>
            </a:extLst>
          </p:cNvPr>
          <p:cNvSpPr txBox="1"/>
          <p:nvPr/>
        </p:nvSpPr>
        <p:spPr>
          <a:xfrm>
            <a:off x="1635779" y="5572449"/>
            <a:ext cx="5183672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chemeClr val="bg1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	«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kumimoji="0" lang="ru-RU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Ы И Я ОДНОЙ КРОВИ»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62;p15" descr="Google Shape;162;p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38" y="304800"/>
            <a:ext cx="8615983" cy="6126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67;p16" descr="Google Shape;167;p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18" y="747900"/>
            <a:ext cx="8609163" cy="60981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1C0E8B-DC54-5167-70CE-9017C090D419}"/>
              </a:ext>
            </a:extLst>
          </p:cNvPr>
          <p:cNvSpPr txBox="1"/>
          <p:nvPr/>
        </p:nvSpPr>
        <p:spPr>
          <a:xfrm>
            <a:off x="1913021" y="132347"/>
            <a:ext cx="5690937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ИЗ КАКОЙ ТОЧКИ СБОРКИ 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МЫ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ЖИВЕМ И ДЕЙСТВУЕМ</a:t>
            </a:r>
            <a:r>
              <a:rPr kumimoji="0" lang="ru-RU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DA581E-7EC0-EA01-7BE0-67FBF4548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54" y="5564842"/>
            <a:ext cx="1293158" cy="129315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5" y="2538663"/>
            <a:ext cx="5293894" cy="397042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3ABAFF-A638-451D-F494-6B2542EAC5EC}"/>
              </a:ext>
            </a:extLst>
          </p:cNvPr>
          <p:cNvSpPr txBox="1"/>
          <p:nvPr/>
        </p:nvSpPr>
        <p:spPr>
          <a:xfrm>
            <a:off x="998622" y="264695"/>
            <a:ext cx="7158789" cy="1508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КАК ЧЕЛОВЕК СТРОИТ СВОЮ ЖИЗНЬ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ЧАЩЕ ВСЕГО</a:t>
            </a:r>
            <a:r>
              <a:rPr kumimoji="0" lang="ru-RU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chemeClr val="bg1"/>
              </a:solidFill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chemeClr val="bg1"/>
              </a:solidFill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9691F3-1157-C87C-AA9F-5C89297C5BE2}"/>
              </a:ext>
            </a:extLst>
          </p:cNvPr>
          <p:cNvSpPr txBox="1"/>
          <p:nvPr/>
        </p:nvSpPr>
        <p:spPr>
          <a:xfrm>
            <a:off x="252662" y="1841242"/>
            <a:ext cx="3597443" cy="47397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ИЗ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ЛОЖНОЙ ЛИЧНОСТИ</a:t>
            </a:r>
            <a:r>
              <a:rPr kumimoji="0" lang="ru-RU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br>
              <a:rPr kumimoji="0" lang="ru-R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br>
              <a:rPr kumimoji="0" lang="ru-R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ru-R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● Неосознанно, «спит наяву»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r>
              <a:rPr kumimoji="0" lang="ru-RU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● </a:t>
            </a:r>
            <a:r>
              <a:rPr kumimoji="0" lang="ru-R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Автоматически </a:t>
            </a:r>
          </a:p>
          <a:p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Шаблонно</a:t>
            </a:r>
          </a:p>
          <a:p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● Из с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траха потерять комфорт,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безопасность, счастье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800" dirty="0">
              <a:solidFill>
                <a:schemeClr val="bg1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800" dirty="0">
              <a:solidFill>
                <a:schemeClr val="bg1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800" dirty="0">
              <a:solidFill>
                <a:schemeClr val="bg1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800" dirty="0">
              <a:solidFill>
                <a:schemeClr val="bg1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800" dirty="0">
              <a:solidFill>
                <a:schemeClr val="bg1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800" dirty="0">
              <a:solidFill>
                <a:schemeClr val="bg1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184;p19" descr="Google Shape;184;p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417" y="2028123"/>
            <a:ext cx="4977797" cy="3633749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ЧТО ДЕЛАТЬ?"/>
          <p:cNvSpPr txBox="1"/>
          <p:nvPr/>
        </p:nvSpPr>
        <p:spPr>
          <a:xfrm>
            <a:off x="2490538" y="567172"/>
            <a:ext cx="6528676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1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СОЗНАТЕЛЬНОЕ ПРИСУТСТВИЕ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" name="Осознанность и управление вниманием…"/>
          <p:cNvSpPr txBox="1"/>
          <p:nvPr/>
        </p:nvSpPr>
        <p:spPr>
          <a:xfrm>
            <a:off x="192505" y="1704958"/>
            <a:ext cx="3772950" cy="5062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6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ИЗ СОЗНАТЕЛЬНО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ПРИСУТСТВИЯ</a:t>
            </a:r>
            <a:r>
              <a:rPr kumimoji="0" lang="ru-RU" sz="16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посредством разделения внимания по трем векторам: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r>
              <a:rPr kumimoji="0" lang="ru-RU" sz="18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● внимание внутрь себя</a:t>
            </a:r>
          </a:p>
          <a:p>
            <a:endParaRPr kumimoji="0" lang="ru-RU" sz="18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внимание во вне (или на другого человека</a:t>
            </a:r>
          </a:p>
          <a:p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внимание на связи с Мирозданием (основой Бытия)</a:t>
            </a:r>
          </a:p>
          <a:p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800" dirty="0">
              <a:solidFill>
                <a:schemeClr val="bg1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chemeClr val="bg1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chemeClr val="bg1"/>
              </a:solidFill>
            </a:endParaRPr>
          </a:p>
          <a:p>
            <a:pPr>
              <a:defRPr sz="1700" b="1" u="sng"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878B58-A24F-E1E1-C930-05012FBC8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440" y="261530"/>
            <a:ext cx="553453" cy="5824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9F7AAC-338D-3EFC-CED5-358E55BCA3A4}"/>
              </a:ext>
            </a:extLst>
          </p:cNvPr>
          <p:cNvSpPr txBox="1"/>
          <p:nvPr/>
        </p:nvSpPr>
        <p:spPr>
          <a:xfrm>
            <a:off x="3965455" y="6045606"/>
            <a:ext cx="4974119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Беатотерапия</a:t>
            </a:r>
            <a:r>
              <a:rPr kumimoji="0" lang="ru-RU" sz="1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 от «</a:t>
            </a:r>
            <a:r>
              <a:rPr kumimoji="0" lang="ru-RU" sz="1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беатум</a:t>
            </a:r>
            <a:r>
              <a:rPr kumimoji="0" lang="ru-RU" sz="1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» – психотерапия счастья.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Основатель – проф. Алла Семеновна Спиваковская (МГУ)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371</Words>
  <Application>Microsoft Macintosh PowerPoint</Application>
  <PresentationFormat>Экран (4:3)</PresentationFormat>
  <Paragraphs>105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Avenir Heavy</vt:lpstr>
      <vt:lpstr>Calibri</vt:lpstr>
      <vt:lpstr>Helvetica</vt:lpstr>
      <vt:lpstr>Helvetica Neue</vt:lpstr>
      <vt:lpstr>Times New Roman</vt:lpstr>
      <vt:lpstr>Times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365 ProPlus</cp:lastModifiedBy>
  <cp:revision>12</cp:revision>
  <dcterms:modified xsi:type="dcterms:W3CDTF">2025-10-23T16:00:24Z</dcterms:modified>
</cp:coreProperties>
</file>