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2"/>
  </p:notesMasterIdLst>
  <p:handoutMasterIdLst>
    <p:handoutMasterId r:id="rId113"/>
  </p:handoutMasterIdLst>
  <p:sldIdLst>
    <p:sldId id="256" r:id="rId2"/>
    <p:sldId id="320" r:id="rId3"/>
    <p:sldId id="428" r:id="rId4"/>
    <p:sldId id="429" r:id="rId5"/>
    <p:sldId id="343" r:id="rId6"/>
    <p:sldId id="523" r:id="rId7"/>
    <p:sldId id="524" r:id="rId8"/>
    <p:sldId id="310" r:id="rId9"/>
    <p:sldId id="500" r:id="rId10"/>
    <p:sldId id="501" r:id="rId11"/>
    <p:sldId id="504" r:id="rId12"/>
    <p:sldId id="503" r:id="rId13"/>
    <p:sldId id="430" r:id="rId14"/>
    <p:sldId id="426" r:id="rId15"/>
    <p:sldId id="431" r:id="rId16"/>
    <p:sldId id="432" r:id="rId17"/>
    <p:sldId id="433" r:id="rId18"/>
    <p:sldId id="434" r:id="rId19"/>
    <p:sldId id="435" r:id="rId20"/>
    <p:sldId id="360" r:id="rId21"/>
    <p:sldId id="421" r:id="rId22"/>
    <p:sldId id="436" r:id="rId23"/>
    <p:sldId id="437" r:id="rId24"/>
    <p:sldId id="438" r:id="rId25"/>
    <p:sldId id="439" r:id="rId26"/>
    <p:sldId id="441" r:id="rId27"/>
    <p:sldId id="285" r:id="rId28"/>
    <p:sldId id="442" r:id="rId29"/>
    <p:sldId id="443" r:id="rId30"/>
    <p:sldId id="444" r:id="rId31"/>
    <p:sldId id="445" r:id="rId32"/>
    <p:sldId id="446" r:id="rId33"/>
    <p:sldId id="447" r:id="rId34"/>
    <p:sldId id="448" r:id="rId35"/>
    <p:sldId id="319" r:id="rId36"/>
    <p:sldId id="449" r:id="rId37"/>
    <p:sldId id="450" r:id="rId38"/>
    <p:sldId id="451" r:id="rId39"/>
    <p:sldId id="452" r:id="rId40"/>
    <p:sldId id="453" r:id="rId41"/>
    <p:sldId id="505" r:id="rId42"/>
    <p:sldId id="454" r:id="rId43"/>
    <p:sldId id="456" r:id="rId44"/>
    <p:sldId id="457" r:id="rId45"/>
    <p:sldId id="458" r:id="rId46"/>
    <p:sldId id="459" r:id="rId47"/>
    <p:sldId id="291" r:id="rId48"/>
    <p:sldId id="292" r:id="rId49"/>
    <p:sldId id="460" r:id="rId50"/>
    <p:sldId id="461" r:id="rId51"/>
    <p:sldId id="462" r:id="rId52"/>
    <p:sldId id="367" r:id="rId53"/>
    <p:sldId id="363" r:id="rId54"/>
    <p:sldId id="463" r:id="rId55"/>
    <p:sldId id="294" r:id="rId56"/>
    <p:sldId id="527" r:id="rId57"/>
    <p:sldId id="464" r:id="rId58"/>
    <p:sldId id="528" r:id="rId59"/>
    <p:sldId id="506" r:id="rId60"/>
    <p:sldId id="522" r:id="rId61"/>
    <p:sldId id="466" r:id="rId62"/>
    <p:sldId id="467" r:id="rId63"/>
    <p:sldId id="468" r:id="rId64"/>
    <p:sldId id="469" r:id="rId65"/>
    <p:sldId id="470" r:id="rId66"/>
    <p:sldId id="471" r:id="rId67"/>
    <p:sldId id="472" r:id="rId68"/>
    <p:sldId id="473" r:id="rId69"/>
    <p:sldId id="474" r:id="rId70"/>
    <p:sldId id="371" r:id="rId71"/>
    <p:sldId id="525" r:id="rId72"/>
    <p:sldId id="487" r:id="rId73"/>
    <p:sldId id="374" r:id="rId74"/>
    <p:sldId id="490" r:id="rId75"/>
    <p:sldId id="491" r:id="rId76"/>
    <p:sldId id="489" r:id="rId77"/>
    <p:sldId id="508" r:id="rId78"/>
    <p:sldId id="492" r:id="rId79"/>
    <p:sldId id="418" r:id="rId80"/>
    <p:sldId id="388" r:id="rId81"/>
    <p:sldId id="417" r:id="rId82"/>
    <p:sldId id="511" r:id="rId83"/>
    <p:sldId id="512" r:id="rId84"/>
    <p:sldId id="380" r:id="rId85"/>
    <p:sldId id="410" r:id="rId86"/>
    <p:sldId id="513" r:id="rId87"/>
    <p:sldId id="514" r:id="rId88"/>
    <p:sldId id="515" r:id="rId89"/>
    <p:sldId id="475" r:id="rId90"/>
    <p:sldId id="476" r:id="rId91"/>
    <p:sldId id="370" r:id="rId92"/>
    <p:sldId id="477" r:id="rId93"/>
    <p:sldId id="509" r:id="rId94"/>
    <p:sldId id="510" r:id="rId95"/>
    <p:sldId id="478" r:id="rId96"/>
    <p:sldId id="297" r:id="rId97"/>
    <p:sldId id="481" r:id="rId98"/>
    <p:sldId id="482" r:id="rId99"/>
    <p:sldId id="483" r:id="rId100"/>
    <p:sldId id="516" r:id="rId101"/>
    <p:sldId id="484" r:id="rId102"/>
    <p:sldId id="485" r:id="rId103"/>
    <p:sldId id="526" r:id="rId104"/>
    <p:sldId id="507" r:id="rId105"/>
    <p:sldId id="517" r:id="rId106"/>
    <p:sldId id="518" r:id="rId107"/>
    <p:sldId id="519" r:id="rId108"/>
    <p:sldId id="520" r:id="rId109"/>
    <p:sldId id="521" r:id="rId110"/>
    <p:sldId id="309" r:id="rId1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E0F8"/>
    <a:srgbClr val="1E6BD8"/>
    <a:srgbClr val="1E1E1E"/>
    <a:srgbClr val="151718"/>
    <a:srgbClr val="FF3B60"/>
    <a:srgbClr val="01CF53"/>
    <a:srgbClr val="A94DE1"/>
    <a:srgbClr val="00F095"/>
    <a:srgbClr val="E8F0FC"/>
    <a:srgbClr val="AFF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52" autoAdjust="0"/>
    <p:restoredTop sz="89003" autoAdjust="0"/>
  </p:normalViewPr>
  <p:slideViewPr>
    <p:cSldViewPr snapToGrid="0">
      <p:cViewPr varScale="1">
        <p:scale>
          <a:sx n="112" d="100"/>
          <a:sy n="112" d="100"/>
        </p:scale>
        <p:origin x="137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383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A5FECB1-7B63-41E9-B094-48E42E4528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91B3A63-11EC-4B85-8198-ED0DD4522A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7AC22-7B49-4F2E-8C5F-066A7CB772EA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FA001EB-1ED9-4EE5-97D1-58684F6BBC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9467A8D-7C01-429E-A08A-323D70A6F4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FC939-8E95-4ACE-9CCA-34626C8BA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88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CFB2C-E3A2-4BF9-AA00-EEDA441F5221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CF4E-3C78-435D-A7DD-D71CA3329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383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70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Сижу,</a:t>
            </a:r>
            <a:r>
              <a:rPr lang="ru-RU" baseline="0" dirty="0" smtClean="0"/>
              <a:t> автоматизирую тестирование другого продукта и ко мне приходят и говорят «Надо </a:t>
            </a:r>
            <a:r>
              <a:rPr lang="ru-RU" baseline="0" dirty="0" err="1" smtClean="0"/>
              <a:t>нгфв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автотестами</a:t>
            </a:r>
            <a:r>
              <a:rPr lang="ru-RU" baseline="0" dirty="0" smtClean="0"/>
              <a:t> покрыть»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Я </a:t>
            </a:r>
            <a:r>
              <a:rPr lang="ru-RU" dirty="0"/>
              <a:t>начал тестировать </a:t>
            </a:r>
            <a:r>
              <a:rPr lang="en-US" dirty="0"/>
              <a:t>FW </a:t>
            </a:r>
            <a:r>
              <a:rPr lang="ru-RU" dirty="0"/>
              <a:t>и могу рассказать вам как совладать с</a:t>
            </a:r>
            <a:r>
              <a:rPr lang="ru-RU" baseline="0" dirty="0"/>
              <a:t> </a:t>
            </a:r>
            <a:r>
              <a:rPr lang="en-US" baseline="0" dirty="0"/>
              <a:t>cli </a:t>
            </a:r>
            <a:r>
              <a:rPr lang="ru-RU" baseline="0" dirty="0"/>
              <a:t>и сетью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267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36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28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362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038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322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Да.</a:t>
            </a:r>
            <a:r>
              <a:rPr lang="ru-RU" baseline="0" dirty="0" smtClean="0"/>
              <a:t> Большая часть библиотеки будет иметь функционал для общих действий на машинках – создать файл, задать правило, включить сервер </a:t>
            </a:r>
            <a:r>
              <a:rPr lang="en-US" baseline="0" dirty="0" smtClean="0"/>
              <a:t>iperf3</a:t>
            </a:r>
            <a:r>
              <a:rPr lang="ru-RU" baseline="0" dirty="0" smtClean="0"/>
              <a:t>, …</a:t>
            </a:r>
            <a:endParaRPr lang="ru-RU" dirty="0" smtClean="0"/>
          </a:p>
          <a:p>
            <a:r>
              <a:rPr lang="ru-RU" dirty="0" smtClean="0"/>
              <a:t>И</a:t>
            </a:r>
            <a:r>
              <a:rPr lang="ru-RU" baseline="0" dirty="0" smtClean="0"/>
              <a:t> все эти </a:t>
            </a:r>
            <a:r>
              <a:rPr lang="ru-RU" baseline="0" dirty="0" err="1" smtClean="0"/>
              <a:t>дейсвтия</a:t>
            </a:r>
            <a:r>
              <a:rPr lang="ru-RU" baseline="0" dirty="0" smtClean="0"/>
              <a:t> могут быть полезными для разного рода задач, не только для функциональных тестов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499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614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893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108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964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1769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Гипервизор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vSphere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ESXi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эмулирует аппаратное обеспечение, и гостевая ОС (включая её сетевой стек,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iptables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nftables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маршрутизацию) полностью изолирована от хоста и других VM</a:t>
            </a:r>
            <a:r>
              <a:rPr lang="ru-RU" baseline="0" dirty="0" smtClean="0"/>
              <a:t/>
            </a:r>
            <a:br>
              <a:rPr lang="ru-RU" baseline="0" dirty="0" smtClean="0"/>
            </a:br>
            <a:r>
              <a:rPr lang="en-US" baseline="0" dirty="0" smtClean="0"/>
              <a:t>Docker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использует пространства имён (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namespaces)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801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Главная причина — </a:t>
            </a:r>
            <a:r>
              <a:rPr lang="ru-RU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абсолютная отказоустойчивость и независимость</a:t>
            </a:r>
            <a:r>
              <a:rPr lang="ru-RU" dirty="0" smtClean="0"/>
              <a:t>. COM-порту не нужны сложные драйверы, операционная система или работающая сеть. Он работает на самом базовом «железном» уровне.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6839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Главная причина — </a:t>
            </a:r>
            <a:r>
              <a:rPr lang="ru-RU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абсолютная отказоустойчивость и независимость</a:t>
            </a:r>
            <a:r>
              <a:rPr lang="ru-RU" dirty="0" smtClean="0"/>
              <a:t>. COM-порту не нужны сложные драйверы, операционная система или работающая сеть. Он работает на самом базовом «железном» уровне.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64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Главная причина — </a:t>
            </a:r>
            <a:r>
              <a:rPr lang="ru-RU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абсолютная отказоустойчивость и независимость</a:t>
            </a:r>
            <a:r>
              <a:rPr lang="ru-RU" dirty="0" smtClean="0"/>
              <a:t>. COM-порту не нужны сложные драйверы, операционная система или работающая сеть. Он работает на самом базовом «железном» уровне.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388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Функционал не</a:t>
            </a:r>
            <a:r>
              <a:rPr lang="ru-RU" baseline="0" dirty="0" smtClean="0"/>
              <a:t> такой обширный как у </a:t>
            </a:r>
            <a:r>
              <a:rPr lang="en-US" baseline="0" dirty="0" smtClean="0"/>
              <a:t>SSH. </a:t>
            </a:r>
            <a:r>
              <a:rPr lang="ru-RU" baseline="0" dirty="0" smtClean="0"/>
              <a:t>Файлы по нему, например, не передать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156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VMware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прямо заявляет, что запуск LACP </a:t>
            </a:r>
            <a:r>
              <a:rPr lang="it-IT" dirty="0" smtClean="0"/>
              <a:t>(Link Aggregation Control Protocol)</a:t>
            </a:r>
            <a:r>
              <a:rPr lang="ru-RU" dirty="0" smtClean="0"/>
              <a:t>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внутри любой гостевой ОС (включая вложенные хосты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ESXi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поддерживается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3630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Когда железки запускаются</a:t>
            </a:r>
            <a:r>
              <a:rPr lang="ru-RU" baseline="0" dirty="0" smtClean="0"/>
              <a:t> первый раз – номера (имена) интерфейсов присваиваются по принципу «кто первый загрузился – того и тапки»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47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Когда железки запускаются</a:t>
            </a:r>
            <a:r>
              <a:rPr lang="ru-RU" baseline="0" dirty="0" smtClean="0"/>
              <a:t> первый раз – номера (имена) интерфейсов присваиваются по принципу «кто первый загрузился – того и тапки»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103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80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105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0227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CF4E-3C78-435D-A7DD-D71CA3329B77}" type="slidenum">
              <a:rPr lang="ru-RU" smtClean="0"/>
              <a:t>110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551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8D261190-02ED-470E-A772-069F7285010A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856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рны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2D826993-E869-46EE-B3D8-CD86300356E6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bg1"/>
                </a:solidFill>
              </a:rPr>
              <a:pPr algn="l"/>
              <a:t>‹#›</a:t>
            </a:fld>
            <a:endParaRPr lang="ru-RU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4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еленый">
    <p:bg>
      <p:bgPr>
        <a:solidFill>
          <a:srgbClr val="1E6B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44611C1A-B19F-43CC-8447-83D478B456DF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bg1"/>
                </a:solidFill>
              </a:rPr>
              <a:pPr algn="l"/>
              <a:t>‹#›</a:t>
            </a:fld>
            <a:endParaRPr lang="ru-RU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497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без фо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7AED5E-A08C-4F73-8D56-A34C4AC7FA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" y="290757"/>
            <a:ext cx="4710795" cy="809216"/>
          </a:xfrm>
          <a:prstGeom prst="rect">
            <a:avLst/>
          </a:prstGeom>
        </p:spPr>
      </p:pic>
      <p:sp>
        <p:nvSpPr>
          <p:cNvPr id="8" name="Текст 8">
            <a:extLst>
              <a:ext uri="{FF2B5EF4-FFF2-40B4-BE49-F238E27FC236}">
                <a16:creationId xmlns:a16="http://schemas.microsoft.com/office/drawing/2014/main" id="{C24D811D-23B5-4A38-A923-891CB9D4EC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87468"/>
            <a:ext cx="5801701" cy="47260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2400"/>
            </a:lvl1pPr>
          </a:lstStyle>
          <a:p>
            <a:r>
              <a:rPr lang="ru-RU" dirty="0"/>
              <a:t>Спикер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C3750027-6FE3-4BB6-A3F2-3F447BE057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762246"/>
            <a:ext cx="5801701" cy="806400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r>
              <a:rPr lang="ru-RU" dirty="0"/>
              <a:t>Компания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854961D3-60B9-44DE-90A3-958D94A871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1669604"/>
            <a:ext cx="11596607" cy="4263363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spc="-15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>
                <a:effectLst/>
              </a:rPr>
              <a:t>ТЕМА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30283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8">
            <a:extLst>
              <a:ext uri="{FF2B5EF4-FFF2-40B4-BE49-F238E27FC236}">
                <a16:creationId xmlns:a16="http://schemas.microsoft.com/office/drawing/2014/main" id="{F85114EA-46EC-48D2-B5EC-0540818D12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87468"/>
            <a:ext cx="5801701" cy="47260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2400"/>
            </a:lvl1pPr>
          </a:lstStyle>
          <a:p>
            <a:r>
              <a:rPr lang="ru-RU" dirty="0"/>
              <a:t>Спикер</a:t>
            </a: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id="{B1CDCCA6-DDD1-47EF-B467-47CF1598B0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762246"/>
            <a:ext cx="5801701" cy="806400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r>
              <a:rPr lang="ru-RU" dirty="0"/>
              <a:t>Компания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D1781538-DD36-477B-A8CF-99795CB96C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1669604"/>
            <a:ext cx="11596607" cy="4263363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spc="-15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>
                <a:effectLst/>
              </a:rPr>
              <a:t>ТЕМА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ПРЕЗЕНТАЦИИ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B7D086C-AFB3-444A-A278-4C71C41B0D8A}"/>
              </a:ext>
            </a:extLst>
          </p:cNvPr>
          <p:cNvSpPr/>
          <p:nvPr userDrawn="1"/>
        </p:nvSpPr>
        <p:spPr>
          <a:xfrm>
            <a:off x="9442824" y="6033925"/>
            <a:ext cx="2448082" cy="536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1118A0-B711-44E0-9025-AA68CA283786}"/>
              </a:ext>
            </a:extLst>
          </p:cNvPr>
          <p:cNvSpPr txBox="1"/>
          <p:nvPr userDrawn="1"/>
        </p:nvSpPr>
        <p:spPr>
          <a:xfrm>
            <a:off x="9449619" y="6196607"/>
            <a:ext cx="244128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/>
            <a:r>
              <a:rPr lang="en-US" sz="1400" spc="0" dirty="0">
                <a:solidFill>
                  <a:schemeClr val="tx1"/>
                </a:solidFill>
                <a:effectLst/>
              </a:rPr>
              <a:t>ARMA.INFOWATCH.RU</a:t>
            </a:r>
            <a:endParaRPr lang="en-RU" sz="1400" spc="0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091B34-E741-4ABA-B65F-AD766F9339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" y="290757"/>
            <a:ext cx="4710795" cy="8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89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версия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8">
            <a:extLst>
              <a:ext uri="{FF2B5EF4-FFF2-40B4-BE49-F238E27FC236}">
                <a16:creationId xmlns:a16="http://schemas.microsoft.com/office/drawing/2014/main" id="{7109CA29-95E0-4B83-AB92-00D6058B5B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87468"/>
            <a:ext cx="5801701" cy="47260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2400"/>
            </a:lvl1pPr>
          </a:lstStyle>
          <a:p>
            <a:r>
              <a:rPr lang="ru-RU" dirty="0"/>
              <a:t>Спикер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6E35C811-49EF-4AE8-9E5B-58300D6CE9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762246"/>
            <a:ext cx="5801701" cy="806400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r>
              <a:rPr lang="ru-RU" dirty="0"/>
              <a:t>Компания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943887B3-FC1A-4F8D-8D62-04A9F28518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1669604"/>
            <a:ext cx="11596607" cy="4263363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spc="-15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>
                <a:effectLst/>
              </a:rPr>
              <a:t>ТЕМА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ПРЕЗЕНТАЦИИ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AE56D64-F725-4D85-86DB-3B93C85336FA}"/>
              </a:ext>
            </a:extLst>
          </p:cNvPr>
          <p:cNvSpPr/>
          <p:nvPr userDrawn="1"/>
        </p:nvSpPr>
        <p:spPr>
          <a:xfrm>
            <a:off x="9442824" y="6033925"/>
            <a:ext cx="2448082" cy="536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8617AC-0ACD-496E-85B1-FD32E9197BCF}"/>
              </a:ext>
            </a:extLst>
          </p:cNvPr>
          <p:cNvSpPr txBox="1"/>
          <p:nvPr userDrawn="1"/>
        </p:nvSpPr>
        <p:spPr>
          <a:xfrm>
            <a:off x="9449619" y="6196607"/>
            <a:ext cx="244128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/>
            <a:r>
              <a:rPr lang="en-US" sz="1400" spc="0" dirty="0">
                <a:solidFill>
                  <a:schemeClr val="tx1"/>
                </a:solidFill>
                <a:effectLst/>
              </a:rPr>
              <a:t>ARMA.INFOWATCH.RU</a:t>
            </a:r>
            <a:endParaRPr lang="en-RU" sz="1400" spc="0" dirty="0">
              <a:solidFill>
                <a:schemeClr val="tx1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9EFBF42-A0F5-472F-B2DF-CA2F4BA2B0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" y="290757"/>
            <a:ext cx="4710795" cy="8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0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фото спикер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C80EA5FD-5F5F-479A-AB00-F786C084848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963084" y="287468"/>
            <a:ext cx="1927821" cy="1926343"/>
          </a:xfrm>
          <a:prstGeom prst="rect">
            <a:avLst/>
          </a:prstGeom>
        </p:spPr>
        <p:txBody>
          <a:bodyPr lIns="0" tIns="360000" rIns="0" bIns="0" anchor="t" anchorCtr="0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52DDB49-4EA3-415A-B550-5A75FC9B02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25" y="287468"/>
            <a:ext cx="4200526" cy="47260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2400"/>
            </a:lvl1pPr>
          </a:lstStyle>
          <a:p>
            <a:r>
              <a:rPr lang="ru-RU" dirty="0"/>
              <a:t>Спикер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7BA3C9B2-DD60-4CEB-9B16-9A4A8C6D2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2125" y="762246"/>
            <a:ext cx="4200526" cy="145156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r>
              <a:rPr lang="ru-RU" dirty="0"/>
              <a:t>Компания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FE6CA0-2A52-44C6-B5CE-5F2F9DBCF7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2445488"/>
            <a:ext cx="11596607" cy="3487479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spc="-15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>
                <a:effectLst/>
              </a:rPr>
              <a:t>ТЕМА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ПРЕЗЕНТАЦИИ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A1FDAEE-48DF-47FA-B330-D4C52A322ACF}"/>
              </a:ext>
            </a:extLst>
          </p:cNvPr>
          <p:cNvSpPr/>
          <p:nvPr userDrawn="1"/>
        </p:nvSpPr>
        <p:spPr>
          <a:xfrm>
            <a:off x="9442824" y="6033925"/>
            <a:ext cx="2448082" cy="536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FDD8C1-8EA6-4DA1-A3FD-E57CDB99B48C}"/>
              </a:ext>
            </a:extLst>
          </p:cNvPr>
          <p:cNvSpPr txBox="1"/>
          <p:nvPr userDrawn="1"/>
        </p:nvSpPr>
        <p:spPr>
          <a:xfrm>
            <a:off x="9449619" y="6196607"/>
            <a:ext cx="244128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/>
            <a:r>
              <a:rPr lang="en-US" sz="1400" spc="0" dirty="0">
                <a:solidFill>
                  <a:schemeClr val="tx1"/>
                </a:solidFill>
                <a:effectLst/>
              </a:rPr>
              <a:t>ARMA.INFOWATCH.RU</a:t>
            </a:r>
            <a:endParaRPr lang="en-RU" sz="1400" spc="0" dirty="0">
              <a:solidFill>
                <a:schemeClr val="tx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41075C-BCAC-409B-A35F-97AACFD28F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" y="290757"/>
            <a:ext cx="4710795" cy="8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34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емн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6">
            <a:extLst>
              <a:ext uri="{FF2B5EF4-FFF2-40B4-BE49-F238E27FC236}">
                <a16:creationId xmlns:a16="http://schemas.microsoft.com/office/drawing/2014/main" id="{5C0DE03A-4397-4349-B785-32A5B6ACEE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963084" y="287468"/>
            <a:ext cx="1927821" cy="1926343"/>
          </a:xfrm>
          <a:prstGeom prst="rect">
            <a:avLst/>
          </a:prstGeom>
        </p:spPr>
        <p:txBody>
          <a:bodyPr lIns="0" tIns="360000" rIns="0" bIns="0" anchor="t" anchorCtr="0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FD9F35A-2B01-47A0-A235-5E7261F7DA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25" y="287468"/>
            <a:ext cx="4200526" cy="47260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Спикер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E39CBFEF-6AB5-4DC7-A0F8-6A544EFF0C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2125" y="762246"/>
            <a:ext cx="4200526" cy="145156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Компания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963C19DB-240B-4FFF-B94A-428AB3CB77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2424223"/>
            <a:ext cx="11596607" cy="3508744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spc="-15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>
                <a:effectLst/>
              </a:rPr>
              <a:t>ТЕМА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ПРЕЗЕНТАЦИИ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BE0B901-71F1-4512-B417-64844BF6C7D9}"/>
              </a:ext>
            </a:extLst>
          </p:cNvPr>
          <p:cNvSpPr/>
          <p:nvPr userDrawn="1"/>
        </p:nvSpPr>
        <p:spPr>
          <a:xfrm>
            <a:off x="9442824" y="6033925"/>
            <a:ext cx="2448082" cy="536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EC69EB-D55D-4E96-B63D-CFFA8C19056D}"/>
              </a:ext>
            </a:extLst>
          </p:cNvPr>
          <p:cNvSpPr txBox="1"/>
          <p:nvPr userDrawn="1"/>
        </p:nvSpPr>
        <p:spPr>
          <a:xfrm>
            <a:off x="9449619" y="6196607"/>
            <a:ext cx="244128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/>
            <a:r>
              <a:rPr lang="en-US" sz="1400" spc="0" dirty="0">
                <a:solidFill>
                  <a:schemeClr val="bg1"/>
                </a:solidFill>
                <a:effectLst/>
              </a:rPr>
              <a:t>ARMA.INFOWATCH.RU</a:t>
            </a:r>
            <a:endParaRPr lang="en-RU" sz="1400" spc="0" dirty="0">
              <a:solidFill>
                <a:schemeClr val="bg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6A439CB-F0C7-4AA6-83A8-1CCECE319B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" y="290757"/>
            <a:ext cx="4710795" cy="8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91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емный фон версия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6">
            <a:extLst>
              <a:ext uri="{FF2B5EF4-FFF2-40B4-BE49-F238E27FC236}">
                <a16:creationId xmlns:a16="http://schemas.microsoft.com/office/drawing/2014/main" id="{5C0DE03A-4397-4349-B785-32A5B6ACEE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963084" y="287468"/>
            <a:ext cx="1927821" cy="1926343"/>
          </a:xfrm>
          <a:prstGeom prst="rect">
            <a:avLst/>
          </a:prstGeom>
        </p:spPr>
        <p:txBody>
          <a:bodyPr lIns="0" tIns="360000" rIns="0" bIns="0" anchor="t" anchorCtr="0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5FD9F35A-2B01-47A0-A235-5E7261F7DA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2125" y="287468"/>
            <a:ext cx="4200526" cy="47260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Спикер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E39CBFEF-6AB5-4DC7-A0F8-6A544EFF0C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2125" y="762246"/>
            <a:ext cx="4200526" cy="145156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Компания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963C19DB-240B-4FFF-B94A-428AB3CB77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2424223"/>
            <a:ext cx="11596607" cy="3508744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spc="-15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>
                <a:effectLst/>
              </a:rPr>
              <a:t>ТЕМА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ПРЕЗЕНТАЦИИ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18F8CC2-BE30-4918-869A-DF604A5EE6C3}"/>
              </a:ext>
            </a:extLst>
          </p:cNvPr>
          <p:cNvSpPr/>
          <p:nvPr userDrawn="1"/>
        </p:nvSpPr>
        <p:spPr>
          <a:xfrm>
            <a:off x="9442824" y="6033925"/>
            <a:ext cx="2448082" cy="536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1AD30-7041-4873-820F-A5FD44AEF919}"/>
              </a:ext>
            </a:extLst>
          </p:cNvPr>
          <p:cNvSpPr txBox="1"/>
          <p:nvPr userDrawn="1"/>
        </p:nvSpPr>
        <p:spPr>
          <a:xfrm>
            <a:off x="9449619" y="6196607"/>
            <a:ext cx="244128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/>
            <a:r>
              <a:rPr lang="en-US" sz="1400" spc="0" dirty="0">
                <a:solidFill>
                  <a:schemeClr val="bg1"/>
                </a:solidFill>
                <a:effectLst/>
              </a:rPr>
              <a:t>ARMA.INFOWATCH.RU</a:t>
            </a:r>
            <a:endParaRPr lang="en-RU" sz="1400" spc="0" dirty="0">
              <a:solidFill>
                <a:schemeClr val="bg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B61597-D67D-489D-A632-A715CF52FC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" y="290757"/>
            <a:ext cx="4710795" cy="8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темный фон с фото спикер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72050136-EE05-4ED3-A1B2-0C6133F1FC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1669604"/>
            <a:ext cx="11596607" cy="4263363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spc="-15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>
                <a:effectLst/>
              </a:rPr>
              <a:t>ТЕМА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ПРЕЗЕНТАЦИИ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285FE81A-645D-4DDF-9227-18F9FA035C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87468"/>
            <a:ext cx="5801701" cy="47260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Спикер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AC20B369-B5AE-4136-86CF-E208D9B86E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762246"/>
            <a:ext cx="5801701" cy="806400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Компания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3BBD080-46EC-41D9-B16E-130C89FDDC69}"/>
              </a:ext>
            </a:extLst>
          </p:cNvPr>
          <p:cNvSpPr/>
          <p:nvPr userDrawn="1"/>
        </p:nvSpPr>
        <p:spPr>
          <a:xfrm>
            <a:off x="9442824" y="6033925"/>
            <a:ext cx="2448082" cy="536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282EC0-C253-4CF0-9A33-3B8764C81ECC}"/>
              </a:ext>
            </a:extLst>
          </p:cNvPr>
          <p:cNvSpPr txBox="1"/>
          <p:nvPr userDrawn="1"/>
        </p:nvSpPr>
        <p:spPr>
          <a:xfrm>
            <a:off x="9449619" y="6196607"/>
            <a:ext cx="244128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/>
            <a:r>
              <a:rPr lang="en-US" sz="1400" spc="0" dirty="0">
                <a:solidFill>
                  <a:schemeClr val="bg1"/>
                </a:solidFill>
                <a:effectLst/>
              </a:rPr>
              <a:t>ARMA.INFOWATCH.RU</a:t>
            </a:r>
            <a:endParaRPr lang="en-RU" sz="1400" spc="0" dirty="0">
              <a:solidFill>
                <a:schemeClr val="bg1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B9C0AB3-4BCD-40F8-8D2A-886D153FF7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" y="290757"/>
            <a:ext cx="4710795" cy="8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22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8D44EDE0-5DF7-43EE-84C5-1B636B315364}"/>
              </a:ext>
            </a:extLst>
          </p:cNvPr>
          <p:cNvSpPr/>
          <p:nvPr userDrawn="1"/>
        </p:nvSpPr>
        <p:spPr>
          <a:xfrm rot="20039957">
            <a:off x="-991296" y="511376"/>
            <a:ext cx="14322281" cy="5862531"/>
          </a:xfrm>
          <a:prstGeom prst="ellipse">
            <a:avLst/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E6BD8"/>
              </a:solidFill>
            </a:endParaRPr>
          </a:p>
        </p:txBody>
      </p:sp>
      <p:sp>
        <p:nvSpPr>
          <p:cNvPr id="11" name="Text Placeholder 64">
            <a:extLst>
              <a:ext uri="{FF2B5EF4-FFF2-40B4-BE49-F238E27FC236}">
                <a16:creationId xmlns:a16="http://schemas.microsoft.com/office/drawing/2014/main" id="{259AFEE0-6527-4ECE-983F-5E6D53AD78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287468"/>
            <a:ext cx="8766706" cy="309073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ЗАГОЛОВОК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СЛАЙДА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60129C1B-DAF2-4022-9BF1-94915D6909BF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" name="Текст 15">
            <a:extLst>
              <a:ext uri="{FF2B5EF4-FFF2-40B4-BE49-F238E27FC236}">
                <a16:creationId xmlns:a16="http://schemas.microsoft.com/office/drawing/2014/main" id="{87DF1BBF-B8D4-42CD-B57A-0CF960F70F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3902" y="4200526"/>
            <a:ext cx="6264273" cy="237013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r">
              <a:spcBef>
                <a:spcPts val="0"/>
              </a:spcBef>
              <a:buNone/>
              <a:defRPr sz="22000" spc="-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02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1DEFE2A-298F-4F97-9D54-348C3D5D6B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12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зеленый">
    <p:bg>
      <p:bgPr>
        <a:solidFill>
          <a:srgbClr val="1E6B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>
            <a:extLst>
              <a:ext uri="{FF2B5EF4-FFF2-40B4-BE49-F238E27FC236}">
                <a16:creationId xmlns:a16="http://schemas.microsoft.com/office/drawing/2014/main" id="{F1C17371-B239-4ED8-A402-6DD437605FB6}"/>
              </a:ext>
            </a:extLst>
          </p:cNvPr>
          <p:cNvSpPr/>
          <p:nvPr userDrawn="1"/>
        </p:nvSpPr>
        <p:spPr>
          <a:xfrm rot="20039957">
            <a:off x="-991296" y="511376"/>
            <a:ext cx="14322281" cy="5862531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6EEC2E-95D5-4227-A47A-ECD46B1D78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3902" y="4200526"/>
            <a:ext cx="6264273" cy="237013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r">
              <a:spcBef>
                <a:spcPts val="0"/>
              </a:spcBef>
              <a:buNone/>
              <a:defRPr sz="22000" spc="-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18AF9633-3760-4C54-B6DD-7636D7D236D1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bg1"/>
                </a:solidFill>
              </a:rPr>
              <a:pPr algn="l"/>
              <a:t>‹#›</a:t>
            </a:fld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7" name="Text Placeholder 64">
            <a:extLst>
              <a:ext uri="{FF2B5EF4-FFF2-40B4-BE49-F238E27FC236}">
                <a16:creationId xmlns:a16="http://schemas.microsoft.com/office/drawing/2014/main" id="{D1A7D87B-44E6-4DEA-9B23-89ED79C6B9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287468"/>
            <a:ext cx="8766706" cy="309073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bg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ЗАГОЛОВОК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СЛАЙДА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4B4D5D-3FED-4386-A1E4-EF30744B4D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29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зеленый с фото">
    <p:bg>
      <p:bgPr>
        <a:solidFill>
          <a:srgbClr val="1E6B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>
            <a:extLst>
              <a:ext uri="{FF2B5EF4-FFF2-40B4-BE49-F238E27FC236}">
                <a16:creationId xmlns:a16="http://schemas.microsoft.com/office/drawing/2014/main" id="{F1C17371-B239-4ED8-A402-6DD437605FB6}"/>
              </a:ext>
            </a:extLst>
          </p:cNvPr>
          <p:cNvSpPr/>
          <p:nvPr userDrawn="1"/>
        </p:nvSpPr>
        <p:spPr>
          <a:xfrm rot="20039957">
            <a:off x="-991296" y="511376"/>
            <a:ext cx="14322281" cy="5862531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18AF9633-3760-4C54-B6DD-7636D7D236D1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bg1"/>
                </a:solidFill>
              </a:rPr>
              <a:pPr algn="l"/>
              <a:t>‹#›</a:t>
            </a:fld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34B543-06A0-4692-8DAD-DED007EC14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97702" y="2970532"/>
            <a:ext cx="3600000" cy="360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lnSpc>
                <a:spcPts val="16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9" name="Text Placeholder 64">
            <a:extLst>
              <a:ext uri="{FF2B5EF4-FFF2-40B4-BE49-F238E27FC236}">
                <a16:creationId xmlns:a16="http://schemas.microsoft.com/office/drawing/2014/main" id="{649C05A4-3130-4916-8923-3B84C5F42F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287468"/>
            <a:ext cx="8766706" cy="309073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bg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ЗАГОЛОВОК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СЛАЙДА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40D05D-990B-4447-94B2-D03D198DDE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16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5213A6EA-7141-4402-80F3-21601AD62ACF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2641F6-AA65-45F5-BC69-CA59664996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5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лог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5213A6EA-7141-4402-80F3-21601AD62ACF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" name="Текст 8">
            <a:extLst>
              <a:ext uri="{FF2B5EF4-FFF2-40B4-BE49-F238E27FC236}">
                <a16:creationId xmlns:a16="http://schemas.microsoft.com/office/drawing/2014/main" id="{44F9BC86-7AE3-4890-90E3-D493475738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C42867-CF87-4FCF-906B-135FA81293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15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лого с градиентом">
    <p:bg>
      <p:bgPr>
        <a:gradFill>
          <a:gsLst>
            <a:gs pos="30000">
              <a:schemeClr val="bg1"/>
            </a:gs>
            <a:gs pos="0">
              <a:srgbClr val="B6D5FF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17185EE-6D31-4551-AA96-3F0086B5B3AC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" name="Текст 8">
            <a:extLst>
              <a:ext uri="{FF2B5EF4-FFF2-40B4-BE49-F238E27FC236}">
                <a16:creationId xmlns:a16="http://schemas.microsoft.com/office/drawing/2014/main" id="{D9888F42-E41A-4224-BDE8-658C7B614C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215EB6-38B0-4828-AD57-D9CAD71807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64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с тексто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963A16B1-2F26-480D-8522-EFB43D2FBBF3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0ECCF480-C764-444D-B663-BC370FE04D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7C836F1D-A896-4A03-A88E-996C6CFE5B0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4297" y="1619250"/>
            <a:ext cx="11603404" cy="22097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F5E916D4-136C-4B2E-B242-125D6C8C47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94297" y="4041572"/>
            <a:ext cx="11603404" cy="22097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Текстовый блок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CB653B-7D09-4AA1-998D-F7987DACB8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37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с текстом + градиент">
    <p:bg>
      <p:bgPr>
        <a:gradFill>
          <a:gsLst>
            <a:gs pos="30000">
              <a:schemeClr val="bg1"/>
            </a:gs>
            <a:gs pos="0">
              <a:srgbClr val="B6D5FF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17185EE-6D31-4551-AA96-3F0086B5B3AC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767BC6A0-3260-4BF9-BC8C-59A8AB917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DE6EFA12-C8ED-4435-A03F-4B5A19A99D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4297" y="1619250"/>
            <a:ext cx="11603404" cy="22097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AF1E2B54-022B-482F-B3F9-0104E3FA69E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94297" y="4041572"/>
            <a:ext cx="11603404" cy="22097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Текстовый блок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D88D047-0057-425C-AA76-3868366DA8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70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с текстом + картин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17185EE-6D31-4551-AA96-3F0086B5B3AC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767BC6A0-3260-4BF9-BC8C-59A8AB917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DE6EFA12-C8ED-4435-A03F-4B5A19A99D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4297" y="1619251"/>
            <a:ext cx="8744927" cy="10495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AF1E2B54-022B-482F-B3F9-0104E3FA69E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94297" y="2881424"/>
            <a:ext cx="8744927" cy="33699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Текстовый блок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174024-7695-4BDC-A166-DE444F1E2B7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377363" y="1619250"/>
            <a:ext cx="2520950" cy="252095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E65679-5069-46E6-9738-2D2B8B0535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683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с текстом + буллит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17185EE-6D31-4551-AA96-3F0086B5B3AC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8C3DF51F-1841-4AC7-8AFB-DC6B59D509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id="{3D460E3A-5717-46A9-A853-7822329F995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4297" y="1619250"/>
            <a:ext cx="11603404" cy="4667250"/>
          </a:xfrm>
          <a:prstGeom prst="rect">
            <a:avLst/>
          </a:prstGeom>
        </p:spPr>
        <p:txBody>
          <a:bodyPr lIns="0" tIns="0" rIns="0" bIns="0"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1CF53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ru-RU" dirty="0"/>
              <a:t>Буллит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1CF5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Буллит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1CF5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Буллит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1CF5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Буллит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1CF5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Буллит</a:t>
            </a:r>
          </a:p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B3AD86-A86E-444E-A6F0-693870ECEE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32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ый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4">
            <a:extLst>
              <a:ext uri="{FF2B5EF4-FFF2-40B4-BE49-F238E27FC236}">
                <a16:creationId xmlns:a16="http://schemas.microsoft.com/office/drawing/2014/main" id="{259AFEE0-6527-4ECE-983F-5E6D53AD78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652594"/>
            <a:ext cx="11589812" cy="555281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 fontAlgn="t">
              <a:lnSpc>
                <a:spcPct val="90000"/>
              </a:lnSpc>
              <a:spcBef>
                <a:spcPts val="0"/>
              </a:spcBef>
              <a:buNone/>
              <a:defRPr sz="60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ЗАГОЛОВОК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СЛАЙДА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170ADFEE-4843-4727-BA69-61272D5377EC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560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ата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FEF1638F-65B2-43AA-8752-5CCFD985F74A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9" name="Текст 15">
            <a:extLst>
              <a:ext uri="{FF2B5EF4-FFF2-40B4-BE49-F238E27FC236}">
                <a16:creationId xmlns:a16="http://schemas.microsoft.com/office/drawing/2014/main" id="{16AF66D5-3F07-44C2-A34C-C2667EA9F4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1094" y="1016660"/>
            <a:ext cx="11596608" cy="410125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0" spc="-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20</a:t>
            </a:r>
            <a:r>
              <a:rPr lang="ru-RU" dirty="0"/>
              <a:t>03</a:t>
            </a:r>
          </a:p>
        </p:txBody>
      </p:sp>
      <p:sp>
        <p:nvSpPr>
          <p:cNvPr id="8" name="Text Placeholder 64">
            <a:extLst>
              <a:ext uri="{FF2B5EF4-FFF2-40B4-BE49-F238E27FC236}">
                <a16:creationId xmlns:a16="http://schemas.microsoft.com/office/drawing/2014/main" id="{AD05BCB4-FE12-4B1E-AD66-476D252C3A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5282576"/>
            <a:ext cx="11589812" cy="10166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ctr" fontAlgn="t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Год основания Группы компаний </a:t>
            </a:r>
            <a:r>
              <a:rPr lang="en-US" dirty="0" err="1">
                <a:effectLst/>
              </a:rPr>
              <a:t>InfoWatch</a:t>
            </a:r>
            <a:endParaRPr lang="ru-RU" dirty="0">
              <a:effectLst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8583D6-4A8B-4BAE-BB7B-C6E8986FFF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793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D1C7B78-D2E2-4AAA-9D70-6F007CD4E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50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10290759-4D63-480F-9E2F-EFA76FF574A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Placeholder 64">
            <a:extLst>
              <a:ext uri="{FF2B5EF4-FFF2-40B4-BE49-F238E27FC236}">
                <a16:creationId xmlns:a16="http://schemas.microsoft.com/office/drawing/2014/main" id="{259AFEE0-6527-4ECE-983F-5E6D53AD78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1894886"/>
            <a:ext cx="2763839" cy="7683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4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Цифра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A3E1AAD8-6232-423F-A1B8-8461D73535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1096" y="2684622"/>
            <a:ext cx="2763838" cy="10952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15" name="Text Placeholder 64">
            <a:extLst>
              <a:ext uri="{FF2B5EF4-FFF2-40B4-BE49-F238E27FC236}">
                <a16:creationId xmlns:a16="http://schemas.microsoft.com/office/drawing/2014/main" id="{9F3AA304-E181-43B9-9300-4DB8B5C3C5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7126" y="1894886"/>
            <a:ext cx="2763839" cy="7683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4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Цифра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1953218F-ADFF-4F8D-B8B2-7E708186C8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7128" y="2684622"/>
            <a:ext cx="2763838" cy="10952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0" name="Text Placeholder 64">
            <a:extLst>
              <a:ext uri="{FF2B5EF4-FFF2-40B4-BE49-F238E27FC236}">
                <a16:creationId xmlns:a16="http://schemas.microsoft.com/office/drawing/2014/main" id="{B47D0238-8D42-49A6-9FF3-1F5DB17ABC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53158" y="1894886"/>
            <a:ext cx="2763839" cy="7683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4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Цифра</a:t>
            </a:r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85C0DE4F-8842-4EA3-9724-DF6AD6657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53160" y="2684622"/>
            <a:ext cx="2763838" cy="10952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2" name="Text Placeholder 64">
            <a:extLst>
              <a:ext uri="{FF2B5EF4-FFF2-40B4-BE49-F238E27FC236}">
                <a16:creationId xmlns:a16="http://schemas.microsoft.com/office/drawing/2014/main" id="{5AE17CC6-8E0B-492D-99BF-FA19813BBE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1094" y="4208298"/>
            <a:ext cx="2763839" cy="7683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4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Цифра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1C3A7BF8-2D96-4EFF-BE27-ACAD6CB995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1096" y="4998034"/>
            <a:ext cx="2763838" cy="10952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4" name="Text Placeholder 64">
            <a:extLst>
              <a:ext uri="{FF2B5EF4-FFF2-40B4-BE49-F238E27FC236}">
                <a16:creationId xmlns:a16="http://schemas.microsoft.com/office/drawing/2014/main" id="{46E60B7D-DC40-4A31-A0A0-0AF3308D70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77126" y="4208298"/>
            <a:ext cx="2763839" cy="7683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4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Цифра</a:t>
            </a:r>
          </a:p>
        </p:txBody>
      </p:sp>
      <p:sp>
        <p:nvSpPr>
          <p:cNvPr id="25" name="Текст 8">
            <a:extLst>
              <a:ext uri="{FF2B5EF4-FFF2-40B4-BE49-F238E27FC236}">
                <a16:creationId xmlns:a16="http://schemas.microsoft.com/office/drawing/2014/main" id="{68BCE112-E418-429A-9FC6-AA63D0275B6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77128" y="4998034"/>
            <a:ext cx="2763838" cy="10952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6" name="Text Placeholder 64">
            <a:extLst>
              <a:ext uri="{FF2B5EF4-FFF2-40B4-BE49-F238E27FC236}">
                <a16:creationId xmlns:a16="http://schemas.microsoft.com/office/drawing/2014/main" id="{048D651C-EE80-48BD-B5C3-56E05630302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53158" y="4208298"/>
            <a:ext cx="2763839" cy="7683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4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Цифра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5F5C8122-26B0-4CD4-9C23-B40AB37DD54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53160" y="4998034"/>
            <a:ext cx="2763838" cy="10952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203ED9DA-D0A4-47A9-82B1-46D2BF093D2E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0" name="Text Placeholder 64">
            <a:extLst>
              <a:ext uri="{FF2B5EF4-FFF2-40B4-BE49-F238E27FC236}">
                <a16:creationId xmlns:a16="http://schemas.microsoft.com/office/drawing/2014/main" id="{4B8C8966-E955-4642-83AC-3CB1F193B3A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22578" y="1894886"/>
            <a:ext cx="2763839" cy="7683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4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Цифра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C06950F8-11FC-4BFB-8C57-EB89204C91A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22580" y="2684622"/>
            <a:ext cx="2763838" cy="10952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32" name="Text Placeholder 64">
            <a:extLst>
              <a:ext uri="{FF2B5EF4-FFF2-40B4-BE49-F238E27FC236}">
                <a16:creationId xmlns:a16="http://schemas.microsoft.com/office/drawing/2014/main" id="{0C4F804A-6F0B-45D7-8C06-BED04BFC517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222578" y="4208298"/>
            <a:ext cx="2763839" cy="7683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4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Цифра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C7061875-DFD8-4215-AE65-9FFD871CD61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22580" y="4998034"/>
            <a:ext cx="2763838" cy="109526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id="{735B4715-8463-465F-BA18-CBB71F0D96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 СЛАЙДА С ЦИФРАМИ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B918D91-AEE0-48E9-830F-3E170DC52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901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C2EDC7-39D2-474C-BD61-7B6C656116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761" t="-13279"/>
          <a:stretch/>
        </p:blipFill>
        <p:spPr>
          <a:xfrm rot="10800000">
            <a:off x="0" y="-1"/>
            <a:ext cx="12192000" cy="6857999"/>
          </a:xfrm>
          <a:prstGeom prst="rect">
            <a:avLst/>
          </a:prstGeom>
        </p:spPr>
      </p:pic>
      <p:sp>
        <p:nvSpPr>
          <p:cNvPr id="11" name="Text Placeholder 64">
            <a:extLst>
              <a:ext uri="{FF2B5EF4-FFF2-40B4-BE49-F238E27FC236}">
                <a16:creationId xmlns:a16="http://schemas.microsoft.com/office/drawing/2014/main" id="{259AFEE0-6527-4ECE-983F-5E6D53AD78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1590674"/>
            <a:ext cx="4928132" cy="471443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СОДЕРЖАНИЕ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6984120-34A2-4687-BB43-2C3BE55FEA4C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5820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FCDAA1D-8056-4211-94DC-4D40A13739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5" name="Text Placeholder 64">
            <a:extLst>
              <a:ext uri="{FF2B5EF4-FFF2-40B4-BE49-F238E27FC236}">
                <a16:creationId xmlns:a16="http://schemas.microsoft.com/office/drawing/2014/main" id="{77174AD7-F85A-4D3A-8718-6963895257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38776" y="1590674"/>
            <a:ext cx="6452132" cy="497985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1200"/>
              </a:spcBef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1</a:t>
            </a:r>
          </a:p>
          <a:p>
            <a:pPr lvl="0"/>
            <a:r>
              <a:rPr lang="ru-RU" dirty="0">
                <a:effectLst/>
              </a:rPr>
              <a:t>Тема 2</a:t>
            </a:r>
          </a:p>
          <a:p>
            <a:pPr lvl="0"/>
            <a:r>
              <a:rPr lang="ru-RU" dirty="0">
                <a:effectLst/>
              </a:rPr>
              <a:t>Тема 3</a:t>
            </a:r>
          </a:p>
          <a:p>
            <a:pPr lvl="0"/>
            <a:r>
              <a:rPr lang="ru-RU" dirty="0">
                <a:effectLst/>
              </a:rPr>
              <a:t>Тема 4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3D9C6D-26DD-4F40-BAAF-669C0B93BF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624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+ d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4">
            <a:extLst>
              <a:ext uri="{FF2B5EF4-FFF2-40B4-BE49-F238E27FC236}">
                <a16:creationId xmlns:a16="http://schemas.microsoft.com/office/drawing/2014/main" id="{259AFEE0-6527-4ECE-983F-5E6D53AD78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1590674"/>
            <a:ext cx="4928132" cy="471443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КРУПНЫЙ </a:t>
            </a:r>
          </a:p>
          <a:p>
            <a:pPr lvl="0"/>
            <a:r>
              <a:rPr lang="ru-RU" dirty="0">
                <a:effectLst/>
              </a:rPr>
              <a:t>ЗАГОЛОВОК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ИЛИ ТЕМА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6984120-34A2-4687-BB43-2C3BE55FEA4C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5820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FCDAA1D-8056-4211-94DC-4D40A13739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5" name="Text Placeholder 64">
            <a:extLst>
              <a:ext uri="{FF2B5EF4-FFF2-40B4-BE49-F238E27FC236}">
                <a16:creationId xmlns:a16="http://schemas.microsoft.com/office/drawing/2014/main" id="{77174AD7-F85A-4D3A-8718-6963895257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9492" y="1590675"/>
            <a:ext cx="5651416" cy="118442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1200"/>
              </a:spcBef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1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7792924-E3AF-4C12-8CBB-C04023E5E805}"/>
              </a:ext>
            </a:extLst>
          </p:cNvPr>
          <p:cNvSpPr/>
          <p:nvPr userDrawn="1"/>
        </p:nvSpPr>
        <p:spPr>
          <a:xfrm>
            <a:off x="5400907" y="1590674"/>
            <a:ext cx="666904" cy="666904"/>
          </a:xfrm>
          <a:prstGeom prst="ellipse">
            <a:avLst/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B13E404-0272-43EC-A98D-28DC606C5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5759" y="1705051"/>
            <a:ext cx="457200" cy="457200"/>
          </a:xfrm>
          <a:prstGeom prst="rect">
            <a:avLst/>
          </a:prstGeom>
        </p:spPr>
      </p:pic>
      <p:sp>
        <p:nvSpPr>
          <p:cNvPr id="13" name="Text Placeholder 64">
            <a:extLst>
              <a:ext uri="{FF2B5EF4-FFF2-40B4-BE49-F238E27FC236}">
                <a16:creationId xmlns:a16="http://schemas.microsoft.com/office/drawing/2014/main" id="{93E3E5D5-F2DF-47C8-AA7D-5DDE50BAF3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9492" y="2775098"/>
            <a:ext cx="5651416" cy="118442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1200"/>
              </a:spcBef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</a:t>
            </a:r>
            <a:r>
              <a:rPr lang="en-US" dirty="0">
                <a:effectLst/>
              </a:rPr>
              <a:t>2</a:t>
            </a:r>
            <a:endParaRPr lang="ru-RU" dirty="0">
              <a:effectLst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8E97BBD-93AA-404C-8FE4-531BC67B21DB}"/>
              </a:ext>
            </a:extLst>
          </p:cNvPr>
          <p:cNvSpPr/>
          <p:nvPr userDrawn="1"/>
        </p:nvSpPr>
        <p:spPr>
          <a:xfrm>
            <a:off x="5400907" y="2775097"/>
            <a:ext cx="666904" cy="666904"/>
          </a:xfrm>
          <a:prstGeom prst="ellipse">
            <a:avLst/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B7A7194-7194-4FC1-8A68-9B988F74B1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5759" y="2889474"/>
            <a:ext cx="457200" cy="457200"/>
          </a:xfrm>
          <a:prstGeom prst="rect">
            <a:avLst/>
          </a:prstGeom>
        </p:spPr>
      </p:pic>
      <p:sp>
        <p:nvSpPr>
          <p:cNvPr id="17" name="Text Placeholder 64">
            <a:extLst>
              <a:ext uri="{FF2B5EF4-FFF2-40B4-BE49-F238E27FC236}">
                <a16:creationId xmlns:a16="http://schemas.microsoft.com/office/drawing/2014/main" id="{E2C5D977-47D7-49BD-8438-44403DBDD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9492" y="3959520"/>
            <a:ext cx="5651416" cy="118442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1200"/>
              </a:spcBef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</a:t>
            </a:r>
            <a:r>
              <a:rPr lang="en-US" dirty="0">
                <a:effectLst/>
              </a:rPr>
              <a:t>3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CD61D9BF-96E9-415D-91CB-3D6B4077AF4C}"/>
              </a:ext>
            </a:extLst>
          </p:cNvPr>
          <p:cNvSpPr/>
          <p:nvPr userDrawn="1"/>
        </p:nvSpPr>
        <p:spPr>
          <a:xfrm>
            <a:off x="5400907" y="3959519"/>
            <a:ext cx="666904" cy="666904"/>
          </a:xfrm>
          <a:prstGeom prst="ellipse">
            <a:avLst/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A1AD4AF-4D30-49B7-A75F-D94CF88FD7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5759" y="4073896"/>
            <a:ext cx="457200" cy="457200"/>
          </a:xfrm>
          <a:prstGeom prst="rect">
            <a:avLst/>
          </a:prstGeom>
        </p:spPr>
      </p:pic>
      <p:sp>
        <p:nvSpPr>
          <p:cNvPr id="20" name="Text Placeholder 64">
            <a:extLst>
              <a:ext uri="{FF2B5EF4-FFF2-40B4-BE49-F238E27FC236}">
                <a16:creationId xmlns:a16="http://schemas.microsoft.com/office/drawing/2014/main" id="{8AD2064C-1FD5-4AA9-8925-6A5D3827AB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9492" y="5141950"/>
            <a:ext cx="5651416" cy="118442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1200"/>
              </a:spcBef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4</a:t>
            </a:r>
            <a:endParaRPr lang="en-US" dirty="0">
              <a:effectLst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A1DAC96-0048-4E76-A2C9-BC2AEB1F3CC7}"/>
              </a:ext>
            </a:extLst>
          </p:cNvPr>
          <p:cNvSpPr/>
          <p:nvPr userDrawn="1"/>
        </p:nvSpPr>
        <p:spPr>
          <a:xfrm>
            <a:off x="5400907" y="5141949"/>
            <a:ext cx="666904" cy="666904"/>
          </a:xfrm>
          <a:prstGeom prst="ellipse">
            <a:avLst/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C345C46-4E0C-423D-8BB5-AF772FED78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5759" y="5256326"/>
            <a:ext cx="457200" cy="4572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9232195-9D7E-4B0A-A9C0-599A2C8ECB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36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ур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C7CD0F-BB1F-4D62-A017-FF915F1DBF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761" t="-13279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6984120-34A2-4687-BB43-2C3BE55FEA4C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FCDAA1D-8056-4211-94DC-4D40A13739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1AE845-5A37-49A6-9837-A280AEFADA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579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ура версия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F2EA13-B6DC-4F5F-A9F6-C3F886E92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50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8206D6D-5E6D-4B9A-AED6-D69A5C29F53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6984120-34A2-4687-BB43-2C3BE55FEA4C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CCDE22A-F65E-419E-8D96-9B6BD9CBFE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FBF59D-188F-454C-A79A-A5E685130E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470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ел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6263BB-4C56-4436-8476-B9BAAAA5D7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2157" t="1081" b="1680"/>
          <a:stretch/>
        </p:blipFill>
        <p:spPr>
          <a:xfrm>
            <a:off x="-1" y="1"/>
            <a:ext cx="7159319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A0FEE-B268-47DD-B2DB-820200C6D534}"/>
              </a:ext>
            </a:extLst>
          </p:cNvPr>
          <p:cNvSpPr/>
          <p:nvPr userDrawn="1"/>
        </p:nvSpPr>
        <p:spPr>
          <a:xfrm>
            <a:off x="-1" y="0"/>
            <a:ext cx="5133976" cy="6858000"/>
          </a:xfrm>
          <a:prstGeom prst="rect">
            <a:avLst/>
          </a:prstGeom>
          <a:gradFill>
            <a:gsLst>
              <a:gs pos="54000">
                <a:schemeClr val="bg1">
                  <a:alpha val="0"/>
                </a:schemeClr>
              </a:gs>
              <a:gs pos="0">
                <a:schemeClr val="bg1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5213A6EA-7141-4402-80F3-21601AD62ACF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01ED98AC-3394-48ED-B197-4473274D87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69C4FA-5730-4053-8BE2-5428861DCC8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8332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м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CCE1AEDB-DC8C-4E3E-821D-058D2A029126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0" name="Text Placeholder 64">
            <a:extLst>
              <a:ext uri="{FF2B5EF4-FFF2-40B4-BE49-F238E27FC236}">
                <a16:creationId xmlns:a16="http://schemas.microsoft.com/office/drawing/2014/main" id="{24B4B1D1-1B37-4EC4-A6E7-2C9B11061E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1346121"/>
            <a:ext cx="4928132" cy="156719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ЗАГОЛОВОК</a:t>
            </a:r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007BCA31-621F-4BCF-BAE3-6B35E56F49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8141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ТЕМА</a:t>
            </a:r>
          </a:p>
        </p:txBody>
      </p:sp>
      <p:sp>
        <p:nvSpPr>
          <p:cNvPr id="23" name="Text Placeholder 64">
            <a:extLst>
              <a:ext uri="{FF2B5EF4-FFF2-40B4-BE49-F238E27FC236}">
                <a16:creationId xmlns:a16="http://schemas.microsoft.com/office/drawing/2014/main" id="{7AA0527B-8E41-4005-879F-7C07E1EC24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38776" y="1346122"/>
            <a:ext cx="6452132" cy="6379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rgbClr val="1E6BD8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1</a:t>
            </a:r>
          </a:p>
        </p:txBody>
      </p:sp>
      <p:sp>
        <p:nvSpPr>
          <p:cNvPr id="24" name="Text Placeholder 64">
            <a:extLst>
              <a:ext uri="{FF2B5EF4-FFF2-40B4-BE49-F238E27FC236}">
                <a16:creationId xmlns:a16="http://schemas.microsoft.com/office/drawing/2014/main" id="{D3032208-7D17-4097-B90B-0EDA0E2F65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1094" y="3157867"/>
            <a:ext cx="4928132" cy="27325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Подзаголовок</a:t>
            </a:r>
          </a:p>
        </p:txBody>
      </p:sp>
      <p:sp>
        <p:nvSpPr>
          <p:cNvPr id="25" name="Text Placeholder 64">
            <a:extLst>
              <a:ext uri="{FF2B5EF4-FFF2-40B4-BE49-F238E27FC236}">
                <a16:creationId xmlns:a16="http://schemas.microsoft.com/office/drawing/2014/main" id="{4DFFCF8C-E5E2-437C-B7C3-6325EC2D63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38776" y="2154197"/>
            <a:ext cx="6452132" cy="7591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Описание</a:t>
            </a:r>
          </a:p>
        </p:txBody>
      </p:sp>
      <p:sp>
        <p:nvSpPr>
          <p:cNvPr id="26" name="Text Placeholder 64">
            <a:extLst>
              <a:ext uri="{FF2B5EF4-FFF2-40B4-BE49-F238E27FC236}">
                <a16:creationId xmlns:a16="http://schemas.microsoft.com/office/drawing/2014/main" id="{C5945309-F6C4-42F5-883E-F1B672C6B1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38776" y="3157868"/>
            <a:ext cx="6452132" cy="6379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rgbClr val="1E6BD8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2</a:t>
            </a:r>
          </a:p>
        </p:txBody>
      </p:sp>
      <p:sp>
        <p:nvSpPr>
          <p:cNvPr id="27" name="Text Placeholder 64">
            <a:extLst>
              <a:ext uri="{FF2B5EF4-FFF2-40B4-BE49-F238E27FC236}">
                <a16:creationId xmlns:a16="http://schemas.microsoft.com/office/drawing/2014/main" id="{F32B2023-EB5D-4BFE-B859-98BAD2C0BC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38776" y="3965943"/>
            <a:ext cx="6452132" cy="7591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Описание</a:t>
            </a:r>
          </a:p>
        </p:txBody>
      </p:sp>
      <p:sp>
        <p:nvSpPr>
          <p:cNvPr id="29" name="Text Placeholder 64">
            <a:extLst>
              <a:ext uri="{FF2B5EF4-FFF2-40B4-BE49-F238E27FC236}">
                <a16:creationId xmlns:a16="http://schemas.microsoft.com/office/drawing/2014/main" id="{E4634164-DEA9-4B98-A975-74ADA7CA69A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38776" y="4976037"/>
            <a:ext cx="6452132" cy="6379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2400" b="0" i="0">
                <a:solidFill>
                  <a:srgbClr val="1E6BD8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3</a:t>
            </a:r>
          </a:p>
        </p:txBody>
      </p:sp>
      <p:sp>
        <p:nvSpPr>
          <p:cNvPr id="30" name="Text Placeholder 64">
            <a:extLst>
              <a:ext uri="{FF2B5EF4-FFF2-40B4-BE49-F238E27FC236}">
                <a16:creationId xmlns:a16="http://schemas.microsoft.com/office/drawing/2014/main" id="{3B4A5628-3A1C-4757-A909-76E86F6C28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38776" y="5784112"/>
            <a:ext cx="6452132" cy="7591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Описание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39CEDF-860D-48D5-BB07-0191A822A5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632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ик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06CCEB-4CEC-40A2-A1E1-A46DB5BEA39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1094" y="1831930"/>
            <a:ext cx="1080000" cy="108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20" name="Рисунок 2">
            <a:extLst>
              <a:ext uri="{FF2B5EF4-FFF2-40B4-BE49-F238E27FC236}">
                <a16:creationId xmlns:a16="http://schemas.microsoft.com/office/drawing/2014/main" id="{99F0F350-DAAB-4E0C-8BC8-382846F849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642796" y="1831930"/>
            <a:ext cx="1080000" cy="108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id="{E4ADD1C0-5927-46B7-8367-25206E15F08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71945" y="1831930"/>
            <a:ext cx="1080000" cy="108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25" name="Текст 8">
            <a:extLst>
              <a:ext uri="{FF2B5EF4-FFF2-40B4-BE49-F238E27FC236}">
                <a16:creationId xmlns:a16="http://schemas.microsoft.com/office/drawing/2014/main" id="{EE3D09B9-6B35-4A92-A554-6E3A9B21616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1094" y="3072809"/>
            <a:ext cx="3254906" cy="116052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26" name="Текст 8">
            <a:extLst>
              <a:ext uri="{FF2B5EF4-FFF2-40B4-BE49-F238E27FC236}">
                <a16:creationId xmlns:a16="http://schemas.microsoft.com/office/drawing/2014/main" id="{E3AD0980-8DFB-42AB-993B-A10C3592509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1094" y="4346894"/>
            <a:ext cx="3254906" cy="193694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6C6D521E-053E-41F4-BDEF-AD415C90810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71945" y="3072809"/>
            <a:ext cx="3254906" cy="116052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id="{E5837920-6DC8-4378-8436-C5E3A21BE25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71945" y="4346894"/>
            <a:ext cx="3254906" cy="193694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30" name="Текст 8">
            <a:extLst>
              <a:ext uri="{FF2B5EF4-FFF2-40B4-BE49-F238E27FC236}">
                <a16:creationId xmlns:a16="http://schemas.microsoft.com/office/drawing/2014/main" id="{55BD1A09-FC46-44E2-A8C7-8F183299610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642796" y="3072809"/>
            <a:ext cx="3254906" cy="116052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08AEAE3F-FE6F-42D4-9E93-7F5808A618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42796" y="4346894"/>
            <a:ext cx="3254906" cy="193694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E510CE7D-D800-4DD0-8246-C9A67B40E8C7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B858D223-FB70-4B98-8E67-0295A88F7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3 ИКОНКИ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DD13F90-7789-4451-BC8C-A47BAB8047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463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ик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8">
            <a:extLst>
              <a:ext uri="{FF2B5EF4-FFF2-40B4-BE49-F238E27FC236}">
                <a16:creationId xmlns:a16="http://schemas.microsoft.com/office/drawing/2014/main" id="{B3657429-60A1-4742-92D2-5D32E61B39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60968" y="1454684"/>
            <a:ext cx="4426980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06CCEB-4CEC-40A2-A1E1-A46DB5BEA39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4298" y="1454684"/>
            <a:ext cx="874614" cy="874614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EF0E3485-7775-4B6A-A19B-E5B37FC91C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60968" y="2424168"/>
            <a:ext cx="4426980" cy="14046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EC094859-6F80-4DAD-A78B-9921FA7FC0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60968" y="4084982"/>
            <a:ext cx="4426980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4" name="Рисунок 2">
            <a:extLst>
              <a:ext uri="{FF2B5EF4-FFF2-40B4-BE49-F238E27FC236}">
                <a16:creationId xmlns:a16="http://schemas.microsoft.com/office/drawing/2014/main" id="{9E92DCC0-392B-4220-8A8F-760AF5E4307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294298" y="4084982"/>
            <a:ext cx="874614" cy="874614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A6202E79-C931-4943-93F1-ABF3270ECBB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0968" y="5054466"/>
            <a:ext cx="4426980" cy="147322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id="{CC23330D-3702-438F-B79D-84D1C13CD07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470722" y="1454684"/>
            <a:ext cx="4426980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47" name="Рисунок 2">
            <a:extLst>
              <a:ext uri="{FF2B5EF4-FFF2-40B4-BE49-F238E27FC236}">
                <a16:creationId xmlns:a16="http://schemas.microsoft.com/office/drawing/2014/main" id="{007E0F48-DFD3-4479-A25A-A51C6ABD891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404052" y="1454684"/>
            <a:ext cx="874614" cy="874614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id="{0D25F4C9-E4AB-4B71-B0D1-E0AA73C049D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70722" y="2424168"/>
            <a:ext cx="4426980" cy="14046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533C4335-EB23-43DA-9B19-0F13BC2612A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470722" y="4084982"/>
            <a:ext cx="4426980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50" name="Рисунок 2">
            <a:extLst>
              <a:ext uri="{FF2B5EF4-FFF2-40B4-BE49-F238E27FC236}">
                <a16:creationId xmlns:a16="http://schemas.microsoft.com/office/drawing/2014/main" id="{AC26F648-315A-4A22-AABB-749524C9F1EF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404052" y="4084982"/>
            <a:ext cx="874614" cy="874614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7115AED2-AC35-4A74-8F3F-CF28F83C96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470722" y="5054466"/>
            <a:ext cx="4426980" cy="147322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5A1B2265-81D1-4CD7-B145-C3065509952B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0" name="Текст 8">
            <a:extLst>
              <a:ext uri="{FF2B5EF4-FFF2-40B4-BE49-F238E27FC236}">
                <a16:creationId xmlns:a16="http://schemas.microsoft.com/office/drawing/2014/main" id="{EBEE1FF7-D629-4C65-9CBD-CC0CE23CBF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4 ИКОНКИ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625B99C-B8E1-496A-9727-72F2F200B6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745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икон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8">
            <a:extLst>
              <a:ext uri="{FF2B5EF4-FFF2-40B4-BE49-F238E27FC236}">
                <a16:creationId xmlns:a16="http://schemas.microsoft.com/office/drawing/2014/main" id="{B3657429-60A1-4742-92D2-5D32E61B39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3366" y="1625597"/>
            <a:ext cx="2711367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06CCEB-4CEC-40A2-A1E1-A46DB5BEA39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277367" y="1625597"/>
            <a:ext cx="864000" cy="864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EF0E3485-7775-4B6A-A19B-E5B37FC91C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93366" y="2648246"/>
            <a:ext cx="2711367" cy="127667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5A1B2265-81D1-4CD7-B145-C3065509952B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F7C19B52-CBFE-4F56-8F97-B78E43719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56587" y="1625597"/>
            <a:ext cx="2711367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28" name="Рисунок 2">
            <a:extLst>
              <a:ext uri="{FF2B5EF4-FFF2-40B4-BE49-F238E27FC236}">
                <a16:creationId xmlns:a16="http://schemas.microsoft.com/office/drawing/2014/main" id="{A81EE93B-9048-441E-AA85-204D4130918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4240588" y="1625597"/>
            <a:ext cx="864000" cy="864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id="{CEADD959-90FF-4927-8445-1311D75A87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56587" y="2648246"/>
            <a:ext cx="2711367" cy="127667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30" name="Текст 8">
            <a:extLst>
              <a:ext uri="{FF2B5EF4-FFF2-40B4-BE49-F238E27FC236}">
                <a16:creationId xmlns:a16="http://schemas.microsoft.com/office/drawing/2014/main" id="{44B4D3F8-6817-4F0C-8AAA-067D3C80443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86335" y="1625597"/>
            <a:ext cx="2711367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1" name="Рисунок 2">
            <a:extLst>
              <a:ext uri="{FF2B5EF4-FFF2-40B4-BE49-F238E27FC236}">
                <a16:creationId xmlns:a16="http://schemas.microsoft.com/office/drawing/2014/main" id="{46530F37-C575-4A2E-A7DF-CB3B1142924E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170336" y="1625597"/>
            <a:ext cx="864000" cy="864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32" name="Текст 8">
            <a:extLst>
              <a:ext uri="{FF2B5EF4-FFF2-40B4-BE49-F238E27FC236}">
                <a16:creationId xmlns:a16="http://schemas.microsoft.com/office/drawing/2014/main" id="{86CC698C-D3B8-401E-A15A-F5790F2818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86335" y="2648246"/>
            <a:ext cx="2711367" cy="127667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36" name="Текст 8">
            <a:extLst>
              <a:ext uri="{FF2B5EF4-FFF2-40B4-BE49-F238E27FC236}">
                <a16:creationId xmlns:a16="http://schemas.microsoft.com/office/drawing/2014/main" id="{FD1FCF47-755A-4819-891A-E905682DF35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93366" y="4103838"/>
            <a:ext cx="2711367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id="{69CD0238-2822-49C3-B3AD-0AF6A9F85CC3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77367" y="4103838"/>
            <a:ext cx="864000" cy="864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4B03FFDB-7BD1-4FD5-97D6-7FA009194A3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93366" y="5126487"/>
            <a:ext cx="2711367" cy="127667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:a16="http://schemas.microsoft.com/office/drawing/2014/main" id="{4BC2A7F0-987C-43EC-B343-52C16E297F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56587" y="4103838"/>
            <a:ext cx="2711367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40" name="Рисунок 2">
            <a:extLst>
              <a:ext uri="{FF2B5EF4-FFF2-40B4-BE49-F238E27FC236}">
                <a16:creationId xmlns:a16="http://schemas.microsoft.com/office/drawing/2014/main" id="{73F40204-9363-48E9-B7A1-C322DCF18AC6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4240588" y="4103838"/>
            <a:ext cx="864000" cy="864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FA08D036-95DE-4CBF-AD21-BD34DE8B93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256587" y="5126487"/>
            <a:ext cx="2711367" cy="127667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id="{55A4132D-0852-4267-981A-532C3DFCA5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86335" y="4103838"/>
            <a:ext cx="2711367" cy="87461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43" name="Рисунок 2">
            <a:extLst>
              <a:ext uri="{FF2B5EF4-FFF2-40B4-BE49-F238E27FC236}">
                <a16:creationId xmlns:a16="http://schemas.microsoft.com/office/drawing/2014/main" id="{0CB9DBA8-52C8-41B7-8C3E-E5511EDF3C55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8170336" y="4103838"/>
            <a:ext cx="864000" cy="864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id="{3D270D60-7C9A-4EAA-9C4C-295D987FE34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86335" y="5126487"/>
            <a:ext cx="2711367" cy="127667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143AF113-E25D-4FD1-B178-7C072DD13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6 ИКОНОК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54E8780-3773-423C-8926-F99F80407C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0199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плит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1C58570D-D99D-4F89-86A2-38A774F67C7C}"/>
              </a:ext>
            </a:extLst>
          </p:cNvPr>
          <p:cNvSpPr/>
          <p:nvPr userDrawn="1"/>
        </p:nvSpPr>
        <p:spPr>
          <a:xfrm>
            <a:off x="301094" y="1807537"/>
            <a:ext cx="5637010" cy="4234514"/>
          </a:xfrm>
          <a:prstGeom prst="roundRect">
            <a:avLst>
              <a:gd name="adj" fmla="val 1771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AC307760-6C0E-45D6-B848-F834F01E5E90}"/>
              </a:ext>
            </a:extLst>
          </p:cNvPr>
          <p:cNvSpPr/>
          <p:nvPr userDrawn="1"/>
        </p:nvSpPr>
        <p:spPr>
          <a:xfrm>
            <a:off x="6253897" y="1807537"/>
            <a:ext cx="5637010" cy="4234514"/>
          </a:xfrm>
          <a:prstGeom prst="roundRect">
            <a:avLst>
              <a:gd name="adj" fmla="val 1519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ED8202DF-408E-40AA-9B7B-F9DB751815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250" y="2030822"/>
            <a:ext cx="5163346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BAE589F2-0159-4899-B032-C575BE3CBB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6250" y="3197199"/>
            <a:ext cx="5163346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8041F4F7-835A-45A5-900F-88B763BFDA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1017" y="2030822"/>
            <a:ext cx="5163346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FA31050F-B940-4834-B368-DB442DC9A6C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1017" y="3197199"/>
            <a:ext cx="5163346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0E5586D-7975-435D-99EF-C8C94F6BCF5F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B6DB7114-E944-4AE5-8299-F40FB57731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9E49A1C-FF34-4E41-BA41-A0D42CDED0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720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плитки с икон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Рисунок 2">
            <a:extLst>
              <a:ext uri="{FF2B5EF4-FFF2-40B4-BE49-F238E27FC236}">
                <a16:creationId xmlns:a16="http://schemas.microsoft.com/office/drawing/2014/main" id="{00E8F0B5-A89D-4721-9112-3AB703E0628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89704" y="2030822"/>
            <a:ext cx="720000" cy="72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F660D654-89B2-49D9-8665-454B27CF49D5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96A7C28-F990-4BFE-A6E3-2386A392F15E}"/>
              </a:ext>
            </a:extLst>
          </p:cNvPr>
          <p:cNvSpPr/>
          <p:nvPr userDrawn="1"/>
        </p:nvSpPr>
        <p:spPr>
          <a:xfrm>
            <a:off x="301094" y="1807537"/>
            <a:ext cx="5637010" cy="4234514"/>
          </a:xfrm>
          <a:prstGeom prst="roundRect">
            <a:avLst>
              <a:gd name="adj" fmla="val 2022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82508AD6-A020-45D0-87A0-5D52E6012567}"/>
              </a:ext>
            </a:extLst>
          </p:cNvPr>
          <p:cNvSpPr/>
          <p:nvPr userDrawn="1"/>
        </p:nvSpPr>
        <p:spPr>
          <a:xfrm>
            <a:off x="6253897" y="1807537"/>
            <a:ext cx="5637010" cy="4234514"/>
          </a:xfrm>
          <a:prstGeom prst="roundRect">
            <a:avLst>
              <a:gd name="adj" fmla="val 1519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id="{D27049C6-1B35-410D-869A-659C1C630ED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95955" y="2030822"/>
            <a:ext cx="4158408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5A173660-AAD4-4DF4-A98E-E87AA4071A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95953" y="3197199"/>
            <a:ext cx="4158409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4" name="Рисунок 2">
            <a:extLst>
              <a:ext uri="{FF2B5EF4-FFF2-40B4-BE49-F238E27FC236}">
                <a16:creationId xmlns:a16="http://schemas.microsoft.com/office/drawing/2014/main" id="{1C355F32-D5DD-4EAA-979E-0279B07BF34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37637" y="2030822"/>
            <a:ext cx="720000" cy="72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25" name="Текст 8">
            <a:extLst>
              <a:ext uri="{FF2B5EF4-FFF2-40B4-BE49-F238E27FC236}">
                <a16:creationId xmlns:a16="http://schemas.microsoft.com/office/drawing/2014/main" id="{5FE863C5-70A3-4A4C-ADD6-E8F578D62B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3888" y="2030822"/>
            <a:ext cx="4158408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26" name="Текст 8">
            <a:extLst>
              <a:ext uri="{FF2B5EF4-FFF2-40B4-BE49-F238E27FC236}">
                <a16:creationId xmlns:a16="http://schemas.microsoft.com/office/drawing/2014/main" id="{7C9CA103-CE78-4BED-B24F-974C18278F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43886" y="3197199"/>
            <a:ext cx="4158409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7A0021AE-4D48-4696-8A03-E5553296D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13D7C6C-A556-4AE8-86A9-18CDCECC4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113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плит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Номер слайда 5">
            <a:extLst>
              <a:ext uri="{FF2B5EF4-FFF2-40B4-BE49-F238E27FC236}">
                <a16:creationId xmlns:a16="http://schemas.microsoft.com/office/drawing/2014/main" id="{505484BD-FC97-46FB-9873-79C56882078A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6EAFE5F-9EA8-4D73-A045-D7A41CCD9224}"/>
              </a:ext>
            </a:extLst>
          </p:cNvPr>
          <p:cNvSpPr/>
          <p:nvPr userDrawn="1"/>
        </p:nvSpPr>
        <p:spPr>
          <a:xfrm>
            <a:off x="301094" y="1807537"/>
            <a:ext cx="3708000" cy="4234514"/>
          </a:xfrm>
          <a:prstGeom prst="roundRect">
            <a:avLst>
              <a:gd name="adj" fmla="val 2393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AA87B21E-FCC5-4DFE-BF46-82C753EA4B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250" y="2030822"/>
            <a:ext cx="3248308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2A59CA4D-3DEB-4E0F-9333-F9B345C796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6250" y="3197199"/>
            <a:ext cx="3248308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30" name="Текст 8">
            <a:extLst>
              <a:ext uri="{FF2B5EF4-FFF2-40B4-BE49-F238E27FC236}">
                <a16:creationId xmlns:a16="http://schemas.microsoft.com/office/drawing/2014/main" id="{A437A426-01A8-4277-9D35-334E57201E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A8D617C9-27D5-4BD6-B66D-39DE210FE8E3}"/>
              </a:ext>
            </a:extLst>
          </p:cNvPr>
          <p:cNvSpPr/>
          <p:nvPr userDrawn="1"/>
        </p:nvSpPr>
        <p:spPr>
          <a:xfrm>
            <a:off x="8189702" y="1807537"/>
            <a:ext cx="3708000" cy="4234514"/>
          </a:xfrm>
          <a:prstGeom prst="roundRect">
            <a:avLst>
              <a:gd name="adj" fmla="val 2393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5C4FF805-8D5B-4C78-A723-F88D58C47D24}"/>
              </a:ext>
            </a:extLst>
          </p:cNvPr>
          <p:cNvSpPr/>
          <p:nvPr userDrawn="1"/>
        </p:nvSpPr>
        <p:spPr>
          <a:xfrm>
            <a:off x="4242000" y="1807537"/>
            <a:ext cx="3708000" cy="4234514"/>
          </a:xfrm>
          <a:prstGeom prst="roundRect">
            <a:avLst>
              <a:gd name="adj" fmla="val 2393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D1289440-DC62-439F-ACAE-A73D57B071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71846" y="2030822"/>
            <a:ext cx="3248308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D8B0A97C-6BBE-4D36-8604-5F7B3E2CBB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71846" y="3197199"/>
            <a:ext cx="3248308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2A7F21B3-A2E5-44D1-BE8A-BC409F1D946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7442" y="2030822"/>
            <a:ext cx="3248308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:a16="http://schemas.microsoft.com/office/drawing/2014/main" id="{BFF0EC3D-649E-4A4E-A208-420411E587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17442" y="3197199"/>
            <a:ext cx="3248308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7ABD027-77F8-4B5E-9B78-EC4CE98DBD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06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плитки с икон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>
            <a:extLst>
              <a:ext uri="{FF2B5EF4-FFF2-40B4-BE49-F238E27FC236}">
                <a16:creationId xmlns:a16="http://schemas.microsoft.com/office/drawing/2014/main" id="{7B488733-4759-4130-9616-3958BDBA0EC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26250" y="1699405"/>
            <a:ext cx="720000" cy="72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E89D118-0784-41BA-B6DA-430FCBBA5264}"/>
              </a:ext>
            </a:extLst>
          </p:cNvPr>
          <p:cNvSpPr/>
          <p:nvPr userDrawn="1"/>
        </p:nvSpPr>
        <p:spPr>
          <a:xfrm>
            <a:off x="301094" y="1479799"/>
            <a:ext cx="3708000" cy="5096933"/>
          </a:xfrm>
          <a:prstGeom prst="roundRect">
            <a:avLst>
              <a:gd name="adj" fmla="val 2393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7D32F3C4-6625-401E-9757-FCC58E9764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6250" y="2575692"/>
            <a:ext cx="3248308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id="{3FE446AD-FD59-4936-B9A9-42025AB337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6250" y="3742069"/>
            <a:ext cx="3248308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A56D11BC-807F-4089-82B6-2ED16FFD1123}"/>
              </a:ext>
            </a:extLst>
          </p:cNvPr>
          <p:cNvSpPr/>
          <p:nvPr userDrawn="1"/>
        </p:nvSpPr>
        <p:spPr>
          <a:xfrm>
            <a:off x="8189702" y="1479799"/>
            <a:ext cx="3708000" cy="5096933"/>
          </a:xfrm>
          <a:prstGeom prst="roundRect">
            <a:avLst>
              <a:gd name="adj" fmla="val 2393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3E6A6B41-3523-433F-A62E-9CA00724408B}"/>
              </a:ext>
            </a:extLst>
          </p:cNvPr>
          <p:cNvSpPr/>
          <p:nvPr userDrawn="1"/>
        </p:nvSpPr>
        <p:spPr>
          <a:xfrm>
            <a:off x="4242000" y="1479799"/>
            <a:ext cx="3708000" cy="5096933"/>
          </a:xfrm>
          <a:prstGeom prst="roundRect">
            <a:avLst>
              <a:gd name="adj" fmla="val 2393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id="{0A774C18-DB86-444B-A78C-629D9B6659C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471846" y="1699405"/>
            <a:ext cx="720000" cy="72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C18A90B7-38BB-4CAA-B4B5-6D137B0334A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71846" y="2575692"/>
            <a:ext cx="3248308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:a16="http://schemas.microsoft.com/office/drawing/2014/main" id="{EEEA001D-0BF3-4CE9-8D83-94655D907B0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71846" y="3742069"/>
            <a:ext cx="3248308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40" name="Рисунок 2">
            <a:extLst>
              <a:ext uri="{FF2B5EF4-FFF2-40B4-BE49-F238E27FC236}">
                <a16:creationId xmlns:a16="http://schemas.microsoft.com/office/drawing/2014/main" id="{4306624F-3E99-42CC-B2C7-E3DF392C501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417442" y="1699405"/>
            <a:ext cx="720000" cy="72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DE5E86E2-D54A-4F68-AB07-887C73599BE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7442" y="2575692"/>
            <a:ext cx="3248308" cy="101009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1E6BD8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id="{9CEFC934-20D9-4A4A-BE8E-7E916A4978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7442" y="3742069"/>
            <a:ext cx="3248308" cy="256958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003D3C17-B621-42F6-B175-5B814A2D7A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9CF29FA-082A-4705-B450-8215D8C73F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677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плитки с икон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2">
            <a:extLst>
              <a:ext uri="{FF2B5EF4-FFF2-40B4-BE49-F238E27FC236}">
                <a16:creationId xmlns:a16="http://schemas.microsoft.com/office/drawing/2014/main" id="{449D6491-2894-4FD2-A6FF-FCDBB10CE9D2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4990072" y="2691423"/>
            <a:ext cx="720000" cy="72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22" name="Номер слайда 5">
            <a:extLst>
              <a:ext uri="{FF2B5EF4-FFF2-40B4-BE49-F238E27FC236}">
                <a16:creationId xmlns:a16="http://schemas.microsoft.com/office/drawing/2014/main" id="{FD4E12CB-6A4A-4ED9-9C58-1746FA3719DB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C5785D71-AA69-4E88-AB5D-32C507EDC67F}"/>
              </a:ext>
            </a:extLst>
          </p:cNvPr>
          <p:cNvSpPr/>
          <p:nvPr userDrawn="1"/>
        </p:nvSpPr>
        <p:spPr>
          <a:xfrm>
            <a:off x="301094" y="1313016"/>
            <a:ext cx="5688000" cy="2376000"/>
          </a:xfrm>
          <a:prstGeom prst="roundRect">
            <a:avLst>
              <a:gd name="adj" fmla="val 3192"/>
            </a:avLst>
          </a:prstGeom>
          <a:noFill/>
          <a:ln w="19050">
            <a:solidFill>
              <a:schemeClr val="tx1"/>
            </a:solidFill>
          </a:ln>
          <a:effectLst>
            <a:outerShdw blurRad="825500" dist="266700" algn="tl" rotWithShape="0">
              <a:srgbClr val="01CF53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75F3DABD-8B2C-4EDC-97FE-C1B30CE5050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7637" y="1523234"/>
            <a:ext cx="5150374" cy="69290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29DEAE04-F9F1-4412-ADAC-A32A4292481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24933" y="2426361"/>
            <a:ext cx="4109916" cy="98506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1" name="Рисунок 2">
            <a:extLst>
              <a:ext uri="{FF2B5EF4-FFF2-40B4-BE49-F238E27FC236}">
                <a16:creationId xmlns:a16="http://schemas.microsoft.com/office/drawing/2014/main" id="{EFC81C41-A0F3-4376-8C3E-37E193E80B8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901911" y="2691423"/>
            <a:ext cx="720000" cy="72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1240C2DE-882F-4617-91B4-495472B24435}"/>
              </a:ext>
            </a:extLst>
          </p:cNvPr>
          <p:cNvSpPr/>
          <p:nvPr userDrawn="1"/>
        </p:nvSpPr>
        <p:spPr>
          <a:xfrm>
            <a:off x="6212933" y="1313016"/>
            <a:ext cx="5688000" cy="2376000"/>
          </a:xfrm>
          <a:prstGeom prst="roundRect">
            <a:avLst>
              <a:gd name="adj" fmla="val 3192"/>
            </a:avLst>
          </a:prstGeom>
          <a:noFill/>
          <a:ln w="19050">
            <a:solidFill>
              <a:schemeClr val="tx1"/>
            </a:solidFill>
          </a:ln>
          <a:effectLst>
            <a:outerShdw blurRad="825500" dist="266700" algn="tl" rotWithShape="0">
              <a:srgbClr val="01CF53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4" name="Текст 8">
            <a:extLst>
              <a:ext uri="{FF2B5EF4-FFF2-40B4-BE49-F238E27FC236}">
                <a16:creationId xmlns:a16="http://schemas.microsoft.com/office/drawing/2014/main" id="{ED3E41CA-B56A-4A58-A408-BB3372DA306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49476" y="1523234"/>
            <a:ext cx="5150374" cy="69290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8B12606B-9F68-46F6-B2F5-592FEB1BF54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36772" y="2426361"/>
            <a:ext cx="4109916" cy="98506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28" name="Рисунок 2">
            <a:extLst>
              <a:ext uri="{FF2B5EF4-FFF2-40B4-BE49-F238E27FC236}">
                <a16:creationId xmlns:a16="http://schemas.microsoft.com/office/drawing/2014/main" id="{8016F3A9-451F-4ED7-A3A4-2B629F2E9258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990072" y="5277641"/>
            <a:ext cx="720000" cy="72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596B37E1-D4FC-48F1-B595-C2B8DC5C5E49}"/>
              </a:ext>
            </a:extLst>
          </p:cNvPr>
          <p:cNvSpPr/>
          <p:nvPr userDrawn="1"/>
        </p:nvSpPr>
        <p:spPr>
          <a:xfrm>
            <a:off x="301094" y="3899234"/>
            <a:ext cx="5688000" cy="2376000"/>
          </a:xfrm>
          <a:prstGeom prst="roundRect">
            <a:avLst>
              <a:gd name="adj" fmla="val 3192"/>
            </a:avLst>
          </a:prstGeom>
          <a:noFill/>
          <a:ln w="19050">
            <a:solidFill>
              <a:schemeClr val="tx1"/>
            </a:solidFill>
          </a:ln>
          <a:effectLst>
            <a:outerShdw blurRad="825500" dist="266700" algn="tl" rotWithShape="0">
              <a:srgbClr val="01CF53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0" name="Текст 8">
            <a:extLst>
              <a:ext uri="{FF2B5EF4-FFF2-40B4-BE49-F238E27FC236}">
                <a16:creationId xmlns:a16="http://schemas.microsoft.com/office/drawing/2014/main" id="{35FB7EEC-92F2-47B7-9F9A-09AA19442AF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37637" y="4109452"/>
            <a:ext cx="5150374" cy="69290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02D3F48E-1119-466D-ACCE-BECA441DE8F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24933" y="5012579"/>
            <a:ext cx="4109916" cy="98506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35" name="Рисунок 2">
            <a:extLst>
              <a:ext uri="{FF2B5EF4-FFF2-40B4-BE49-F238E27FC236}">
                <a16:creationId xmlns:a16="http://schemas.microsoft.com/office/drawing/2014/main" id="{EDFF04F3-59A1-42F3-A759-31ED0C0E7042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10901911" y="5277641"/>
            <a:ext cx="720000" cy="720000"/>
          </a:xfrm>
          <a:prstGeom prst="rect">
            <a:avLst/>
          </a:prstGeom>
        </p:spPr>
        <p:txBody>
          <a:bodyPr lIns="0" tIns="144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4913FB37-B72B-46F1-B04E-98AA162B46E3}"/>
              </a:ext>
            </a:extLst>
          </p:cNvPr>
          <p:cNvSpPr/>
          <p:nvPr userDrawn="1"/>
        </p:nvSpPr>
        <p:spPr>
          <a:xfrm>
            <a:off x="6212933" y="3899234"/>
            <a:ext cx="5688000" cy="2376000"/>
          </a:xfrm>
          <a:prstGeom prst="roundRect">
            <a:avLst>
              <a:gd name="adj" fmla="val 3192"/>
            </a:avLst>
          </a:prstGeom>
          <a:noFill/>
          <a:ln w="19050">
            <a:solidFill>
              <a:schemeClr val="tx1"/>
            </a:solidFill>
          </a:ln>
          <a:effectLst>
            <a:outerShdw blurRad="825500" dist="266700" algn="tl" rotWithShape="0">
              <a:srgbClr val="01CF53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t" anchorCtr="0"/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891B61B6-B683-4A74-B187-85E2C4380BD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449476" y="4109452"/>
            <a:ext cx="5150374" cy="69290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id="{9606404D-0C86-4E14-A0CC-57A71AD83CB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436772" y="5012579"/>
            <a:ext cx="4109916" cy="98506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Описание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F44941CC-B7F0-4E93-9A1A-67494F673A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A549322-F87D-45B8-89D6-60908D83FB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386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9907FB-D8F4-4192-94F5-0573464F0FA7}"/>
              </a:ext>
            </a:extLst>
          </p:cNvPr>
          <p:cNvSpPr txBox="1"/>
          <p:nvPr userDrawn="1"/>
        </p:nvSpPr>
        <p:spPr>
          <a:xfrm>
            <a:off x="224711" y="1354667"/>
            <a:ext cx="22775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0" dirty="0">
                <a:solidFill>
                  <a:srgbClr val="1E6BD8"/>
                </a:solidFill>
                <a:latin typeface="Arial Black" panose="020B0A04020102020204" pitchFamily="34" charset="0"/>
              </a:rPr>
              <a:t>“</a:t>
            </a:r>
            <a:endParaRPr lang="ru-RU" sz="12000" dirty="0">
              <a:solidFill>
                <a:srgbClr val="1E6BD8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 Placeholder 64">
            <a:extLst>
              <a:ext uri="{FF2B5EF4-FFF2-40B4-BE49-F238E27FC236}">
                <a16:creationId xmlns:a16="http://schemas.microsoft.com/office/drawing/2014/main" id="{8B30D67C-C539-4B87-BB36-6C4DF31243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22400" y="1718733"/>
            <a:ext cx="10475302" cy="315097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КРУПНЫЙ ЗАГОЛОВОК</a:t>
            </a:r>
            <a:endParaRPr lang="en-US" dirty="0">
              <a:effectLst/>
            </a:endParaRPr>
          </a:p>
          <a:p>
            <a:pPr lvl="0"/>
            <a:r>
              <a:rPr lang="ru-RU" dirty="0">
                <a:effectLst/>
              </a:rPr>
              <a:t>ЦИТАТА ИЗВЕСТНОГО</a:t>
            </a:r>
          </a:p>
          <a:p>
            <a:pPr lvl="0"/>
            <a:r>
              <a:rPr lang="ru-RU" dirty="0">
                <a:effectLst/>
              </a:rPr>
              <a:t>ЧЕЛОВЕКА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F26A03D7-DCAA-41F6-9B51-33EF39207BB4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36527DC-7C18-47CF-9A26-4C34FEBCA3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C9105C-89E5-42DF-BD79-D352DA4256D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22399" y="5233778"/>
            <a:ext cx="4999665" cy="9969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Автор цитаты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E7A80D-89D7-4075-99F6-A52922D361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12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ли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DE05370-256D-4289-8AB8-49F52513BF7A}"/>
              </a:ext>
            </a:extLst>
          </p:cNvPr>
          <p:cNvSpPr/>
          <p:nvPr userDrawn="1"/>
        </p:nvSpPr>
        <p:spPr>
          <a:xfrm>
            <a:off x="6096000" y="0"/>
            <a:ext cx="6095999" cy="6858000"/>
          </a:xfrm>
          <a:prstGeom prst="rect">
            <a:avLst/>
          </a:prstGeom>
          <a:gradFill>
            <a:gsLst>
              <a:gs pos="54000">
                <a:srgbClr val="B6D5FF">
                  <a:alpha val="0"/>
                </a:srgbClr>
              </a:gs>
              <a:gs pos="0">
                <a:srgbClr val="B6D5FF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FCC5A962-3DEE-4424-9CBD-92592982C73D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7" name="Text Placeholder 64">
            <a:extLst>
              <a:ext uri="{FF2B5EF4-FFF2-40B4-BE49-F238E27FC236}">
                <a16:creationId xmlns:a16="http://schemas.microsoft.com/office/drawing/2014/main" id="{3EE548F7-BB25-4788-B569-E25F2CB84D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3" y="1557867"/>
            <a:ext cx="5507406" cy="1964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1</a:t>
            </a:r>
          </a:p>
        </p:txBody>
      </p:sp>
      <p:sp>
        <p:nvSpPr>
          <p:cNvPr id="20" name="Текст 8">
            <a:extLst>
              <a:ext uri="{FF2B5EF4-FFF2-40B4-BE49-F238E27FC236}">
                <a16:creationId xmlns:a16="http://schemas.microsoft.com/office/drawing/2014/main" id="{4786B320-AAAA-4105-A2CE-680C8F58BE1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1093" y="3683000"/>
            <a:ext cx="5514574" cy="2599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Описание</a:t>
            </a:r>
          </a:p>
        </p:txBody>
      </p:sp>
      <p:sp>
        <p:nvSpPr>
          <p:cNvPr id="21" name="Text Placeholder 64">
            <a:extLst>
              <a:ext uri="{FF2B5EF4-FFF2-40B4-BE49-F238E27FC236}">
                <a16:creationId xmlns:a16="http://schemas.microsoft.com/office/drawing/2014/main" id="{0FB48AFB-5D60-41DA-9BA5-F32F4F2F23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6333" y="1557867"/>
            <a:ext cx="5507781" cy="1964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2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id="{872B3537-CCE2-4587-A88E-6230DEBA7E5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75957" y="3683000"/>
            <a:ext cx="5514950" cy="2599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Описание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5D32D189-1AE6-471B-BA06-D9AE262489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8" y="287469"/>
            <a:ext cx="5507406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79CD41-7368-4749-9D8F-3F0B7B2B05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651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лит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DE05370-256D-4289-8AB8-49F52513BF7A}"/>
              </a:ext>
            </a:extLst>
          </p:cNvPr>
          <p:cNvSpPr/>
          <p:nvPr userDrawn="1"/>
        </p:nvSpPr>
        <p:spPr>
          <a:xfrm flipH="1">
            <a:off x="1" y="0"/>
            <a:ext cx="6096000" cy="6858000"/>
          </a:xfrm>
          <a:prstGeom prst="rect">
            <a:avLst/>
          </a:prstGeom>
          <a:gradFill>
            <a:gsLst>
              <a:gs pos="54000">
                <a:srgbClr val="B6D5FF">
                  <a:alpha val="0"/>
                </a:srgbClr>
              </a:gs>
              <a:gs pos="0">
                <a:srgbClr val="B6D5FF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FCC5A962-3DEE-4424-9CBD-92592982C73D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3" name="Text Placeholder 64">
            <a:extLst>
              <a:ext uri="{FF2B5EF4-FFF2-40B4-BE49-F238E27FC236}">
                <a16:creationId xmlns:a16="http://schemas.microsoft.com/office/drawing/2014/main" id="{15561FEA-C479-4B96-9A1F-0EB06B5723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3" y="1557867"/>
            <a:ext cx="5507406" cy="1964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1</a:t>
            </a:r>
          </a:p>
        </p:txBody>
      </p:sp>
      <p:sp>
        <p:nvSpPr>
          <p:cNvPr id="24" name="Текст 8">
            <a:extLst>
              <a:ext uri="{FF2B5EF4-FFF2-40B4-BE49-F238E27FC236}">
                <a16:creationId xmlns:a16="http://schemas.microsoft.com/office/drawing/2014/main" id="{5A0FAF15-DFB1-46B4-B2F9-1BD23D16B0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1093" y="3683000"/>
            <a:ext cx="5514574" cy="2599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Описание</a:t>
            </a:r>
          </a:p>
        </p:txBody>
      </p:sp>
      <p:sp>
        <p:nvSpPr>
          <p:cNvPr id="25" name="Text Placeholder 64">
            <a:extLst>
              <a:ext uri="{FF2B5EF4-FFF2-40B4-BE49-F238E27FC236}">
                <a16:creationId xmlns:a16="http://schemas.microsoft.com/office/drawing/2014/main" id="{28BC21E7-5F5A-404E-AD5E-378D6F5819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6333" y="1557867"/>
            <a:ext cx="5507781" cy="1964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2</a:t>
            </a:r>
          </a:p>
        </p:txBody>
      </p:sp>
      <p:sp>
        <p:nvSpPr>
          <p:cNvPr id="26" name="Текст 8">
            <a:extLst>
              <a:ext uri="{FF2B5EF4-FFF2-40B4-BE49-F238E27FC236}">
                <a16:creationId xmlns:a16="http://schemas.microsoft.com/office/drawing/2014/main" id="{AD6ACEEE-4B08-4749-91CF-1AC62452F63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75957" y="3683000"/>
            <a:ext cx="5514950" cy="2599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Описание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:a16="http://schemas.microsoft.com/office/drawing/2014/main" id="{D06BB8A8-FCFE-4A5B-B645-5DCEEB0C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8" y="287469"/>
            <a:ext cx="5507406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AE4C40-87D4-47DD-B0AB-F38E3A6E9F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667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плит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DE05370-256D-4289-8AB8-49F52513BF7A}"/>
              </a:ext>
            </a:extLst>
          </p:cNvPr>
          <p:cNvSpPr/>
          <p:nvPr userDrawn="1"/>
        </p:nvSpPr>
        <p:spPr>
          <a:xfrm flipH="1">
            <a:off x="0" y="0"/>
            <a:ext cx="6096000" cy="6858000"/>
          </a:xfrm>
          <a:prstGeom prst="rect">
            <a:avLst/>
          </a:prstGeom>
          <a:gradFill>
            <a:gsLst>
              <a:gs pos="40000">
                <a:srgbClr val="FF0000">
                  <a:alpha val="0"/>
                </a:srgbClr>
              </a:gs>
              <a:gs pos="0">
                <a:srgbClr val="FF0000">
                  <a:alpha val="20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FCC5A962-3DEE-4424-9CBD-92592982C73D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Text Placeholder 64">
            <a:extLst>
              <a:ext uri="{FF2B5EF4-FFF2-40B4-BE49-F238E27FC236}">
                <a16:creationId xmlns:a16="http://schemas.microsoft.com/office/drawing/2014/main" id="{03190C90-17DE-48A4-A737-077C06BFD3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3" y="1557867"/>
            <a:ext cx="5507406" cy="1964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1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83629212-739C-42B3-A656-7AAED4C9B7A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1093" y="3683000"/>
            <a:ext cx="5514574" cy="2599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Описание</a:t>
            </a:r>
          </a:p>
        </p:txBody>
      </p:sp>
      <p:sp>
        <p:nvSpPr>
          <p:cNvPr id="17" name="Text Placeholder 64">
            <a:extLst>
              <a:ext uri="{FF2B5EF4-FFF2-40B4-BE49-F238E27FC236}">
                <a16:creationId xmlns:a16="http://schemas.microsoft.com/office/drawing/2014/main" id="{0BA2EAF7-76A2-4A5B-872E-6BF633EEB94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6333" y="1557867"/>
            <a:ext cx="5507781" cy="1964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ТЕМА 2</a:t>
            </a:r>
          </a:p>
        </p:txBody>
      </p:sp>
      <p:sp>
        <p:nvSpPr>
          <p:cNvPr id="20" name="Текст 8">
            <a:extLst>
              <a:ext uri="{FF2B5EF4-FFF2-40B4-BE49-F238E27FC236}">
                <a16:creationId xmlns:a16="http://schemas.microsoft.com/office/drawing/2014/main" id="{D196ABB9-FC8C-432A-8BAA-4AB54DC9E6C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75957" y="3683000"/>
            <a:ext cx="5514950" cy="25992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Описание</a:t>
            </a:r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7885AE1D-BFE7-4270-BAAE-6616D79BD4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8" y="287469"/>
            <a:ext cx="5507406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CE2742-AA71-4531-91CA-98AF51F5EED0}"/>
              </a:ext>
            </a:extLst>
          </p:cNvPr>
          <p:cNvSpPr/>
          <p:nvPr userDrawn="1"/>
        </p:nvSpPr>
        <p:spPr>
          <a:xfrm>
            <a:off x="6096000" y="0"/>
            <a:ext cx="6095999" cy="6858000"/>
          </a:xfrm>
          <a:prstGeom prst="rect">
            <a:avLst/>
          </a:prstGeom>
          <a:gradFill>
            <a:gsLst>
              <a:gs pos="40000">
                <a:srgbClr val="B6D5FF">
                  <a:alpha val="0"/>
                </a:srgbClr>
              </a:gs>
              <a:gs pos="0">
                <a:srgbClr val="B6D5FF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BBDCEFF-CC6A-4F4F-970C-8465A92F34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424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изображение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7D2022D4-0992-4A26-ADE5-B812D476659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14988" y="287950"/>
            <a:ext cx="6282713" cy="6282713"/>
          </a:xfrm>
          <a:prstGeom prst="rect">
            <a:avLst/>
          </a:prstGeom>
        </p:spPr>
        <p:txBody>
          <a:bodyPr lIns="0" tIns="360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10673DC-35CF-4E0D-9B46-565E3DD6E18B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564A664-FEE2-46AA-9B36-01D0F5A9FE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5107043" cy="9190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5" name="Text Placeholder 64">
            <a:extLst>
              <a:ext uri="{FF2B5EF4-FFF2-40B4-BE49-F238E27FC236}">
                <a16:creationId xmlns:a16="http://schemas.microsoft.com/office/drawing/2014/main" id="{CB048E17-0C71-4179-9B6D-BFD5C4C4CB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1481080"/>
            <a:ext cx="5093617" cy="156567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КРУПНЫЙ ЗАГОЛОВОК</a:t>
            </a:r>
          </a:p>
          <a:p>
            <a:pPr lvl="0"/>
            <a:r>
              <a:rPr lang="ru-RU" dirty="0">
                <a:effectLst/>
              </a:rPr>
              <a:t>НА 2, МАКСИМУМ 3</a:t>
            </a:r>
          </a:p>
          <a:p>
            <a:pPr lvl="0"/>
            <a:r>
              <a:rPr lang="ru-RU" dirty="0">
                <a:effectLst/>
              </a:rPr>
              <a:t>СТРОКИ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3A15FE5D-B8C1-407C-86D0-B7CB1B8763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1093" y="3321333"/>
            <a:ext cx="5100247" cy="287744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7850567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изображением + логотип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4">
            <a:extLst>
              <a:ext uri="{FF2B5EF4-FFF2-40B4-BE49-F238E27FC236}">
                <a16:creationId xmlns:a16="http://schemas.microsoft.com/office/drawing/2014/main" id="{259AFEE0-6527-4ECE-983F-5E6D53AD78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094" y="1158949"/>
            <a:ext cx="5921878" cy="156567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КРУПНЫЙ ЗАГОЛОВОК</a:t>
            </a:r>
          </a:p>
          <a:p>
            <a:pPr lvl="0"/>
            <a:r>
              <a:rPr lang="ru-RU" dirty="0">
                <a:effectLst/>
              </a:rPr>
              <a:t>НА 2, МАКСИМУМ </a:t>
            </a:r>
          </a:p>
          <a:p>
            <a:pPr lvl="0"/>
            <a:r>
              <a:rPr lang="ru-RU" dirty="0">
                <a:effectLst/>
              </a:rPr>
              <a:t>3 СТРОКИ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6A5808E9-5DBB-4E26-BE48-7ECB23FA09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1093" y="3040912"/>
            <a:ext cx="5929586" cy="320748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D2022D4-0992-4A26-ADE5-B812D476659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485987" y="1158949"/>
            <a:ext cx="5411714" cy="5411714"/>
          </a:xfrm>
          <a:prstGeom prst="rect">
            <a:avLst/>
          </a:prstGeom>
        </p:spPr>
        <p:txBody>
          <a:bodyPr lIns="0" tIns="360000" rIns="0" bIns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10673DC-35CF-4E0D-9B46-565E3DD6E18B}"/>
              </a:ext>
            </a:extLst>
          </p:cNvPr>
          <p:cNvSpPr txBox="1">
            <a:spLocks/>
          </p:cNvSpPr>
          <p:nvPr userDrawn="1"/>
        </p:nvSpPr>
        <p:spPr>
          <a:xfrm>
            <a:off x="294298" y="6463894"/>
            <a:ext cx="1322836" cy="394106"/>
          </a:xfrm>
          <a:prstGeom prst="rect">
            <a:avLst/>
          </a:prstGeom>
          <a:noFill/>
        </p:spPr>
        <p:txBody>
          <a:bodyPr vert="horz" lIns="0" tIns="0" rIns="0" bIns="0" rtlCol="0" anchor="t" anchorCtr="0"/>
          <a:lstStyle>
            <a:defPPr>
              <a:defRPr lang="ru-RU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5995B27-3530-4DA0-80C1-147E8A0D572E}" type="slidenum">
              <a:rPr lang="ru-RU" sz="900" smtClean="0">
                <a:solidFill>
                  <a:schemeClr val="tx1"/>
                </a:solidFill>
              </a:rPr>
              <a:pPr algn="l"/>
              <a:t>‹#›</a:t>
            </a:fld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3F7FA38C-3387-4815-A88A-DF3DCF93AA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4297" y="287469"/>
            <a:ext cx="8744927" cy="6375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/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C098D2-D0F7-445F-841F-0031A5B4CE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4" y="249369"/>
            <a:ext cx="25148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2579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0FE6EA12-F808-47AA-B4EE-80CBFFE31C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0" tIns="360000" rIns="0" bIns="0"/>
          <a:lstStyle>
            <a:lvl1pPr marL="0" indent="0" algn="ctr">
              <a:buNone/>
              <a:defRPr sz="1600"/>
            </a:lvl1pPr>
          </a:lstStyle>
          <a:p>
            <a:endParaRPr lang="ru-RU" dirty="0"/>
          </a:p>
        </p:txBody>
      </p:sp>
      <p:sp>
        <p:nvSpPr>
          <p:cNvPr id="5" name="Text Placeholder 64">
            <a:extLst>
              <a:ext uri="{FF2B5EF4-FFF2-40B4-BE49-F238E27FC236}">
                <a16:creationId xmlns:a16="http://schemas.microsoft.com/office/drawing/2014/main" id="{64BB9230-62D7-416D-9659-752AD46412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1481080"/>
            <a:ext cx="5093617" cy="156567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КРУПНЫЙ ЗАГОЛОВОК</a:t>
            </a:r>
          </a:p>
          <a:p>
            <a:pPr lvl="0"/>
            <a:r>
              <a:rPr lang="ru-RU" dirty="0">
                <a:effectLst/>
              </a:rPr>
              <a:t>НА 2, МАКСИМУМ </a:t>
            </a:r>
          </a:p>
          <a:p>
            <a:pPr lvl="0"/>
            <a:r>
              <a:rPr lang="ru-RU" dirty="0">
                <a:effectLst/>
              </a:rPr>
              <a:t>3 СТРОКИ</a:t>
            </a:r>
          </a:p>
        </p:txBody>
      </p:sp>
    </p:spTree>
    <p:extLst>
      <p:ext uri="{BB962C8B-B14F-4D97-AF65-F5344CB8AC3E}">
        <p14:creationId xmlns:p14="http://schemas.microsoft.com/office/powerpoint/2010/main" val="12181681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с текстом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FB9B28A9-7664-4095-B19E-12B11C46664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0" tIns="360000" rIns="0" bIns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Text Placeholder 64">
            <a:extLst>
              <a:ext uri="{FF2B5EF4-FFF2-40B4-BE49-F238E27FC236}">
                <a16:creationId xmlns:a16="http://schemas.microsoft.com/office/drawing/2014/main" id="{C02D64E6-B797-43D5-B052-9FEE53026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1481080"/>
            <a:ext cx="5093617" cy="156567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fontAlgn="t">
              <a:lnSpc>
                <a:spcPct val="90000"/>
              </a:lnSpc>
              <a:spcBef>
                <a:spcPts val="0"/>
              </a:spcBef>
              <a:buNone/>
              <a:defRPr sz="3200" b="0" i="0">
                <a:solidFill>
                  <a:schemeClr val="bg1"/>
                </a:solidFill>
                <a:latin typeface="Arial" panose="020B0604020202020204" pitchFamily="34" charset="0"/>
                <a:ea typeface="Inter Light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КРУПНЫЙ ЗАГОЛОВОК</a:t>
            </a:r>
          </a:p>
          <a:p>
            <a:pPr lvl="0"/>
            <a:r>
              <a:rPr lang="ru-RU" dirty="0">
                <a:effectLst/>
              </a:rPr>
              <a:t>НА 2, МАКСИМУМ </a:t>
            </a:r>
          </a:p>
          <a:p>
            <a:pPr lvl="0"/>
            <a:r>
              <a:rPr lang="ru-RU" dirty="0">
                <a:effectLst/>
              </a:rPr>
              <a:t>3 СТРОКИ</a:t>
            </a:r>
          </a:p>
        </p:txBody>
      </p:sp>
    </p:spTree>
    <p:extLst>
      <p:ext uri="{BB962C8B-B14F-4D97-AF65-F5344CB8AC3E}">
        <p14:creationId xmlns:p14="http://schemas.microsoft.com/office/powerpoint/2010/main" val="9291508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797D18D6-8368-4C09-8CA6-078A6CBF4E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1095" y="4922874"/>
            <a:ext cx="9306900" cy="9675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/>
            </a:lvl1pPr>
          </a:lstStyle>
          <a:p>
            <a:r>
              <a:rPr lang="ru-RU" dirty="0"/>
              <a:t>Тема презентации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E42599B2-4675-407F-8F75-D342CF81B2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2222147"/>
            <a:ext cx="11596607" cy="2447397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6000" spc="-15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>
                <a:effectLst/>
              </a:rPr>
              <a:t>СПАСИБО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ЗА ВНИМАНИЕ!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675B1B00-E281-45B8-AC26-D51B4BB8F29E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9963084" y="287468"/>
            <a:ext cx="1927821" cy="1926343"/>
          </a:xfrm>
          <a:prstGeom prst="rect">
            <a:avLst/>
          </a:prstGeom>
        </p:spPr>
        <p:txBody>
          <a:bodyPr lIns="0" tIns="360000" rIns="0" bIns="0" anchor="t" anchorCtr="0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BD098132-3083-43BB-AE54-21B9EE15F4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1095" y="6161578"/>
            <a:ext cx="3159655" cy="41736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СПИКЕР</a:t>
            </a:r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0D3FFFBE-40E8-4E64-AABC-AE589D8917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9498" y="6161578"/>
            <a:ext cx="5918498" cy="41736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@СОЦИАЛЬНЫЕ СЕТИ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1FE2785-40E5-400F-9171-065B12E23339}"/>
              </a:ext>
            </a:extLst>
          </p:cNvPr>
          <p:cNvSpPr/>
          <p:nvPr userDrawn="1"/>
        </p:nvSpPr>
        <p:spPr>
          <a:xfrm>
            <a:off x="9442824" y="6033925"/>
            <a:ext cx="2448082" cy="536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7B23E4-D43F-4D0C-A503-D719C567F3EF}"/>
              </a:ext>
            </a:extLst>
          </p:cNvPr>
          <p:cNvSpPr txBox="1"/>
          <p:nvPr userDrawn="1"/>
        </p:nvSpPr>
        <p:spPr>
          <a:xfrm>
            <a:off x="9449619" y="6196607"/>
            <a:ext cx="244128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/>
            <a:r>
              <a:rPr lang="en-US" sz="1400" spc="0" dirty="0">
                <a:solidFill>
                  <a:schemeClr val="tx1"/>
                </a:solidFill>
                <a:effectLst/>
              </a:rPr>
              <a:t>ARMA.INFOWATCH.RU</a:t>
            </a:r>
            <a:endParaRPr lang="en-RU" sz="1400" spc="0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A939161-9A4C-437B-A0D2-0187F8C0E4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" y="290757"/>
            <a:ext cx="4710795" cy="8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480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 темн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675B1B00-E281-45B8-AC26-D51B4BB8F29E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9963084" y="287468"/>
            <a:ext cx="1927821" cy="1926343"/>
          </a:xfrm>
          <a:prstGeom prst="rect">
            <a:avLst/>
          </a:prstGeom>
        </p:spPr>
        <p:txBody>
          <a:bodyPr lIns="0" tIns="360000" rIns="0" bIns="0" anchor="t" anchorCtr="0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ФОТОГРАФИЯ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id="{58AAF6FA-01B7-4369-9F10-3422EC7DE5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1095" y="4922874"/>
            <a:ext cx="9300105" cy="9675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Тема презентации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EA5A4580-8442-43E8-9EC4-376EC1515E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1094" y="2222147"/>
            <a:ext cx="11596607" cy="2447397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6000" spc="-15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>
                <a:effectLst/>
              </a:rPr>
              <a:t>СПАСИБО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ЗА ВНИМАНИЕ!</a:t>
            </a:r>
          </a:p>
        </p:txBody>
      </p:sp>
      <p:sp>
        <p:nvSpPr>
          <p:cNvPr id="24" name="Текст 8">
            <a:extLst>
              <a:ext uri="{FF2B5EF4-FFF2-40B4-BE49-F238E27FC236}">
                <a16:creationId xmlns:a16="http://schemas.microsoft.com/office/drawing/2014/main" id="{207DC214-8148-4225-A45E-5B47506FA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1095" y="6161578"/>
            <a:ext cx="3159655" cy="41736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СПИКЕР</a:t>
            </a:r>
          </a:p>
        </p:txBody>
      </p:sp>
      <p:sp>
        <p:nvSpPr>
          <p:cNvPr id="25" name="Текст 8">
            <a:extLst>
              <a:ext uri="{FF2B5EF4-FFF2-40B4-BE49-F238E27FC236}">
                <a16:creationId xmlns:a16="http://schemas.microsoft.com/office/drawing/2014/main" id="{77C0DF81-1F36-4979-97CC-F999D224EE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89497" y="6161578"/>
            <a:ext cx="5911703" cy="41736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@СОЦИАЛЬНЫЕ СЕТИ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8CF8FEA-7D5D-422E-9BFA-AFB19CDFE619}"/>
              </a:ext>
            </a:extLst>
          </p:cNvPr>
          <p:cNvSpPr/>
          <p:nvPr userDrawn="1"/>
        </p:nvSpPr>
        <p:spPr>
          <a:xfrm>
            <a:off x="9442824" y="6033925"/>
            <a:ext cx="2448082" cy="536607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E20895-7ADE-405C-AC9E-1873D06CCEE0}"/>
              </a:ext>
            </a:extLst>
          </p:cNvPr>
          <p:cNvSpPr txBox="1"/>
          <p:nvPr userDrawn="1"/>
        </p:nvSpPr>
        <p:spPr>
          <a:xfrm>
            <a:off x="9449619" y="6196607"/>
            <a:ext cx="244128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/>
            <a:r>
              <a:rPr lang="en-US" sz="1400" spc="0" dirty="0">
                <a:solidFill>
                  <a:schemeClr val="bg1"/>
                </a:solidFill>
                <a:effectLst/>
              </a:rPr>
              <a:t>ARMA.INFOWATCH.RU</a:t>
            </a:r>
            <a:endParaRPr lang="en-RU" sz="1400" spc="0" dirty="0">
              <a:solidFill>
                <a:schemeClr val="bg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94E1787-EF83-4CC2-B264-BA6FF11CA7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9" y="290757"/>
            <a:ext cx="4710795" cy="80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0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92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1" r:id="rId4"/>
    <p:sldLayoutId id="2147483652" r:id="rId5"/>
    <p:sldLayoutId id="2147483653" r:id="rId6"/>
    <p:sldLayoutId id="2147483680" r:id="rId7"/>
    <p:sldLayoutId id="2147483654" r:id="rId8"/>
    <p:sldLayoutId id="2147483704" r:id="rId9"/>
    <p:sldLayoutId id="2147483681" r:id="rId10"/>
    <p:sldLayoutId id="2147483656" r:id="rId11"/>
    <p:sldLayoutId id="2147483660" r:id="rId12"/>
    <p:sldLayoutId id="2147483691" r:id="rId13"/>
    <p:sldLayoutId id="2147483689" r:id="rId14"/>
    <p:sldLayoutId id="2147483684" r:id="rId15"/>
    <p:sldLayoutId id="2147483694" r:id="rId16"/>
    <p:sldLayoutId id="2147483683" r:id="rId17"/>
    <p:sldLayoutId id="2147483686" r:id="rId18"/>
    <p:sldLayoutId id="2147483703" r:id="rId19"/>
    <p:sldLayoutId id="2147483697" r:id="rId20"/>
    <p:sldLayoutId id="2147483658" r:id="rId21"/>
    <p:sldLayoutId id="2147483662" r:id="rId22"/>
    <p:sldLayoutId id="2147483665" r:id="rId23"/>
    <p:sldLayoutId id="2147483666" r:id="rId24"/>
    <p:sldLayoutId id="2147483702" r:id="rId25"/>
    <p:sldLayoutId id="2147483699" r:id="rId26"/>
    <p:sldLayoutId id="2147483692" r:id="rId27"/>
    <p:sldLayoutId id="2147483696" r:id="rId28"/>
    <p:sldLayoutId id="2147483667" r:id="rId29"/>
    <p:sldLayoutId id="2147483668" r:id="rId30"/>
    <p:sldLayoutId id="2147483669" r:id="rId31"/>
    <p:sldLayoutId id="2147483695" r:id="rId32"/>
    <p:sldLayoutId id="2147483678" r:id="rId33"/>
    <p:sldLayoutId id="2147483674" r:id="rId34"/>
    <p:sldLayoutId id="2147483675" r:id="rId35"/>
    <p:sldLayoutId id="2147483677" r:id="rId36"/>
    <p:sldLayoutId id="2147483679" r:id="rId37"/>
    <p:sldLayoutId id="2147483673" r:id="rId38"/>
    <p:sldLayoutId id="2147483670" r:id="rId39"/>
    <p:sldLayoutId id="2147483698" r:id="rId40"/>
    <p:sldLayoutId id="2147483700" r:id="rId41"/>
    <p:sldLayoutId id="2147483671" r:id="rId42"/>
    <p:sldLayoutId id="2147483701" r:id="rId43"/>
    <p:sldLayoutId id="2147483672" r:id="rId44"/>
    <p:sldLayoutId id="2147483685" r:id="rId45"/>
    <p:sldLayoutId id="2147483663" r:id="rId46"/>
    <p:sldLayoutId id="2147483664" r:id="rId4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9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3.png"/><Relationship Id="rId4" Type="http://schemas.openxmlformats.org/officeDocument/2006/relationships/image" Target="../media/image7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3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6.png"/><Relationship Id="rId5" Type="http://schemas.openxmlformats.org/officeDocument/2006/relationships/image" Target="../media/image57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FE8D09FE-4350-4370-8494-B47BC494B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1094" y="1669604"/>
            <a:ext cx="9170897" cy="4263363"/>
          </a:xfrm>
        </p:spPr>
        <p:txBody>
          <a:bodyPr/>
          <a:lstStyle/>
          <a:p>
            <a:r>
              <a:rPr lang="ru-RU" sz="8000" dirty="0" smtClean="0"/>
              <a:t>АВТОМАТИЗАЦИЯ СЕТЕВОГО ПО</a:t>
            </a:r>
            <a:endParaRPr lang="ru-RU" sz="80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EB3349-D1D0-4576-89DC-5E2A00ECF0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Игнатьев</a:t>
            </a:r>
          </a:p>
          <a:p>
            <a:r>
              <a:rPr lang="ru-RU" dirty="0" smtClean="0"/>
              <a:t>Даниил</a:t>
            </a:r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9203635" y="1100176"/>
            <a:ext cx="2694066" cy="806400"/>
          </a:xfrm>
        </p:spPr>
        <p:txBody>
          <a:bodyPr/>
          <a:lstStyle/>
          <a:p>
            <a:r>
              <a:rPr lang="ru-RU" dirty="0"/>
              <a:t>Инженер по автоматизированному тестированию</a:t>
            </a:r>
          </a:p>
        </p:txBody>
      </p:sp>
    </p:spTree>
    <p:extLst>
      <p:ext uri="{BB962C8B-B14F-4D97-AF65-F5344CB8AC3E}">
        <p14:creationId xmlns:p14="http://schemas.microsoft.com/office/powerpoint/2010/main" val="211275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ОБО МНЕ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7" y="1206501"/>
            <a:ext cx="11612782" cy="4877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4297" y="5104800"/>
            <a:ext cx="2796773" cy="979069"/>
          </a:xfrm>
          <a:prstGeom prst="rect">
            <a:avLst/>
          </a:prstGeom>
          <a:noFill/>
        </p:spPr>
        <p:txBody>
          <a:bodyPr wrap="square" lIns="252000" tIns="180000" rIns="252000" bIns="180000" rtlCol="0" anchor="b" anchorCtr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Сейчас </a:t>
            </a:r>
            <a:r>
              <a:rPr lang="ru-RU" sz="2000" b="1" dirty="0" smtClean="0">
                <a:solidFill>
                  <a:schemeClr val="bg1"/>
                </a:solidFill>
              </a:rPr>
              <a:t>работаю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в </a:t>
            </a:r>
            <a:r>
              <a:rPr lang="en-US" sz="2000" b="1" dirty="0" err="1">
                <a:solidFill>
                  <a:schemeClr val="bg1"/>
                </a:solidFill>
              </a:rPr>
              <a:t>InfoWatch</a:t>
            </a:r>
            <a:r>
              <a:rPr lang="en-US" sz="2000" b="1" dirty="0">
                <a:solidFill>
                  <a:schemeClr val="bg1"/>
                </a:solidFill>
              </a:rPr>
              <a:t> ARMA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8556" y="3873694"/>
            <a:ext cx="2875641" cy="2210175"/>
          </a:xfrm>
          <a:prstGeom prst="rect">
            <a:avLst/>
          </a:prstGeom>
          <a:noFill/>
        </p:spPr>
        <p:txBody>
          <a:bodyPr wrap="square" lIns="252000" tIns="180000" rIns="252000" bIns="180000" rtlCol="0" anchor="b" anchorCtr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Имею опыт в различных сферах - телеком, </a:t>
            </a:r>
            <a:r>
              <a:rPr lang="ru-RU" sz="2000" b="1" dirty="0" err="1" smtClean="0">
                <a:solidFill>
                  <a:schemeClr val="bg1"/>
                </a:solidFill>
              </a:rPr>
              <a:t>нейротехнологии</a:t>
            </a:r>
            <a:r>
              <a:rPr lang="ru-RU" sz="2000" b="1" dirty="0" smtClean="0">
                <a:solidFill>
                  <a:schemeClr val="bg1"/>
                </a:solidFill>
              </a:rPr>
              <a:t>, </a:t>
            </a:r>
            <a:r>
              <a:rPr lang="ru-RU" sz="2000" b="1" dirty="0" err="1" smtClean="0">
                <a:solidFill>
                  <a:schemeClr val="bg1"/>
                </a:solidFill>
              </a:rPr>
              <a:t>геймдев</a:t>
            </a:r>
            <a:r>
              <a:rPr lang="ru-RU" sz="2000" b="1" dirty="0" smtClean="0">
                <a:solidFill>
                  <a:schemeClr val="bg1"/>
                </a:solidFill>
              </a:rPr>
              <a:t>, защита СИ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4430" y="5104800"/>
            <a:ext cx="2796773" cy="979069"/>
          </a:xfrm>
          <a:prstGeom prst="rect">
            <a:avLst/>
          </a:prstGeom>
          <a:noFill/>
        </p:spPr>
        <p:txBody>
          <a:bodyPr wrap="square" lIns="252000" tIns="180000" rIns="252000" bIns="180000" rtlCol="0" anchor="b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3+ </a:t>
            </a:r>
            <a:r>
              <a:rPr lang="ru-RU" sz="2000" b="1" dirty="0" smtClean="0">
                <a:solidFill>
                  <a:schemeClr val="bg1"/>
                </a:solidFill>
              </a:rPr>
              <a:t>лет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в </a:t>
            </a:r>
            <a:r>
              <a:rPr lang="en-US" sz="2000" b="1" dirty="0">
                <a:solidFill>
                  <a:schemeClr val="bg1"/>
                </a:solidFill>
              </a:rPr>
              <a:t>AQA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10306" y="4489247"/>
            <a:ext cx="2796773" cy="1594622"/>
          </a:xfrm>
          <a:prstGeom prst="rect">
            <a:avLst/>
          </a:prstGeom>
          <a:noFill/>
        </p:spPr>
        <p:txBody>
          <a:bodyPr wrap="square" lIns="252000" tIns="180000" rIns="252000" bIns="180000" rtlCol="0" anchor="b" anchorCtr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Окончил </a:t>
            </a:r>
            <a:r>
              <a:rPr lang="ru-RU" sz="2000" b="1" dirty="0" smtClean="0">
                <a:solidFill>
                  <a:schemeClr val="bg1"/>
                </a:solidFill>
              </a:rPr>
              <a:t>ПМИ </a:t>
            </a:r>
            <a:r>
              <a:rPr lang="ru-RU" sz="2000" b="1" dirty="0">
                <a:solidFill>
                  <a:schemeClr val="bg1"/>
                </a:solidFill>
              </a:rPr>
              <a:t>в </a:t>
            </a:r>
            <a:r>
              <a:rPr lang="ru-RU" sz="2000" b="1" dirty="0" smtClean="0">
                <a:solidFill>
                  <a:schemeClr val="bg1"/>
                </a:solidFill>
              </a:rPr>
              <a:t>политехническом университете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Петра Великого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09" y="1451621"/>
            <a:ext cx="842432" cy="64331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423" y="1390643"/>
            <a:ext cx="727439" cy="72743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549" y="1398094"/>
            <a:ext cx="727439" cy="72743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298" y="1398094"/>
            <a:ext cx="727439" cy="72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7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ЧТО ТЕСТИРУЕМ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7" y="1179865"/>
            <a:ext cx="11612782" cy="4877368"/>
          </a:xfrm>
          <a:prstGeom prst="rect">
            <a:avLst/>
          </a:prstGeom>
        </p:spPr>
      </p:pic>
      <p:pic>
        <p:nvPicPr>
          <p:cNvPr id="16" name="Picture 2" descr="https://www.infowatch.ru/sites/default/files/product-header/products-arma-k1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194" y="2817311"/>
            <a:ext cx="4409256" cy="188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94297" y="1179865"/>
            <a:ext cx="3234094" cy="979069"/>
          </a:xfrm>
          <a:prstGeom prst="rect">
            <a:avLst/>
          </a:prstGeom>
          <a:noFill/>
        </p:spPr>
        <p:txBody>
          <a:bodyPr wrap="square" lIns="252000" tIns="180000" rIns="252000" bIns="180000" rtlCol="0" anchor="t" anchorCtr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Большой и страшный интернет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72985" y="1179865"/>
            <a:ext cx="3234094" cy="979069"/>
          </a:xfrm>
          <a:prstGeom prst="rect">
            <a:avLst/>
          </a:prstGeom>
          <a:noFill/>
        </p:spPr>
        <p:txBody>
          <a:bodyPr wrap="square" lIns="252000" tIns="180000" rIns="252000" bIns="180000" rtlCol="0" anchor="t" anchorCtr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Технологическое предприятие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1319" y="4514594"/>
            <a:ext cx="1358351" cy="58150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30200" sx="120000" sy="120000" algn="ctr" rotWithShape="0">
              <a:srgbClr val="1E6BD8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1E6BD8"/>
                </a:solidFill>
              </a:rPr>
              <a:t>WAN </a:t>
            </a:r>
            <a:r>
              <a:rPr lang="en-US" sz="2000" b="1" dirty="0" smtClean="0">
                <a:solidFill>
                  <a:srgbClr val="1E6BD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1E6BD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41255" y="4514594"/>
            <a:ext cx="1358351" cy="58150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30200" sx="120000" sy="120000" algn="ctr" rotWithShape="0">
              <a:srgbClr val="1E6BD8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1E6BD8"/>
                </a:solidFill>
              </a:rPr>
              <a:t>LAN </a:t>
            </a:r>
            <a:r>
              <a:rPr lang="en-US" sz="2000" b="1" dirty="0" smtClean="0">
                <a:solidFill>
                  <a:srgbClr val="1E6BD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1E6BD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64290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6238240"/>
            <a:ext cx="731520" cy="619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ОБЪЕКТ ТЕСТИРОВАНИЯ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15285" y="1003851"/>
            <a:ext cx="3740989" cy="1860385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URL</a:t>
            </a:r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 - фильтрация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136273" y="1003851"/>
            <a:ext cx="3740989" cy="1860385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Антивирусная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защита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297" y="3046233"/>
            <a:ext cx="3740989" cy="1860385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Межсетевое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экранирование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15285" y="3046233"/>
            <a:ext cx="3740989" cy="1860385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Глубокая инспекция промышленных протоколов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136273" y="3046233"/>
            <a:ext cx="3740989" cy="1860385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И еще много-много всего</a:t>
            </a:r>
            <a:r>
              <a:rPr lang="ru-RU" sz="160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4297" y="5088615"/>
            <a:ext cx="11582965" cy="1497381"/>
          </a:xfrm>
          <a:prstGeom prst="roundRect">
            <a:avLst>
              <a:gd name="adj" fmla="val 16139"/>
            </a:avLst>
          </a:prstGeom>
          <a:solidFill>
            <a:srgbClr val="1E6BD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Потребуется гонять и анализировать много </a:t>
            </a:r>
            <a:r>
              <a:rPr lang="ru-RU" sz="2400" dirty="0" smtClean="0"/>
              <a:t>трафик</a:t>
            </a:r>
            <a:r>
              <a:rPr lang="ru-RU" sz="2400" dirty="0"/>
              <a:t>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369" y="1168021"/>
            <a:ext cx="553650" cy="5536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935" y="1136191"/>
            <a:ext cx="553650" cy="5536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985" y="3222355"/>
            <a:ext cx="553650" cy="5536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85" y="3222355"/>
            <a:ext cx="553650" cy="5536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96" y="1136191"/>
            <a:ext cx="553650" cy="5536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865" y="3222355"/>
            <a:ext cx="553650" cy="553650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294297" y="1022517"/>
            <a:ext cx="3740989" cy="1860385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Система обнаружения и предотвращения вторжений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84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41563"/>
          <a:stretch/>
        </p:blipFill>
        <p:spPr>
          <a:xfrm>
            <a:off x="5227171" y="127493"/>
            <a:ext cx="5948113" cy="6665887"/>
          </a:xfrm>
          <a:prstGeom prst="rect">
            <a:avLst/>
          </a:prstGeom>
        </p:spPr>
      </p:pic>
      <p:sp>
        <p:nvSpPr>
          <p:cNvPr id="8" name="Правая фигурная скобка 7"/>
          <p:cNvSpPr/>
          <p:nvPr/>
        </p:nvSpPr>
        <p:spPr>
          <a:xfrm rot="10800000">
            <a:off x="4720027" y="168963"/>
            <a:ext cx="408692" cy="2270156"/>
          </a:xfrm>
          <a:prstGeom prst="rightBrace">
            <a:avLst>
              <a:gd name="adj1" fmla="val 63171"/>
              <a:gd name="adj2" fmla="val 50991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8992" y="420032"/>
            <a:ext cx="4050064" cy="1860385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spc="-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Смотрим правила секции </a:t>
            </a:r>
            <a:r>
              <a:rPr lang="en-US" spc="-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spc="-4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8992" y="2368588"/>
            <a:ext cx="4050064" cy="1860385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spc="-4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Открываем конфигурационный режим и </a:t>
            </a:r>
            <a:r>
              <a:rPr lang="ru-RU" spc="-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вносим изменения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8992" y="4315629"/>
            <a:ext cx="4050064" cy="1860385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spc="-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Смотрим правила </a:t>
            </a:r>
            <a:r>
              <a:rPr lang="ru-RU" spc="-4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секции </a:t>
            </a:r>
            <a:r>
              <a:rPr lang="en-US" spc="-4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r>
              <a:rPr lang="ru-RU" spc="-4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pc="-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видим новое правило «12345»</a:t>
            </a:r>
          </a:p>
        </p:txBody>
      </p:sp>
      <p:sp>
        <p:nvSpPr>
          <p:cNvPr id="15" name="Правая фигурная скобка 14"/>
          <p:cNvSpPr/>
          <p:nvPr/>
        </p:nvSpPr>
        <p:spPr>
          <a:xfrm rot="10800000">
            <a:off x="4720027" y="2657853"/>
            <a:ext cx="408692" cy="1350266"/>
          </a:xfrm>
          <a:prstGeom prst="rightBrace">
            <a:avLst>
              <a:gd name="adj1" fmla="val 63171"/>
              <a:gd name="adj2" fmla="val 50991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авая фигурная скобка 15"/>
          <p:cNvSpPr/>
          <p:nvPr/>
        </p:nvSpPr>
        <p:spPr>
          <a:xfrm rot="10800000">
            <a:off x="4720027" y="4119879"/>
            <a:ext cx="408692" cy="2408241"/>
          </a:xfrm>
          <a:prstGeom prst="rightBrace">
            <a:avLst>
              <a:gd name="adj1" fmla="val 63171"/>
              <a:gd name="adj2" fmla="val 50991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28006" y="574720"/>
            <a:ext cx="775504" cy="7755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1E6BD8"/>
                </a:solidFill>
              </a:rPr>
              <a:t>1</a:t>
            </a:r>
            <a:endParaRPr lang="ru-RU" sz="2400" dirty="0">
              <a:solidFill>
                <a:srgbClr val="1E6BD8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28006" y="2523276"/>
            <a:ext cx="775504" cy="7755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1E6BD8"/>
                </a:solidFill>
              </a:rPr>
              <a:t>2</a:t>
            </a:r>
            <a:endParaRPr lang="ru-RU" sz="2400" dirty="0">
              <a:solidFill>
                <a:srgbClr val="1E6BD8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28006" y="4470317"/>
            <a:ext cx="775504" cy="7755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1E6BD8"/>
                </a:solidFill>
              </a:rPr>
              <a:t>3</a:t>
            </a:r>
            <a:endParaRPr lang="ru-RU" sz="24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20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215521" y="954779"/>
            <a:ext cx="4643463" cy="3501215"/>
          </a:xfrm>
          <a:prstGeom prst="roundRect">
            <a:avLst>
              <a:gd name="adj" fmla="val 3901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1604" y="1168775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HW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1604" y="1802323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VM</a:t>
            </a:r>
            <a:endParaRPr lang="ru-RU" sz="2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1604" y="2435871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FW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409664" y="1187950"/>
            <a:ext cx="322072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hardware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железное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оборудование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09664" y="1899357"/>
            <a:ext cx="178702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virtual machine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409664" y="2532905"/>
            <a:ext cx="190985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firewall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(NGFW)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21604" y="3119747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LAN</a:t>
            </a:r>
            <a:endParaRPr lang="ru-RU" sz="20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1604" y="3753295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WAN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2409664" y="3216781"/>
            <a:ext cx="225104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Local area network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409664" y="3865276"/>
            <a:ext cx="225104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Wide area network</a:t>
            </a:r>
            <a:endParaRPr lang="ru-RU" dirty="0"/>
          </a:p>
        </p:txBody>
      </p:sp>
      <p:sp>
        <p:nvSpPr>
          <p:cNvPr id="27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8744927" cy="919032"/>
          </a:xfrm>
        </p:spPr>
        <p:txBody>
          <a:bodyPr/>
          <a:lstStyle/>
          <a:p>
            <a:r>
              <a:rPr lang="ru-RU" dirty="0" smtClean="0"/>
              <a:t>Терминология и договоренности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945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215521" y="954779"/>
            <a:ext cx="4643463" cy="3501215"/>
          </a:xfrm>
          <a:prstGeom prst="roundRect">
            <a:avLst>
              <a:gd name="adj" fmla="val 3901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1604" y="5484374"/>
            <a:ext cx="1232514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Python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50868" y="5484374"/>
            <a:ext cx="1232514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Pytest</a:t>
            </a:r>
            <a:endParaRPr lang="ru-RU" sz="2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15521" y="4790557"/>
            <a:ext cx="4643463" cy="1387634"/>
          </a:xfrm>
          <a:prstGeom prst="roundRect">
            <a:avLst>
              <a:gd name="adj" fmla="val 6647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44000" rIns="216000" bIns="216000" rtlCol="0" anchor="t" anchorCtr="0"/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Стек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1604" y="1168775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HW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1604" y="1802323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VM</a:t>
            </a:r>
            <a:endParaRPr lang="ru-RU" sz="2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1604" y="2435871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FW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409664" y="1187950"/>
            <a:ext cx="322072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hardware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железное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оборудование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09664" y="1899357"/>
            <a:ext cx="178702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virtual machine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409664" y="2532905"/>
            <a:ext cx="190985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firewall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(NGFW)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80132" y="5484374"/>
            <a:ext cx="1325458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vSphere</a:t>
            </a:r>
            <a:endParaRPr lang="ru-RU" sz="20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21604" y="3119747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LAN</a:t>
            </a:r>
            <a:endParaRPr lang="ru-RU" sz="20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1604" y="3753295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WAN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2409664" y="3216781"/>
            <a:ext cx="225104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Local area network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409664" y="3865276"/>
            <a:ext cx="225104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Wide area network</a:t>
            </a:r>
            <a:endParaRPr lang="ru-RU" dirty="0"/>
          </a:p>
        </p:txBody>
      </p:sp>
      <p:sp>
        <p:nvSpPr>
          <p:cNvPr id="27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8744927" cy="919032"/>
          </a:xfrm>
        </p:spPr>
        <p:txBody>
          <a:bodyPr/>
          <a:lstStyle/>
          <a:p>
            <a:r>
              <a:rPr lang="ru-RU" dirty="0" smtClean="0"/>
              <a:t>Терминология и договоренности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35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170712" y="2354045"/>
            <a:ext cx="3737023" cy="1580665"/>
            <a:chOff x="7108003" y="2713907"/>
            <a:chExt cx="3737023" cy="1580665"/>
          </a:xfrm>
        </p:grpSpPr>
        <p:sp>
          <p:nvSpPr>
            <p:cNvPr id="24" name="TextBox 23"/>
            <p:cNvSpPr txBox="1"/>
            <p:nvPr/>
          </p:nvSpPr>
          <p:spPr>
            <a:xfrm>
              <a:off x="7364578" y="3087439"/>
              <a:ext cx="3223871" cy="833599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Ориентируемся на </a:t>
              </a:r>
              <a:r>
                <a: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E2E </a:t>
              </a:r>
              <a:r>
                <a:rPr lang="ru-RU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тестирование</a:t>
              </a:r>
              <a:endPara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7108003" y="2713907"/>
              <a:ext cx="3737023" cy="1580665"/>
            </a:xfrm>
            <a:prstGeom prst="roundRect">
              <a:avLst>
                <a:gd name="adj" fmla="val 3901"/>
              </a:avLst>
            </a:prstGeom>
            <a:noFill/>
            <a:ln w="19050">
              <a:solidFill>
                <a:srgbClr val="1E6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216000" rIns="216000" bIns="216000" rtlCol="0" anchor="b" anchorCtr="0"/>
            <a:lstStyle/>
            <a:p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1215521" y="954779"/>
            <a:ext cx="4643463" cy="3501215"/>
          </a:xfrm>
          <a:prstGeom prst="roundRect">
            <a:avLst>
              <a:gd name="adj" fmla="val 3901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1604" y="5484374"/>
            <a:ext cx="1232514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Python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50868" y="5484374"/>
            <a:ext cx="1232514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Pytest</a:t>
            </a:r>
            <a:endParaRPr lang="ru-RU" sz="2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15521" y="4790557"/>
            <a:ext cx="4643463" cy="1387634"/>
          </a:xfrm>
          <a:prstGeom prst="roundRect">
            <a:avLst>
              <a:gd name="adj" fmla="val 6647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44000" rIns="216000" bIns="216000" rtlCol="0" anchor="t" anchorCtr="0"/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Стек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1604" y="1168775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HW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1604" y="1802323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VM</a:t>
            </a:r>
            <a:endParaRPr lang="ru-RU" sz="2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1604" y="2435871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FW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409664" y="1187950"/>
            <a:ext cx="322072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hardware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железное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оборудование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09664" y="1899357"/>
            <a:ext cx="178702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virtual machine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409664" y="2532905"/>
            <a:ext cx="190985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firewall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(NGFW)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80132" y="5484374"/>
            <a:ext cx="1325458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vSphere</a:t>
            </a:r>
            <a:endParaRPr lang="ru-RU" sz="20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21604" y="3119747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LAN</a:t>
            </a:r>
            <a:endParaRPr lang="ru-RU" sz="20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21604" y="3753295"/>
            <a:ext cx="932180" cy="508000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WAN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2409664" y="3216781"/>
            <a:ext cx="225104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Local area network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409664" y="3865276"/>
            <a:ext cx="225104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Wide area network</a:t>
            </a:r>
            <a:endParaRPr lang="ru-RU" dirty="0"/>
          </a:p>
        </p:txBody>
      </p:sp>
      <p:sp>
        <p:nvSpPr>
          <p:cNvPr id="27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8744927" cy="919032"/>
          </a:xfrm>
        </p:spPr>
        <p:txBody>
          <a:bodyPr/>
          <a:lstStyle/>
          <a:p>
            <a:r>
              <a:rPr lang="ru-RU" dirty="0" smtClean="0"/>
              <a:t>Терминология и договоренности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43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4006057" y="1715832"/>
            <a:ext cx="2598090" cy="403860"/>
          </a:xfrm>
          <a:prstGeom prst="roundRect">
            <a:avLst>
              <a:gd name="adj" fmla="val 27358"/>
            </a:avLst>
          </a:prstGeom>
          <a:solidFill>
            <a:srgbClr val="01CF5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1CF53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50413" y="151733"/>
            <a:ext cx="5594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Проверка ограничения скорости</a:t>
            </a:r>
            <a:endParaRPr lang="ru-RU" sz="28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4297" y="211074"/>
            <a:ext cx="1619540" cy="403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01C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1CF53"/>
                </a:solidFill>
              </a:rPr>
              <a:t>Сценарий </a:t>
            </a:r>
            <a:r>
              <a:rPr lang="en-US" sz="1600" dirty="0" smtClean="0">
                <a:solidFill>
                  <a:srgbClr val="01CF53"/>
                </a:solidFill>
              </a:rPr>
              <a:t>0</a:t>
            </a:r>
            <a:endParaRPr lang="ru-RU" sz="1600" dirty="0">
              <a:solidFill>
                <a:srgbClr val="01CF5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4297" y="1397073"/>
            <a:ext cx="7862940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200" dirty="0" smtClean="0"/>
              <a:t>Создадим </a:t>
            </a:r>
            <a:r>
              <a:rPr lang="ru-RU" sz="2200" dirty="0"/>
              <a:t>и проверим правило, </a:t>
            </a:r>
            <a:r>
              <a:rPr lang="ru-RU" sz="2200" dirty="0" smtClean="0"/>
              <a:t>ограничивающее скорость передачи пакетов</a:t>
            </a:r>
            <a:r>
              <a:rPr lang="en-US" sz="2200" dirty="0" smtClean="0"/>
              <a:t> </a:t>
            </a:r>
            <a:r>
              <a:rPr lang="ru-RU" sz="2200" dirty="0" smtClean="0"/>
              <a:t>в цепочке </a:t>
            </a:r>
            <a:r>
              <a:rPr lang="en-US" sz="2200" dirty="0" smtClean="0">
                <a:solidFill>
                  <a:schemeClr val="bg1"/>
                </a:solidFill>
              </a:rPr>
              <a:t>PC1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FW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200" dirty="0" smtClean="0">
                <a:solidFill>
                  <a:schemeClr val="bg1"/>
                </a:solidFill>
              </a:rPr>
              <a:t> PC2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9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36740" y="3345702"/>
            <a:ext cx="3023257" cy="1032931"/>
          </a:xfrm>
          <a:prstGeom prst="roundRect">
            <a:avLst>
              <a:gd name="adj" fmla="val 13981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по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SSH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PC1, PC2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7673" y="4448218"/>
            <a:ext cx="3023257" cy="1423459"/>
          </a:xfrm>
          <a:prstGeom prst="roundRect">
            <a:avLst>
              <a:gd name="adj" fmla="val 10971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Задать правила маршрутизации трафика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9762" y="3222717"/>
            <a:ext cx="3240547" cy="2782679"/>
          </a:xfrm>
          <a:prstGeom prst="roundRect">
            <a:avLst>
              <a:gd name="adj" fmla="val 7979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006057" y="1715832"/>
            <a:ext cx="2598090" cy="403860"/>
          </a:xfrm>
          <a:prstGeom prst="roundRect">
            <a:avLst>
              <a:gd name="adj" fmla="val 27358"/>
            </a:avLst>
          </a:prstGeom>
          <a:solidFill>
            <a:srgbClr val="01CF5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1CF53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50413" y="151733"/>
            <a:ext cx="5594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Проверка ограничения скорости</a:t>
            </a:r>
            <a:endParaRPr lang="ru-RU" sz="28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4297" y="211074"/>
            <a:ext cx="1619540" cy="403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01C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1CF53"/>
                </a:solidFill>
              </a:rPr>
              <a:t>Сценарий </a:t>
            </a:r>
            <a:r>
              <a:rPr lang="en-US" sz="1600" dirty="0" smtClean="0">
                <a:solidFill>
                  <a:srgbClr val="01CF53"/>
                </a:solidFill>
              </a:rPr>
              <a:t>0</a:t>
            </a:r>
            <a:endParaRPr lang="ru-RU" sz="1600" dirty="0">
              <a:solidFill>
                <a:srgbClr val="01CF5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4297" y="1397073"/>
            <a:ext cx="7862940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200" dirty="0" smtClean="0"/>
              <a:t>Создадим </a:t>
            </a:r>
            <a:r>
              <a:rPr lang="ru-RU" sz="2200" dirty="0"/>
              <a:t>и проверим правило, </a:t>
            </a:r>
            <a:r>
              <a:rPr lang="ru-RU" sz="2200" dirty="0" smtClean="0"/>
              <a:t>ограничивающее скорость передачи пакетов</a:t>
            </a:r>
            <a:r>
              <a:rPr lang="en-US" sz="2200" dirty="0" smtClean="0"/>
              <a:t> </a:t>
            </a:r>
            <a:r>
              <a:rPr lang="ru-RU" sz="2200" dirty="0" smtClean="0"/>
              <a:t>в цепочке </a:t>
            </a:r>
            <a:r>
              <a:rPr lang="en-US" sz="2200" dirty="0" smtClean="0">
                <a:solidFill>
                  <a:schemeClr val="bg1"/>
                </a:solidFill>
              </a:rPr>
              <a:t>PC1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FW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200" dirty="0" smtClean="0">
                <a:solidFill>
                  <a:schemeClr val="bg1"/>
                </a:solidFill>
              </a:rPr>
              <a:t> PC2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62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36740" y="3345702"/>
            <a:ext cx="3023257" cy="1032931"/>
          </a:xfrm>
          <a:prstGeom prst="roundRect">
            <a:avLst>
              <a:gd name="adj" fmla="val 13981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по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SSH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PC1, PC2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7673" y="4448218"/>
            <a:ext cx="3023257" cy="1423459"/>
          </a:xfrm>
          <a:prstGeom prst="roundRect">
            <a:avLst>
              <a:gd name="adj" fmla="val 10971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Задать правила маршрутизации трафика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9762" y="3222717"/>
            <a:ext cx="3240547" cy="2782679"/>
          </a:xfrm>
          <a:prstGeom prst="roundRect">
            <a:avLst>
              <a:gd name="adj" fmla="val 7979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00330" y="3222717"/>
            <a:ext cx="3240547" cy="2782679"/>
          </a:xfrm>
          <a:prstGeom prst="roundRect">
            <a:avLst>
              <a:gd name="adj" fmla="val 6226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0"/>
          <a:stretch/>
        </p:blipFill>
        <p:spPr>
          <a:xfrm>
            <a:off x="3723027" y="4448218"/>
            <a:ext cx="656991" cy="38885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4608974" y="3342896"/>
            <a:ext cx="3023257" cy="1035738"/>
          </a:xfrm>
          <a:prstGeom prst="roundRect">
            <a:avLst>
              <a:gd name="adj" fmla="val 16932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Замерить изначальную скорость соединения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08974" y="4448218"/>
            <a:ext cx="3023257" cy="1423459"/>
          </a:xfrm>
          <a:prstGeom prst="roundRect">
            <a:avLst>
              <a:gd name="adj" fmla="val 14077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Задать ограничение скорости на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006057" y="1715832"/>
            <a:ext cx="2598090" cy="403860"/>
          </a:xfrm>
          <a:prstGeom prst="roundRect">
            <a:avLst>
              <a:gd name="adj" fmla="val 27358"/>
            </a:avLst>
          </a:prstGeom>
          <a:solidFill>
            <a:srgbClr val="01CF5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1CF53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50413" y="151733"/>
            <a:ext cx="5594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Проверка ограничения скорости</a:t>
            </a:r>
            <a:endParaRPr lang="ru-RU" sz="28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4297" y="211074"/>
            <a:ext cx="1619540" cy="403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01C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1CF53"/>
                </a:solidFill>
              </a:rPr>
              <a:t>Сценарий </a:t>
            </a:r>
            <a:r>
              <a:rPr lang="en-US" sz="1600" dirty="0" smtClean="0">
                <a:solidFill>
                  <a:srgbClr val="01CF53"/>
                </a:solidFill>
              </a:rPr>
              <a:t>0</a:t>
            </a:r>
            <a:endParaRPr lang="ru-RU" sz="1600" dirty="0">
              <a:solidFill>
                <a:srgbClr val="01CF5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4297" y="1397073"/>
            <a:ext cx="7862940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200" dirty="0" smtClean="0"/>
              <a:t>Создадим </a:t>
            </a:r>
            <a:r>
              <a:rPr lang="ru-RU" sz="2200" dirty="0"/>
              <a:t>и проверим правило, </a:t>
            </a:r>
            <a:r>
              <a:rPr lang="ru-RU" sz="2200" dirty="0" smtClean="0"/>
              <a:t>ограничивающее скорость передачи пакетов</a:t>
            </a:r>
            <a:r>
              <a:rPr lang="en-US" sz="2200" dirty="0" smtClean="0"/>
              <a:t> </a:t>
            </a:r>
            <a:r>
              <a:rPr lang="ru-RU" sz="2200" dirty="0" smtClean="0"/>
              <a:t>в цепочке </a:t>
            </a:r>
            <a:r>
              <a:rPr lang="en-US" sz="2200" dirty="0" smtClean="0">
                <a:solidFill>
                  <a:schemeClr val="bg1"/>
                </a:solidFill>
              </a:rPr>
              <a:t>PC1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FW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200" dirty="0" smtClean="0">
                <a:solidFill>
                  <a:schemeClr val="bg1"/>
                </a:solidFill>
              </a:rPr>
              <a:t> PC2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03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36740" y="3345702"/>
            <a:ext cx="3023257" cy="1032931"/>
          </a:xfrm>
          <a:prstGeom prst="roundRect">
            <a:avLst>
              <a:gd name="adj" fmla="val 13981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по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SSH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PC1, PC2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7673" y="4448218"/>
            <a:ext cx="3023257" cy="1423459"/>
          </a:xfrm>
          <a:prstGeom prst="roundRect">
            <a:avLst>
              <a:gd name="adj" fmla="val 10971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Задать правила маршрутизации трафика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9762" y="3222717"/>
            <a:ext cx="3240547" cy="2782679"/>
          </a:xfrm>
          <a:prstGeom prst="roundRect">
            <a:avLst>
              <a:gd name="adj" fmla="val 7979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00330" y="3222717"/>
            <a:ext cx="3240547" cy="2782679"/>
          </a:xfrm>
          <a:prstGeom prst="roundRect">
            <a:avLst>
              <a:gd name="adj" fmla="val 6226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660898" y="3027313"/>
            <a:ext cx="3357870" cy="3173486"/>
          </a:xfrm>
          <a:prstGeom prst="roundRect">
            <a:avLst>
              <a:gd name="adj" fmla="val 6226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Замерить новую скорость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соединения и сравнить с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ожидаемой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0"/>
          <a:stretch/>
        </p:blipFill>
        <p:spPr>
          <a:xfrm>
            <a:off x="3723027" y="4448218"/>
            <a:ext cx="656991" cy="38885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0"/>
          <a:stretch/>
        </p:blipFill>
        <p:spPr>
          <a:xfrm>
            <a:off x="7872392" y="4448218"/>
            <a:ext cx="656991" cy="388859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4608974" y="3342896"/>
            <a:ext cx="3023257" cy="1035738"/>
          </a:xfrm>
          <a:prstGeom prst="roundRect">
            <a:avLst>
              <a:gd name="adj" fmla="val 16932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Замерить изначальную скорость соединения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08974" y="4448218"/>
            <a:ext cx="3023257" cy="1423459"/>
          </a:xfrm>
          <a:prstGeom prst="roundRect">
            <a:avLst>
              <a:gd name="adj" fmla="val 14077"/>
            </a:avLst>
          </a:prstGeom>
          <a:solidFill>
            <a:srgbClr val="01CF53">
              <a:alpha val="2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Задать ограничение скорости на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006057" y="1715832"/>
            <a:ext cx="2598090" cy="403860"/>
          </a:xfrm>
          <a:prstGeom prst="roundRect">
            <a:avLst>
              <a:gd name="adj" fmla="val 27358"/>
            </a:avLst>
          </a:prstGeom>
          <a:solidFill>
            <a:srgbClr val="01CF5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01CF53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50413" y="151733"/>
            <a:ext cx="55946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Проверка ограничения скорости</a:t>
            </a:r>
            <a:endParaRPr lang="ru-RU" sz="28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4297" y="211074"/>
            <a:ext cx="1619540" cy="403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01CF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1CF53"/>
                </a:solidFill>
              </a:rPr>
              <a:t>Сценарий </a:t>
            </a:r>
            <a:r>
              <a:rPr lang="en-US" sz="1600" dirty="0" smtClean="0">
                <a:solidFill>
                  <a:srgbClr val="01CF53"/>
                </a:solidFill>
              </a:rPr>
              <a:t>0</a:t>
            </a:r>
            <a:endParaRPr lang="ru-RU" sz="1600" dirty="0">
              <a:solidFill>
                <a:srgbClr val="01CF5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4297" y="1397073"/>
            <a:ext cx="7862940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200" dirty="0" smtClean="0"/>
              <a:t>Создадим </a:t>
            </a:r>
            <a:r>
              <a:rPr lang="ru-RU" sz="2200" dirty="0"/>
              <a:t>и проверим правило, </a:t>
            </a:r>
            <a:r>
              <a:rPr lang="ru-RU" sz="2200" dirty="0" smtClean="0"/>
              <a:t>ограничивающее скорость передачи пакетов</a:t>
            </a:r>
            <a:r>
              <a:rPr lang="en-US" sz="2200" dirty="0" smtClean="0"/>
              <a:t> </a:t>
            </a:r>
            <a:r>
              <a:rPr lang="ru-RU" sz="2200" dirty="0" smtClean="0"/>
              <a:t>в цепочке </a:t>
            </a:r>
            <a:r>
              <a:rPr lang="en-US" sz="2200" dirty="0" smtClean="0">
                <a:solidFill>
                  <a:schemeClr val="bg1"/>
                </a:solidFill>
              </a:rPr>
              <a:t>PC1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FW 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2200" dirty="0" smtClean="0">
                <a:solidFill>
                  <a:schemeClr val="bg1"/>
                </a:solidFill>
              </a:rPr>
              <a:t> PC2</a:t>
            </a:r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041" y="3111591"/>
            <a:ext cx="458954" cy="34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7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19420" y="0"/>
            <a:ext cx="6672580" cy="6858000"/>
          </a:xfrm>
          <a:prstGeom prst="rect">
            <a:avLst/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308" y="258421"/>
            <a:ext cx="2561921" cy="439579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328415" y="2064360"/>
            <a:ext cx="4643463" cy="1040130"/>
          </a:xfrm>
          <a:prstGeom prst="roundRect">
            <a:avLst>
              <a:gd name="adj" fmla="val 6647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44000" rIns="216000" bIns="216000" rtlCol="0" anchor="ctr" anchorCtr="0"/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стенде изолированные сети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LAN 1, 2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8415" y="3711808"/>
            <a:ext cx="4643463" cy="1012714"/>
          </a:xfrm>
          <a:prstGeom prst="roundRect">
            <a:avLst>
              <a:gd name="adj" fmla="val 6647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44000" rIns="216000" bIns="216000" rtlCol="0" anchor="ctr" anchorCtr="0"/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идеале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клиенты не имеют доступа в интернет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873" y="934359"/>
            <a:ext cx="6489674" cy="568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8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">
            <a:extLst>
              <a:ext uri="{FF2B5EF4-FFF2-40B4-BE49-F238E27FC236}">
                <a16:creationId xmlns:a16="http://schemas.microsoft.com/office/drawing/2014/main" id="{A61E8B31-407B-4955-9DD0-D482FFFE9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ОСНОВНЫЕ ПРОБЛЕМЫ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297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Выбор инструмента для упрощения автоматизации действий по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7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01</a:t>
            </a:r>
            <a:endParaRPr lang="ru-RU" sz="44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91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">
            <a:extLst>
              <a:ext uri="{FF2B5EF4-FFF2-40B4-BE49-F238E27FC236}">
                <a16:creationId xmlns:a16="http://schemas.microsoft.com/office/drawing/2014/main" id="{A61E8B31-407B-4955-9DD0-D482FFFE9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ОСНОВНЫЕ ПРОБЛЕМЫ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297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Выбор инструмента для упрощения автоматизации действий по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5285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Погружение в детали выбранного инструмента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7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01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7175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02</a:t>
            </a:r>
            <a:endParaRPr lang="ru-RU" sz="44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2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">
            <a:extLst>
              <a:ext uri="{FF2B5EF4-FFF2-40B4-BE49-F238E27FC236}">
                <a16:creationId xmlns:a16="http://schemas.microsoft.com/office/drawing/2014/main" id="{A61E8B31-407B-4955-9DD0-D482FFFE9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ОСНОВНЫЕ ПРОБЛЕМЫ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297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Выбор инструмента для упрощения автоматизации действий по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5285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Погружение в детали выбранного инструмента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36273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Развитие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библиотеки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для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автотестирования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 учетом  специфики сетевого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наших целей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7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01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7175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02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239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03</a:t>
            </a:r>
            <a:endParaRPr lang="ru-RU" sz="44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01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">
            <a:extLst>
              <a:ext uri="{FF2B5EF4-FFF2-40B4-BE49-F238E27FC236}">
                <a16:creationId xmlns:a16="http://schemas.microsoft.com/office/drawing/2014/main" id="{A61E8B31-407B-4955-9DD0-D482FFFE9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ОСНОВНЫЕ ПРОБЛЕМЫ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297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Выбор инструмента для упрощения автоматизации действий по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5285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Погружение в детали выбранного инструмента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36273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Развитие библиотеки для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автотестирования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 учетом  специфики сетевого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наших целей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7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01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7175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02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239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03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4297" y="3814464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трафиком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2022" y="3958077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04</a:t>
            </a:r>
            <a:endParaRPr lang="ru-RU" sz="44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8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">
            <a:extLst>
              <a:ext uri="{FF2B5EF4-FFF2-40B4-BE49-F238E27FC236}">
                <a16:creationId xmlns:a16="http://schemas.microsoft.com/office/drawing/2014/main" id="{A61E8B31-407B-4955-9DD0-D482FFFE9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ОСНОВНЫЕ ПРОБЛЕМЫ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297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Выбор инструмента для упрощения автоматизации действий по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5285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Погружение в детали выбранного инструмента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36273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Развитие библиотеки для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автотестирования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 учетом  специфики сетевого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наших целей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7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01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7175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02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239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03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15285" y="3814464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Подход к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тестированию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VM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4297" y="3814464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трафиком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1786" y="3958077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05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2022" y="3958077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04</a:t>
            </a:r>
            <a:endParaRPr lang="ru-RU" sz="44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14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">
            <a:extLst>
              <a:ext uri="{FF2B5EF4-FFF2-40B4-BE49-F238E27FC236}">
                <a16:creationId xmlns:a16="http://schemas.microsoft.com/office/drawing/2014/main" id="{A61E8B31-407B-4955-9DD0-D482FFFE9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ОСНОВНЫЕ ПРОБЛЕМЫ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297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Выбор инструмента для упрощения автоматизации действий по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5285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Погружение в детали выбранного инструмента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36273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Развитие библиотеки для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автотестирования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 учетом  специфики сетевого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наших целей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15285" y="3814464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Подход к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тестированию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VM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136273" y="3814464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Подход к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тестированию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4297" y="3814464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трафиком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7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01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7175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02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23998" y="1284514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03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21786" y="3958077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05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92746" y="3958077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06</a:t>
            </a:r>
            <a:endParaRPr lang="ru-RU" sz="4400" dirty="0">
              <a:solidFill>
                <a:srgbClr val="1E6BD8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022" y="3958077"/>
            <a:ext cx="833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1E6BD8"/>
                </a:solidFill>
              </a:rPr>
              <a:t>04</a:t>
            </a:r>
            <a:endParaRPr lang="ru-RU" sz="44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33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67800" cy="4968240"/>
          </a:xfrm>
          <a:prstGeom prst="rect">
            <a:avLst/>
          </a:prstGeom>
          <a:gradFill flip="none" rotWithShape="1">
            <a:gsLst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01094" y="287468"/>
            <a:ext cx="8766706" cy="1341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ИНСТРУМЕНТ АВТОМАТИЗАЦИИ ДЕЙСТВИЙ ПО </a:t>
            </a:r>
            <a:r>
              <a:rPr lang="en-US" dirty="0" smtClean="0"/>
              <a:t>SSH</a:t>
            </a:r>
            <a:r>
              <a:rPr lang="ru-RU" dirty="0" smtClean="0"/>
              <a:t> И УНИФИКАЦИЯ АВТОТЕСТОВ ДЛЯ ОБЕИХ ПЛАТФОРМ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94939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94297" y="1206501"/>
            <a:ext cx="483429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1275" y="131064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к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1275" y="225729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пропинговать 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1275" y="320394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Удалить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интерфейс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1275" y="415059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Неуспешно пропинговать 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50413" y="151733"/>
            <a:ext cx="5851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НАСТРОЙКА </a:t>
            </a:r>
            <a:r>
              <a:rPr lang="en-US" sz="2800" dirty="0" smtClean="0"/>
              <a:t>WAN </a:t>
            </a:r>
            <a:r>
              <a:rPr lang="ru-RU" sz="2800" dirty="0" smtClean="0"/>
              <a:t>ИНТЕРФЕЙСА</a:t>
            </a:r>
            <a:endParaRPr lang="ru-RU" sz="2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4297" y="211074"/>
            <a:ext cx="1619540" cy="403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1E6BD8"/>
                </a:solidFill>
              </a:rPr>
              <a:t>Сценарий 1</a:t>
            </a:r>
            <a:endParaRPr lang="ru-RU" sz="16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58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94297" y="1206501"/>
            <a:ext cx="483429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42968" y="1206501"/>
            <a:ext cx="483429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Беда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теряем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доступ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 тачке навсегда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1275" y="131064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к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1275" y="225729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пропинговать 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1275" y="320394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Удалить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WAN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интерфейс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1275" y="415059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Неуспешно пропинговать 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50413" y="151733"/>
            <a:ext cx="5851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НАСТРОЙКА </a:t>
            </a:r>
            <a:r>
              <a:rPr lang="en-US" sz="2800" dirty="0" smtClean="0"/>
              <a:t>WAN </a:t>
            </a:r>
            <a:r>
              <a:rPr lang="ru-RU" sz="2800" dirty="0" smtClean="0"/>
              <a:t>ИНТЕРФЕЙСА</a:t>
            </a:r>
            <a:endParaRPr lang="ru-RU" sz="2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4297" y="211074"/>
            <a:ext cx="1619540" cy="403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1E6BD8"/>
                </a:solidFill>
              </a:rPr>
              <a:t>Сценарий 1</a:t>
            </a:r>
            <a:endParaRPr lang="ru-RU" sz="1600" dirty="0">
              <a:solidFill>
                <a:srgbClr val="1E6BD8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255108" y="1404414"/>
            <a:ext cx="775504" cy="775504"/>
          </a:xfrm>
          <a:prstGeom prst="ellipse">
            <a:avLst/>
          </a:prstGeom>
          <a:noFill/>
          <a:ln w="19050">
            <a:solidFill>
              <a:srgbClr val="FF3B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3B60"/>
                </a:solidFill>
              </a:rPr>
              <a:t>!</a:t>
            </a:r>
            <a:endParaRPr lang="ru-RU" sz="2800" b="1" dirty="0">
              <a:solidFill>
                <a:srgbClr val="FF3B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183" y="2944330"/>
            <a:ext cx="1124791" cy="38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6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94297" y="5337313"/>
            <a:ext cx="11582965" cy="1248683"/>
          </a:xfrm>
          <a:prstGeom prst="roundRect">
            <a:avLst>
              <a:gd name="adj" fmla="val 16139"/>
            </a:avLst>
          </a:prstGeom>
          <a:solidFill>
            <a:srgbClr val="1E6BD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А как в случае непредвиденных обстоятельств вернуть </a:t>
            </a:r>
            <a:r>
              <a:rPr lang="ru-RU" sz="2400" dirty="0" smtClean="0"/>
              <a:t>тачку</a:t>
            </a:r>
          </a:p>
          <a:p>
            <a:pPr algn="ctr"/>
            <a:r>
              <a:rPr lang="ru-RU" sz="2400" dirty="0" smtClean="0"/>
              <a:t>в </a:t>
            </a:r>
            <a:r>
              <a:rPr lang="ru-RU" sz="2400" dirty="0"/>
              <a:t>исходное состояние?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4297" y="1206501"/>
            <a:ext cx="483429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42968" y="1206501"/>
            <a:ext cx="483429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Беда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теряем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доступ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 тачке навсегда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1275" y="131064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к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1275" y="225729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пропинговать 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1275" y="320394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Удалить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WAN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интерфейс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1275" y="4150590"/>
            <a:ext cx="4647864" cy="881470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>
                <a:solidFill>
                  <a:schemeClr val="tx1">
                    <a:lumMod val="95000"/>
                    <a:lumOff val="5000"/>
                  </a:schemeClr>
                </a:solidFill>
              </a:rPr>
              <a:t>Неуспешно пропинговать 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50413" y="151733"/>
            <a:ext cx="5851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НАСТРОЙКА </a:t>
            </a:r>
            <a:r>
              <a:rPr lang="en-US" sz="2800" dirty="0" smtClean="0"/>
              <a:t>WAN </a:t>
            </a:r>
            <a:r>
              <a:rPr lang="ru-RU" sz="2800" dirty="0" smtClean="0"/>
              <a:t>ИНТЕРФЕЙСА</a:t>
            </a:r>
            <a:endParaRPr lang="ru-RU" sz="2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4297" y="211074"/>
            <a:ext cx="1619540" cy="403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1E6BD8"/>
                </a:solidFill>
              </a:rPr>
              <a:t>Сценарий 1</a:t>
            </a:r>
            <a:endParaRPr lang="ru-RU" sz="1600" dirty="0">
              <a:solidFill>
                <a:srgbClr val="1E6BD8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255108" y="1404414"/>
            <a:ext cx="775504" cy="775504"/>
          </a:xfrm>
          <a:prstGeom prst="ellipse">
            <a:avLst/>
          </a:prstGeom>
          <a:noFill/>
          <a:ln w="19050">
            <a:solidFill>
              <a:srgbClr val="FF3B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3B60"/>
                </a:solidFill>
              </a:rPr>
              <a:t>!</a:t>
            </a:r>
            <a:endParaRPr lang="ru-RU" sz="2800" b="1" dirty="0">
              <a:solidFill>
                <a:srgbClr val="FF3B60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183" y="2944330"/>
            <a:ext cx="1124791" cy="38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7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94297" y="1206501"/>
            <a:ext cx="5250886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1274" y="1310640"/>
            <a:ext cx="5046357" cy="1176528"/>
          </a:xfrm>
          <a:prstGeom prst="roundRect">
            <a:avLst>
              <a:gd name="adj" fmla="val 16932"/>
            </a:avLst>
          </a:prstGeom>
          <a:solidFill>
            <a:srgbClr val="9229CD">
              <a:alpha val="14902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C628CE"/>
                </a:solidFill>
              </a:rPr>
              <a:t> </a:t>
            </a:r>
            <a:r>
              <a:rPr lang="ru-RU" b="1" dirty="0">
                <a:solidFill>
                  <a:srgbClr val="9229C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 smtClean="0">
                <a:solidFill>
                  <a:srgbClr val="C628CE"/>
                </a:solidFill>
              </a:rPr>
              <a:t> </a:t>
            </a:r>
            <a:r>
              <a:rPr lang="ru-RU" dirty="0" smtClean="0">
                <a:solidFill>
                  <a:srgbClr val="C628CE"/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3.4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950413" y="151733"/>
            <a:ext cx="6610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НАСТРОЙКА СЕТЕВОГО АДАПТЕРА</a:t>
            </a:r>
            <a:endParaRPr lang="ru-RU" sz="2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4297" y="211074"/>
            <a:ext cx="1619540" cy="403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922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9229CD"/>
                </a:solidFill>
              </a:rPr>
              <a:t>Сценарий 2</a:t>
            </a:r>
            <a:endParaRPr lang="ru-RU" sz="1600" dirty="0">
              <a:solidFill>
                <a:srgbClr val="9229CD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91274" y="2558287"/>
            <a:ext cx="5046357" cy="1176528"/>
          </a:xfrm>
          <a:prstGeom prst="roundRect">
            <a:avLst>
              <a:gd name="adj" fmla="val 16932"/>
            </a:avLst>
          </a:prstGeom>
          <a:solidFill>
            <a:srgbClr val="9229CD">
              <a:alpha val="14902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Поменять сетевой адаптер 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91274" y="3805935"/>
            <a:ext cx="5046357" cy="1176528"/>
          </a:xfrm>
          <a:prstGeom prst="roundRect">
            <a:avLst>
              <a:gd name="adj" fmla="val 16932"/>
            </a:avLst>
          </a:prstGeom>
          <a:solidFill>
            <a:srgbClr val="9229CD">
              <a:alpha val="14902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FW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smtClean="0">
                <a:solidFill>
                  <a:srgbClr val="9229C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1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3.4</a:t>
            </a:r>
          </a:p>
        </p:txBody>
      </p:sp>
    </p:spTree>
    <p:extLst>
      <p:ext uri="{BB962C8B-B14F-4D97-AF65-F5344CB8AC3E}">
        <p14:creationId xmlns:p14="http://schemas.microsoft.com/office/powerpoint/2010/main" val="188778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94297" y="1206501"/>
            <a:ext cx="5250886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77687" y="1206501"/>
            <a:ext cx="462215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Беда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–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это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поменять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1274" y="1310640"/>
            <a:ext cx="5046357" cy="1176528"/>
          </a:xfrm>
          <a:prstGeom prst="roundRect">
            <a:avLst>
              <a:gd name="adj" fmla="val 16932"/>
            </a:avLst>
          </a:prstGeom>
          <a:solidFill>
            <a:srgbClr val="9229CD">
              <a:alpha val="14902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C628CE"/>
                </a:solidFill>
              </a:rPr>
              <a:t> </a:t>
            </a:r>
            <a:r>
              <a:rPr lang="ru-RU" b="1" dirty="0">
                <a:solidFill>
                  <a:srgbClr val="9229C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 smtClean="0">
                <a:solidFill>
                  <a:srgbClr val="C628CE"/>
                </a:solidFill>
              </a:rPr>
              <a:t> </a:t>
            </a:r>
            <a:r>
              <a:rPr lang="ru-RU" dirty="0" smtClean="0">
                <a:solidFill>
                  <a:srgbClr val="C628CE"/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3.4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950413" y="151733"/>
            <a:ext cx="5851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НАСТРОЙКА </a:t>
            </a:r>
            <a:r>
              <a:rPr lang="en-US" sz="2800" dirty="0" smtClean="0"/>
              <a:t>WAN </a:t>
            </a:r>
            <a:r>
              <a:rPr lang="ru-RU" sz="2800" dirty="0" smtClean="0"/>
              <a:t>ИНТЕРФЕЙСА</a:t>
            </a:r>
            <a:endParaRPr lang="ru-RU" sz="2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4297" y="211074"/>
            <a:ext cx="1619540" cy="403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922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9229CD"/>
                </a:solidFill>
              </a:rPr>
              <a:t>Сценарий 2</a:t>
            </a:r>
            <a:endParaRPr lang="ru-RU" sz="1600" dirty="0">
              <a:solidFill>
                <a:srgbClr val="9229CD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338360" y="1421889"/>
            <a:ext cx="775504" cy="775504"/>
          </a:xfrm>
          <a:prstGeom prst="ellipse">
            <a:avLst/>
          </a:prstGeom>
          <a:noFill/>
          <a:ln w="19050">
            <a:solidFill>
              <a:srgbClr val="FF3B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3B60"/>
                </a:solidFill>
              </a:rPr>
              <a:t>!</a:t>
            </a:r>
            <a:endParaRPr lang="ru-RU" sz="2800" b="1" dirty="0">
              <a:solidFill>
                <a:srgbClr val="FF3B60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750" y="2944330"/>
            <a:ext cx="1124791" cy="388859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>
            <a:off x="391274" y="2558287"/>
            <a:ext cx="5046357" cy="1176528"/>
          </a:xfrm>
          <a:prstGeom prst="roundRect">
            <a:avLst>
              <a:gd name="adj" fmla="val 16932"/>
            </a:avLst>
          </a:prstGeom>
          <a:solidFill>
            <a:srgbClr val="9229CD">
              <a:alpha val="14902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Поменять сетевой адаптер 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91274" y="3805935"/>
            <a:ext cx="5046357" cy="1176528"/>
          </a:xfrm>
          <a:prstGeom prst="roundRect">
            <a:avLst>
              <a:gd name="adj" fmla="val 16932"/>
            </a:avLst>
          </a:prstGeom>
          <a:solidFill>
            <a:srgbClr val="9229CD">
              <a:alpha val="14902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FW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smtClean="0">
                <a:solidFill>
                  <a:srgbClr val="9229C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1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3.4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28950" y="4463263"/>
            <a:ext cx="413716" cy="42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2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А ЧТО МЫ ХОТИМ ОТ ИНСТРУМЕНТА?</a:t>
            </a:r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94297" y="1206501"/>
            <a:ext cx="2796773" cy="4877368"/>
          </a:xfrm>
          <a:prstGeom prst="roundRect">
            <a:avLst>
              <a:gd name="adj" fmla="val 6659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216000" rtlCol="0" anchor="b" anchorCtr="0"/>
          <a:lstStyle/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Абстрагирует нас от настройки 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соединения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38823" y="1206501"/>
            <a:ext cx="2796773" cy="4877368"/>
          </a:xfrm>
          <a:prstGeom prst="roundRect">
            <a:avLst>
              <a:gd name="adj" fmla="val 6659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216000" rtlCol="0" anchor="b" anchorCtr="0"/>
          <a:lstStyle/>
          <a:p>
            <a:r>
              <a:rPr lang="ru-RU" sz="2200">
                <a:solidFill>
                  <a:schemeClr val="tx1">
                    <a:lumMod val="95000"/>
                    <a:lumOff val="5000"/>
                  </a:schemeClr>
                </a:solidFill>
              </a:rPr>
              <a:t>Предназначен для сетевого ПО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183349" y="1206501"/>
            <a:ext cx="2796773" cy="4877368"/>
          </a:xfrm>
          <a:prstGeom prst="roundRect">
            <a:avLst>
              <a:gd name="adj" fmla="val 6659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216000" rtlCol="0" anchor="b" anchorCtr="0"/>
          <a:lstStyle/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идеале,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парсит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за нас ответы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27876" y="1206501"/>
            <a:ext cx="2796773" cy="4877368"/>
          </a:xfrm>
          <a:prstGeom prst="roundRect">
            <a:avLst>
              <a:gd name="adj" fmla="val 6659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216000" rtlCol="0" anchor="b" anchorCtr="0"/>
          <a:lstStyle/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Имеет функционал, способствующий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тестированию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78" y="1435614"/>
            <a:ext cx="678058" cy="67805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37" y="1435614"/>
            <a:ext cx="678058" cy="67805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357" y="1458233"/>
            <a:ext cx="666731" cy="66673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243" y="1435614"/>
            <a:ext cx="689350" cy="68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6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00032"/>
              </p:ext>
            </p:extLst>
          </p:nvPr>
        </p:nvGraphicFramePr>
        <p:xfrm>
          <a:off x="0" y="1033668"/>
          <a:ext cx="12192000" cy="5824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5900">
                  <a:extLst>
                    <a:ext uri="{9D8B030D-6E8A-4147-A177-3AD203B41FA5}">
                      <a16:colId xmlns:a16="http://schemas.microsoft.com/office/drawing/2014/main" val="4177456933"/>
                    </a:ext>
                  </a:extLst>
                </a:gridCol>
                <a:gridCol w="8396100">
                  <a:extLst>
                    <a:ext uri="{9D8B030D-6E8A-4147-A177-3AD203B41FA5}">
                      <a16:colId xmlns:a16="http://schemas.microsoft.com/office/drawing/2014/main" val="3544309254"/>
                    </a:ext>
                  </a:extLst>
                </a:gridCol>
              </a:tblGrid>
              <a:tr h="644339">
                <a:tc>
                  <a:txBody>
                    <a:bodyPr/>
                    <a:lstStyle/>
                    <a:p>
                      <a:r>
                        <a:rPr lang="ru-RU" sz="2400" dirty="0"/>
                        <a:t>Инструмент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Fabric</a:t>
                      </a:r>
                      <a:endParaRPr lang="ru-RU" sz="24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123862"/>
                  </a:ext>
                </a:extLst>
              </a:tr>
              <a:tr h="1294998">
                <a:tc>
                  <a:txBody>
                    <a:bodyPr/>
                    <a:lstStyle/>
                    <a:p>
                      <a:r>
                        <a:rPr lang="ru-RU" sz="2000" b="1" dirty="0"/>
                        <a:t>Назначение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Высокоуровневый инструмент для автоматизации удалённого выполнения команд и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развёртывания</a:t>
                      </a:r>
                      <a:endParaRPr lang="ru-RU" sz="20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88515"/>
                  </a:ext>
                </a:extLst>
              </a:tr>
              <a:tr h="1294998">
                <a:tc>
                  <a:txBody>
                    <a:bodyPr/>
                    <a:lstStyle/>
                    <a:p>
                      <a:r>
                        <a:rPr lang="ru-RU" sz="2000" b="1" dirty="0"/>
                        <a:t>Ключевая</a:t>
                      </a:r>
                      <a:r>
                        <a:rPr lang="ru-RU" sz="2000" b="1" baseline="0" dirty="0"/>
                        <a:t> задача</a:t>
                      </a:r>
                      <a:endParaRPr lang="ru-RU" sz="2000" b="1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Упрощение написания скриптов для управления серверами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985380"/>
                  </a:ext>
                </a:extLst>
              </a:tr>
              <a:tr h="1294998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Сильные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Простой и лаконичный API (команды </a:t>
                      </a:r>
                      <a:r>
                        <a:rPr lang="ru-RU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run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</a:t>
                      </a:r>
                      <a:r>
                        <a:rPr lang="ru-RU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sudo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endParaRPr lang="ru-RU" sz="2000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встроенные </a:t>
                      </a:r>
                      <a:r>
                        <a:rPr lang="ru-RU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средства управления группами хостов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551235"/>
                  </a:ext>
                </a:extLst>
              </a:tr>
              <a:tr h="1294998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является </a:t>
                      </a:r>
                      <a:r>
                        <a:rPr lang="ru-RU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потокобезопасным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130775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ИНСТРУМЕНТАРИЙ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095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255259"/>
              </p:ext>
            </p:extLst>
          </p:nvPr>
        </p:nvGraphicFramePr>
        <p:xfrm>
          <a:off x="0" y="1033669"/>
          <a:ext cx="12192000" cy="5824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5900">
                  <a:extLst>
                    <a:ext uri="{9D8B030D-6E8A-4147-A177-3AD203B41FA5}">
                      <a16:colId xmlns:a16="http://schemas.microsoft.com/office/drawing/2014/main" val="4177456933"/>
                    </a:ext>
                  </a:extLst>
                </a:gridCol>
                <a:gridCol w="8396100">
                  <a:extLst>
                    <a:ext uri="{9D8B030D-6E8A-4147-A177-3AD203B41FA5}">
                      <a16:colId xmlns:a16="http://schemas.microsoft.com/office/drawing/2014/main" val="3544309254"/>
                    </a:ext>
                  </a:extLst>
                </a:gridCol>
              </a:tblGrid>
              <a:tr h="622094">
                <a:tc>
                  <a:txBody>
                    <a:bodyPr/>
                    <a:lstStyle/>
                    <a:p>
                      <a:r>
                        <a:rPr lang="ru-RU" sz="2400" dirty="0"/>
                        <a:t>Инструмент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AsyncSSH</a:t>
                      </a:r>
                      <a:endParaRPr lang="ru-RU" sz="2400" dirty="0" smtClean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123862"/>
                  </a:ext>
                </a:extLst>
              </a:tr>
              <a:tr h="1300559">
                <a:tc>
                  <a:txBody>
                    <a:bodyPr/>
                    <a:lstStyle/>
                    <a:p>
                      <a:r>
                        <a:rPr lang="ru-RU" sz="2000" b="1" dirty="0"/>
                        <a:t>Назначение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Полностью асинхронная библиотека на базе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asyncio</a:t>
                      </a:r>
                      <a:endParaRPr lang="ru-RU" sz="20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88515"/>
                  </a:ext>
                </a:extLst>
              </a:tr>
              <a:tr h="1300559">
                <a:tc>
                  <a:txBody>
                    <a:bodyPr/>
                    <a:lstStyle/>
                    <a:p>
                      <a:r>
                        <a:rPr lang="ru-RU" sz="2000" b="1" dirty="0"/>
                        <a:t>Ключевая</a:t>
                      </a:r>
                      <a:r>
                        <a:rPr lang="ru-RU" sz="2000" b="1" baseline="0" dirty="0"/>
                        <a:t> задача</a:t>
                      </a:r>
                      <a:endParaRPr lang="ru-RU" sz="2000" b="1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Высокопроизводительная работа с большим числом одновременных соединений. </a:t>
                      </a:r>
                      <a:endParaRPr lang="ru-RU" sz="20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985380"/>
                  </a:ext>
                </a:extLst>
              </a:tr>
              <a:tr h="1300559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Сильные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производительность и низкое потребление ресурсов; эффективно работает в I/O-ориентированных задачах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551235"/>
                  </a:ext>
                </a:extLst>
              </a:tr>
              <a:tr h="1300559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Требует знания асинхронного программирования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130775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ИНСТРУМЕНТАРИЙ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9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557368"/>
              </p:ext>
            </p:extLst>
          </p:nvPr>
        </p:nvGraphicFramePr>
        <p:xfrm>
          <a:off x="0" y="1033668"/>
          <a:ext cx="12192000" cy="5824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5900">
                  <a:extLst>
                    <a:ext uri="{9D8B030D-6E8A-4147-A177-3AD203B41FA5}">
                      <a16:colId xmlns:a16="http://schemas.microsoft.com/office/drawing/2014/main" val="4177456933"/>
                    </a:ext>
                  </a:extLst>
                </a:gridCol>
                <a:gridCol w="8396100">
                  <a:extLst>
                    <a:ext uri="{9D8B030D-6E8A-4147-A177-3AD203B41FA5}">
                      <a16:colId xmlns:a16="http://schemas.microsoft.com/office/drawing/2014/main" val="3544309254"/>
                    </a:ext>
                  </a:extLst>
                </a:gridCol>
              </a:tblGrid>
              <a:tr h="618535">
                <a:tc>
                  <a:txBody>
                    <a:bodyPr/>
                    <a:lstStyle/>
                    <a:p>
                      <a:r>
                        <a:rPr lang="ru-RU" sz="2400" dirty="0"/>
                        <a:t>Инструмент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parallel-ssh</a:t>
                      </a:r>
                      <a:endParaRPr lang="ru-RU" sz="24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123862"/>
                  </a:ext>
                </a:extLst>
              </a:tr>
              <a:tr h="1301449">
                <a:tc>
                  <a:txBody>
                    <a:bodyPr/>
                    <a:lstStyle/>
                    <a:p>
                      <a:r>
                        <a:rPr lang="ru-RU" sz="2000" b="1" dirty="0"/>
                        <a:t>Назначение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Высокопроизводительный асинхронный клиент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основе C-библиотеки libssh2</a:t>
                      </a:r>
                      <a:endParaRPr lang="ru-RU" sz="20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88515"/>
                  </a:ext>
                </a:extLst>
              </a:tr>
              <a:tr h="1301449">
                <a:tc>
                  <a:txBody>
                    <a:bodyPr/>
                    <a:lstStyle/>
                    <a:p>
                      <a:r>
                        <a:rPr lang="ru-RU" sz="2000" b="1" dirty="0"/>
                        <a:t>Ключевая</a:t>
                      </a:r>
                      <a:r>
                        <a:rPr lang="ru-RU" sz="2000" b="1" baseline="0" dirty="0"/>
                        <a:t> задача</a:t>
                      </a:r>
                      <a:endParaRPr lang="ru-RU" sz="2000" b="1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Достижение максимальной скорости</a:t>
                      </a:r>
                    </a:p>
                    <a:p>
                      <a:r>
                        <a:rPr lang="ru-RU" sz="2000" dirty="0" smtClean="0"/>
                        <a:t>параллельного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выполнения команд</a:t>
                      </a:r>
                      <a:endParaRPr lang="ru-RU" sz="20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985380"/>
                  </a:ext>
                </a:extLst>
              </a:tr>
              <a:tr h="1301449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Сильные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 производительность,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встроенное управление очередями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551235"/>
                  </a:ext>
                </a:extLst>
              </a:tr>
              <a:tr h="1301449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Позиционируется как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неинтерактивный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—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плохо подходит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диалоговых сессий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130775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ИНСТРУМЕНТАРИЙ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32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280542"/>
              </p:ext>
            </p:extLst>
          </p:nvPr>
        </p:nvGraphicFramePr>
        <p:xfrm>
          <a:off x="0" y="1033670"/>
          <a:ext cx="12192000" cy="5824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5900">
                  <a:extLst>
                    <a:ext uri="{9D8B030D-6E8A-4147-A177-3AD203B41FA5}">
                      <a16:colId xmlns:a16="http://schemas.microsoft.com/office/drawing/2014/main" val="4177456933"/>
                    </a:ext>
                  </a:extLst>
                </a:gridCol>
                <a:gridCol w="8396100">
                  <a:extLst>
                    <a:ext uri="{9D8B030D-6E8A-4147-A177-3AD203B41FA5}">
                      <a16:colId xmlns:a16="http://schemas.microsoft.com/office/drawing/2014/main" val="3544309254"/>
                    </a:ext>
                  </a:extLst>
                </a:gridCol>
              </a:tblGrid>
              <a:tr h="655137">
                <a:tc>
                  <a:txBody>
                    <a:bodyPr/>
                    <a:lstStyle/>
                    <a:p>
                      <a:r>
                        <a:rPr lang="ru-RU" sz="2400" dirty="0"/>
                        <a:t>Инструмент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Paramiko</a:t>
                      </a:r>
                      <a:endParaRPr lang="ru-RU" sz="24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123862"/>
                  </a:ext>
                </a:extLst>
              </a:tr>
              <a:tr h="1165741">
                <a:tc>
                  <a:txBody>
                    <a:bodyPr/>
                    <a:lstStyle/>
                    <a:p>
                      <a:r>
                        <a:rPr lang="ru-RU" sz="2000" b="1" dirty="0"/>
                        <a:t>Назначение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Низкоуровневая реализация SSHv2 на чистом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Python</a:t>
                      </a:r>
                      <a:endParaRPr lang="ru-RU" sz="20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88515"/>
                  </a:ext>
                </a:extLst>
              </a:tr>
              <a:tr h="1165741">
                <a:tc>
                  <a:txBody>
                    <a:bodyPr/>
                    <a:lstStyle/>
                    <a:p>
                      <a:r>
                        <a:rPr lang="ru-RU" sz="2000" b="1" dirty="0"/>
                        <a:t>Ключевая</a:t>
                      </a:r>
                      <a:r>
                        <a:rPr lang="ru-RU" sz="2000" b="1" baseline="0" dirty="0"/>
                        <a:t> задача</a:t>
                      </a:r>
                      <a:endParaRPr lang="ru-RU" sz="2000" b="1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 гибкого и контролируемого SSH-соединения</a:t>
                      </a:r>
                      <a:endParaRPr lang="ru-RU" sz="20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985380"/>
                  </a:ext>
                </a:extLst>
              </a:tr>
              <a:tr h="1564734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Сильные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Полный контроль над соединением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(алгоритмы, таймауты, типы аутентификации)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Универсальность для любых устройств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600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Linux</a:t>
                      </a:r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сетевое оборудование)</a:t>
                      </a:r>
                      <a:endParaRPr lang="ru-RU" sz="16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551235"/>
                  </a:ext>
                </a:extLst>
              </a:tr>
              <a:tr h="1272977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 производительность при большом количестве хостов; синхронная работа; требует ручного управления пулами соединений.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130775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ИНСТРУМЕНТАРИЙ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678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025281"/>
              </p:ext>
            </p:extLst>
          </p:nvPr>
        </p:nvGraphicFramePr>
        <p:xfrm>
          <a:off x="0" y="1033670"/>
          <a:ext cx="12192000" cy="6182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5900">
                  <a:extLst>
                    <a:ext uri="{9D8B030D-6E8A-4147-A177-3AD203B41FA5}">
                      <a16:colId xmlns:a16="http://schemas.microsoft.com/office/drawing/2014/main" val="4177456933"/>
                    </a:ext>
                  </a:extLst>
                </a:gridCol>
                <a:gridCol w="8396100">
                  <a:extLst>
                    <a:ext uri="{9D8B030D-6E8A-4147-A177-3AD203B41FA5}">
                      <a16:colId xmlns:a16="http://schemas.microsoft.com/office/drawing/2014/main" val="3544309254"/>
                    </a:ext>
                  </a:extLst>
                </a:gridCol>
              </a:tblGrid>
              <a:tr h="655137">
                <a:tc>
                  <a:txBody>
                    <a:bodyPr/>
                    <a:lstStyle/>
                    <a:p>
                      <a:r>
                        <a:rPr lang="ru-RU" sz="2400" dirty="0"/>
                        <a:t>Инструмент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Netmiko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123862"/>
                  </a:ext>
                </a:extLst>
              </a:tr>
              <a:tr h="1165741">
                <a:tc>
                  <a:txBody>
                    <a:bodyPr/>
                    <a:lstStyle/>
                    <a:p>
                      <a:r>
                        <a:rPr lang="ru-RU" sz="2000" b="1" dirty="0"/>
                        <a:t>Назначение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Специализированная библиотека для автоматизации сетевого  оборудования</a:t>
                      </a:r>
                      <a:endParaRPr lang="ru-RU" sz="20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88515"/>
                  </a:ext>
                </a:extLst>
              </a:tr>
              <a:tr h="1165741">
                <a:tc>
                  <a:txBody>
                    <a:bodyPr/>
                    <a:lstStyle/>
                    <a:p>
                      <a:r>
                        <a:rPr lang="ru-RU" sz="2000" b="1" dirty="0"/>
                        <a:t>Ключевая</a:t>
                      </a:r>
                      <a:r>
                        <a:rPr lang="ru-RU" sz="2000" b="1" baseline="0" dirty="0"/>
                        <a:t> задача</a:t>
                      </a:r>
                      <a:endParaRPr lang="ru-RU" sz="2000" b="1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Унификация работы с CLI разных производителей</a:t>
                      </a:r>
                      <a:endParaRPr lang="ru-RU" sz="2000" dirty="0"/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985380"/>
                  </a:ext>
                </a:extLst>
              </a:tr>
              <a:tr h="1564734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Сильные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Поддержка 70+ </a:t>
                      </a:r>
                      <a:r>
                        <a:rPr lang="ru-RU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вендоров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600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Cisco</a:t>
                      </a:r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Juniper</a:t>
                      </a:r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Arista</a:t>
                      </a:r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Huawei</a:t>
                      </a:r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TextFSM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600" kern="12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парсинг</a:t>
                      </a:r>
                      <a:r>
                        <a:rPr lang="ru-RU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табличных ответов)</a:t>
                      </a:r>
                      <a:endParaRPr lang="en-US" sz="160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Поддержка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режимов многих ОС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Встроенное ожидание промптов ответов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551235"/>
                  </a:ext>
                </a:extLst>
              </a:tr>
              <a:tr h="1272977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Слабые стороны</a:t>
                      </a: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Ориентирована в основном на сетевое оборудование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8000" marR="252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130775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ИНСТРУМЕНТАРИЙ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50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ИНСТРУМЕНТАРИЙ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802242"/>
              </p:ext>
            </p:extLst>
          </p:nvPr>
        </p:nvGraphicFramePr>
        <p:xfrm>
          <a:off x="1" y="1033667"/>
          <a:ext cx="12192000" cy="5824332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392743266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39501329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03309862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5844610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210018440"/>
                    </a:ext>
                  </a:extLst>
                </a:gridCol>
              </a:tblGrid>
              <a:tr h="97072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Библиотека</a:t>
                      </a:r>
                    </a:p>
                  </a:txBody>
                  <a:tcPr marR="121920" marT="76200" marB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Производи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-</a:t>
                      </a:r>
                      <a:r>
                        <a:rPr lang="ru-RU" sz="2000" b="1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тельность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marT="76200" marB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Удобство 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API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Для сетевых устройств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Для 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Linux-</a:t>
                      </a: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серверов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6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740078"/>
                  </a:ext>
                </a:extLst>
              </a:tr>
              <a:tr h="97072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Paramiko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Низкая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Среднее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Да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Да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687686"/>
                  </a:ext>
                </a:extLst>
              </a:tr>
              <a:tr h="97072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Netmiko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CF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Средняя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CF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Высокое</a:t>
                      </a: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для сетей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CF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 Отлично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CF5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 Ограниченно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CF5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88186"/>
                  </a:ext>
                </a:extLst>
              </a:tr>
              <a:tr h="970722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Fabric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Низкая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Высокое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 Нет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Да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611158"/>
                  </a:ext>
                </a:extLst>
              </a:tr>
              <a:tr h="97072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AsyncSSH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Высокая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Среднее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Частично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 Отлично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769654"/>
                  </a:ext>
                </a:extLst>
              </a:tr>
              <a:tr h="97072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parallel-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ssh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Очень высокая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Среднее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 Нет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  Отлично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331282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90" y="2381272"/>
            <a:ext cx="304682" cy="2298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283" y="2381272"/>
            <a:ext cx="304682" cy="2298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445" y="3357317"/>
            <a:ext cx="304682" cy="2298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903" y="4325923"/>
            <a:ext cx="304682" cy="2298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075" y="5279955"/>
            <a:ext cx="304682" cy="2298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006" y="6256001"/>
            <a:ext cx="304682" cy="2298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743" y="6256001"/>
            <a:ext cx="263008" cy="264537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7792445" y="5254454"/>
            <a:ext cx="280851" cy="280851"/>
          </a:xfrm>
          <a:prstGeom prst="ellipse">
            <a:avLst/>
          </a:prstGeom>
          <a:solidFill>
            <a:srgbClr val="FFC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0059155" y="3331816"/>
            <a:ext cx="280851" cy="280851"/>
          </a:xfrm>
          <a:prstGeom prst="ellipse">
            <a:avLst/>
          </a:prstGeom>
          <a:solidFill>
            <a:srgbClr val="FFC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743" y="4306474"/>
            <a:ext cx="263008" cy="26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82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67800" cy="4968240"/>
          </a:xfrm>
          <a:prstGeom prst="rect">
            <a:avLst/>
          </a:prstGeom>
          <a:gradFill flip="none" rotWithShape="1">
            <a:gsLst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01094" y="287468"/>
            <a:ext cx="6084466" cy="121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 smtClean="0"/>
              <a:t>КТО ТАКОЙ ЭТОТ ВАШ </a:t>
            </a:r>
            <a:r>
              <a:rPr lang="en-US" sz="4800" dirty="0" smtClean="0"/>
              <a:t>NETMIKO</a:t>
            </a:r>
            <a:r>
              <a:rPr lang="ru-RU" sz="4800" dirty="0" smtClean="0"/>
              <a:t>?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02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06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7904823" cy="919032"/>
          </a:xfrm>
        </p:spPr>
        <p:txBody>
          <a:bodyPr/>
          <a:lstStyle/>
          <a:p>
            <a:r>
              <a:rPr lang="ru-RU" dirty="0" smtClean="0"/>
              <a:t>ЧТО ОЗНАЧАЕТ ПОДДЕРЖКА БОЛЬШОГО КОЛ-ВА ВЕНДОРОВ В </a:t>
            </a:r>
            <a:r>
              <a:rPr lang="en-US" dirty="0" smtClean="0"/>
              <a:t>NETMIKO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84350" y="1322504"/>
            <a:ext cx="790482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dirty="0">
                <a:solidFill>
                  <a:srgbClr val="1E6BD8"/>
                </a:solidFill>
              </a:rPr>
              <a:t>Если бы мы использовали «сырой» </a:t>
            </a:r>
            <a:r>
              <a:rPr lang="ru-RU" sz="2400" dirty="0" err="1" smtClean="0">
                <a:solidFill>
                  <a:srgbClr val="1E6BD8"/>
                </a:solidFill>
              </a:rPr>
              <a:t>Paramiko</a:t>
            </a:r>
            <a:r>
              <a:rPr lang="ru-RU" sz="2400" dirty="0" smtClean="0">
                <a:solidFill>
                  <a:srgbClr val="1E6BD8"/>
                </a:solidFill>
              </a:rPr>
              <a:t>,</a:t>
            </a:r>
          </a:p>
          <a:p>
            <a:r>
              <a:rPr lang="ru-RU" sz="2400" dirty="0" smtClean="0">
                <a:solidFill>
                  <a:srgbClr val="1E6BD8"/>
                </a:solidFill>
              </a:rPr>
              <a:t>то </a:t>
            </a:r>
            <a:r>
              <a:rPr lang="ru-RU" sz="2400" dirty="0">
                <a:solidFill>
                  <a:srgbClr val="1E6BD8"/>
                </a:solidFill>
              </a:rPr>
              <a:t>для каждого </a:t>
            </a:r>
            <a:r>
              <a:rPr lang="ru-RU" sz="2400" dirty="0" err="1">
                <a:solidFill>
                  <a:srgbClr val="1E6BD8"/>
                </a:solidFill>
              </a:rPr>
              <a:t>вендора</a:t>
            </a:r>
            <a:r>
              <a:rPr lang="ru-RU" sz="2400" dirty="0">
                <a:solidFill>
                  <a:srgbClr val="1E6BD8"/>
                </a:solidFill>
              </a:rPr>
              <a:t> пришлось бы</a:t>
            </a:r>
            <a:r>
              <a:rPr lang="ru-RU" sz="2400" dirty="0" smtClean="0">
                <a:solidFill>
                  <a:srgbClr val="1E6BD8"/>
                </a:solidFill>
              </a:rPr>
              <a:t>:</a:t>
            </a:r>
            <a:endParaRPr lang="en-US" sz="2400" dirty="0">
              <a:solidFill>
                <a:srgbClr val="1E6BD8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4297" y="5577840"/>
            <a:ext cx="11582965" cy="1008156"/>
          </a:xfrm>
          <a:prstGeom prst="roundRect">
            <a:avLst>
              <a:gd name="adj" fmla="val 16139"/>
            </a:avLst>
          </a:prstGeom>
          <a:solidFill>
            <a:srgbClr val="1E6BD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Netmiko</a:t>
            </a:r>
            <a:r>
              <a:rPr lang="ru-RU" sz="2400" b="1" dirty="0"/>
              <a:t> обрабатывает это за нас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4297" y="1206500"/>
            <a:ext cx="11582965" cy="4203699"/>
          </a:xfrm>
          <a:prstGeom prst="roundRect">
            <a:avLst>
              <a:gd name="adj" fmla="val 5263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8298" y="4856810"/>
            <a:ext cx="11153706" cy="439042"/>
          </a:xfrm>
          <a:prstGeom prst="roundRect">
            <a:avLst>
              <a:gd name="adj" fmla="val 50000"/>
            </a:avLst>
          </a:prstGeom>
          <a:solidFill>
            <a:srgbClr val="FF3B6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3B60"/>
                </a:solidFill>
              </a:rPr>
              <a:t>Это  отдельный  </a:t>
            </a:r>
            <a:r>
              <a:rPr lang="ru-RU" dirty="0">
                <a:solidFill>
                  <a:srgbClr val="FF3B60"/>
                </a:solidFill>
              </a:rPr>
              <a:t>код </a:t>
            </a:r>
            <a:r>
              <a:rPr lang="ru-RU" dirty="0" smtClean="0">
                <a:solidFill>
                  <a:srgbClr val="FF3B60"/>
                </a:solidFill>
              </a:rPr>
              <a:t> для  каждого  </a:t>
            </a:r>
            <a:r>
              <a:rPr lang="ru-RU" dirty="0">
                <a:solidFill>
                  <a:srgbClr val="FF3B60"/>
                </a:solidFill>
              </a:rPr>
              <a:t>типа </a:t>
            </a:r>
            <a:r>
              <a:rPr lang="ru-RU" dirty="0" smtClean="0">
                <a:solidFill>
                  <a:srgbClr val="FF3B60"/>
                </a:solidFill>
              </a:rPr>
              <a:t> устройства</a:t>
            </a:r>
            <a:endParaRPr lang="en-US" dirty="0">
              <a:solidFill>
                <a:srgbClr val="FF3B60"/>
              </a:solidFill>
              <a:ea typeface="Verdana" panose="020B060403050404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8297" y="2231135"/>
            <a:ext cx="4473755" cy="2511328"/>
          </a:xfrm>
          <a:prstGeom prst="roundRect">
            <a:avLst>
              <a:gd name="adj" fmla="val 5620"/>
            </a:avLst>
          </a:prstGeom>
          <a:solidFill>
            <a:srgbClr val="D0E0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 anchorCtr="0"/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Описывать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ожидание приглашения командной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строки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49196" y="2231135"/>
            <a:ext cx="3212832" cy="2511328"/>
          </a:xfrm>
          <a:prstGeom prst="roundRect">
            <a:avLst>
              <a:gd name="adj" fmla="val 7036"/>
            </a:avLst>
          </a:prstGeom>
          <a:solidFill>
            <a:srgbClr val="D0E0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 anchorCtr="0"/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Обрабатывать пагинацию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489172" y="2231135"/>
            <a:ext cx="3212832" cy="2511328"/>
          </a:xfrm>
          <a:prstGeom prst="roundRect">
            <a:avLst>
              <a:gd name="adj" fmla="val 4912"/>
            </a:avLst>
          </a:prstGeom>
          <a:solidFill>
            <a:srgbClr val="D0E0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 anchorCtr="0"/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Правильно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завершать 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SSH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сессию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50637" y="3597349"/>
            <a:ext cx="1292219" cy="439042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1E6BD8"/>
                </a:solidFill>
              </a:rPr>
              <a:t>router</a:t>
            </a:r>
            <a:r>
              <a:rPr lang="ru-RU" dirty="0" smtClean="0">
                <a:solidFill>
                  <a:srgbClr val="1E6BD8"/>
                </a:solidFill>
              </a:rPr>
              <a:t>#</a:t>
            </a:r>
            <a:endParaRPr lang="en-US" dirty="0">
              <a:solidFill>
                <a:srgbClr val="1E6BD8"/>
              </a:solidFill>
              <a:ea typeface="Verdana" panose="020B060403050404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14603" y="3597349"/>
            <a:ext cx="1852746" cy="439042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1E6BD8"/>
                </a:solidFill>
              </a:rPr>
              <a:t>user@switch</a:t>
            </a:r>
            <a:r>
              <a:rPr lang="ru-RU" dirty="0">
                <a:solidFill>
                  <a:srgbClr val="1E6BD8"/>
                </a:solidFill>
              </a:rPr>
              <a:t>&gt;</a:t>
            </a:r>
            <a:endParaRPr lang="en-US" dirty="0">
              <a:solidFill>
                <a:srgbClr val="1E6BD8"/>
              </a:solidFill>
              <a:ea typeface="Verdana" panose="020B060403050404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50637" y="4133454"/>
            <a:ext cx="2269306" cy="439042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1E6BD8"/>
                </a:solidFill>
              </a:rPr>
              <a:t>user@ngfwos</a:t>
            </a:r>
            <a:r>
              <a:rPr lang="en-US" dirty="0">
                <a:solidFill>
                  <a:srgbClr val="1E6BD8"/>
                </a:solidFill>
              </a:rPr>
              <a:t>:~$</a:t>
            </a:r>
            <a:endParaRPr lang="ru-RU" dirty="0">
              <a:solidFill>
                <a:srgbClr val="1E6BD8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76052" y="3968031"/>
            <a:ext cx="2252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выводе длинных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ответов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725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94297" y="944218"/>
            <a:ext cx="6747585" cy="5297556"/>
          </a:xfrm>
          <a:prstGeom prst="roundRect">
            <a:avLst>
              <a:gd name="adj" fmla="val 2564"/>
            </a:avLst>
          </a:prstGeom>
          <a:solidFill>
            <a:srgbClr val="1E1E1E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216000" rtlCol="0" anchor="t" anchorCtr="0"/>
          <a:lstStyle/>
          <a:p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</a:t>
            </a:r>
            <a:r>
              <a:rPr lang="en-US" dirty="0" smtClean="0"/>
              <a:t>TEXTFSM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6" y="2418601"/>
            <a:ext cx="6754813" cy="22476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0"/>
          <a:stretch/>
        </p:blipFill>
        <p:spPr>
          <a:xfrm>
            <a:off x="7262520" y="3398566"/>
            <a:ext cx="656991" cy="388859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8140148" y="944218"/>
            <a:ext cx="3762292" cy="5297556"/>
          </a:xfrm>
          <a:prstGeom prst="roundRect">
            <a:avLst>
              <a:gd name="adj" fmla="val 3301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216000" rtlCol="0" anchor="t" anchorCtr="0"/>
          <a:lstStyle/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[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{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"INTERFACE": "eth0",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"IP_ADDRESS": ["172.168.111.11/24“],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"MAC": "00:11:22:33:44:55",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"VRF": "default",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"MTU": "1500",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"S/L": "u/u"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},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{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"INTERFACE": "eth1",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"IP_ADDRESS": [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"192.168.1.1/24",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"192.168.2.1/24",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]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"MAC": "00:11:22:33:45:55",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"VRF": "default",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"MTU": "1500",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"S/L": "u/u"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},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…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]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4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8744927" cy="511184"/>
          </a:xfrm>
        </p:spPr>
        <p:txBody>
          <a:bodyPr/>
          <a:lstStyle/>
          <a:p>
            <a:r>
              <a:rPr lang="ru-RU" dirty="0" smtClean="0"/>
              <a:t>А ЧТО ТАМ БЫЛО ПРО УДОБНЫЙ </a:t>
            </a:r>
            <a:r>
              <a:rPr lang="en-US" dirty="0" smtClean="0"/>
              <a:t>API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297" y="1058245"/>
            <a:ext cx="5480338" cy="5134211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rIns="216000" bIns="216000" rtlCol="0" anchor="t" anchorCtr="0"/>
          <a:lstStyle/>
          <a:p>
            <a:pPr lvl="0">
              <a:buSzPct val="138000"/>
            </a:pPr>
            <a:r>
              <a:rPr lang="ru-RU" sz="2200" b="1" dirty="0">
                <a:solidFill>
                  <a:srgbClr val="1E6BD8"/>
                </a:solidFill>
              </a:rPr>
              <a:t>Пример простого сценария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1275" y="2363933"/>
            <a:ext cx="5268994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по SSH к машине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1275" y="3637680"/>
            <a:ext cx="5268994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Запустить скрипт «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my_script.sh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дождаться вывода в CLI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строки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Hello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World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!»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1275" y="4911426"/>
            <a:ext cx="5268994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4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8744927" cy="511184"/>
          </a:xfrm>
        </p:spPr>
        <p:txBody>
          <a:bodyPr/>
          <a:lstStyle/>
          <a:p>
            <a:r>
              <a:rPr lang="ru-RU" dirty="0" smtClean="0"/>
              <a:t>А ЧТО ТАМ БЫЛО ПРО УДОБНЫЙ </a:t>
            </a:r>
            <a:r>
              <a:rPr lang="en-US" dirty="0" smtClean="0"/>
              <a:t>API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297" y="1058245"/>
            <a:ext cx="5480338" cy="5134211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rIns="216000" bIns="216000" rtlCol="0" anchor="t" anchorCtr="0"/>
          <a:lstStyle/>
          <a:p>
            <a:pPr lvl="0">
              <a:buSzPct val="138000"/>
            </a:pPr>
            <a:r>
              <a:rPr lang="ru-RU" sz="2200" b="1" dirty="0">
                <a:solidFill>
                  <a:srgbClr val="1E6BD8"/>
                </a:solidFill>
              </a:rPr>
              <a:t>Пример простого сценария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1275" y="2363933"/>
            <a:ext cx="5268994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по SSH к машине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1275" y="3637680"/>
            <a:ext cx="5268994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Запустить скрипт «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my_script.sh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дождаться вывода в CLI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строки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Hello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World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!»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1275" y="4911426"/>
            <a:ext cx="5268994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99055" y="1058245"/>
            <a:ext cx="5480338" cy="5134211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rIns="216000" bIns="216000" rtlCol="0" anchor="t" anchorCtr="0"/>
          <a:lstStyle/>
          <a:p>
            <a:pPr lvl="0">
              <a:lnSpc>
                <a:spcPct val="80000"/>
              </a:lnSpc>
              <a:buSzPct val="138000"/>
            </a:pP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Для работы с </a:t>
            </a:r>
            <a:r>
              <a:rPr lang="en-US" sz="2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Paramiko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нам бы нужно было написать функцию, которая: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04727" y="2363933"/>
            <a:ext cx="5268994" cy="85129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отправляет в канал сообщение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04727" y="3311884"/>
            <a:ext cx="5268994" cy="85129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цикле считывает ответ из канала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04727" y="4259835"/>
            <a:ext cx="5268994" cy="85129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обрабатывает ошибки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404727" y="5207786"/>
            <a:ext cx="5268994" cy="85129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spc="-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проверяет соответствие ожидаемому ответу</a:t>
            </a:r>
          </a:p>
        </p:txBody>
      </p:sp>
    </p:spTree>
    <p:extLst>
      <p:ext uri="{BB962C8B-B14F-4D97-AF65-F5344CB8AC3E}">
        <p14:creationId xmlns:p14="http://schemas.microsoft.com/office/powerpoint/2010/main" val="344557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ТЕСТА НА </a:t>
            </a:r>
            <a:r>
              <a:rPr lang="en-US" dirty="0" smtClean="0"/>
              <a:t>PARAMIKO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429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9431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97" y="990009"/>
            <a:ext cx="5550243" cy="47636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533" y="1023621"/>
            <a:ext cx="5527607" cy="418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5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НА </a:t>
            </a:r>
            <a:r>
              <a:rPr lang="en-US" dirty="0" smtClean="0"/>
              <a:t>PARAMIKO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429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9431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 w="12700">
            <a:noFill/>
          </a:ln>
          <a:effectLst>
            <a:outerShdw blurRad="317500" sx="103000" sy="103000" algn="ctr" rotWithShape="0">
              <a:srgbClr val="1E6BD8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97" y="990009"/>
            <a:ext cx="5550243" cy="47636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533" y="1023621"/>
            <a:ext cx="5527607" cy="418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8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НА </a:t>
            </a:r>
            <a:r>
              <a:rPr lang="en-US" dirty="0" smtClean="0"/>
              <a:t>PARAMIKO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429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9431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97" y="990009"/>
            <a:ext cx="5550243" cy="47636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533" y="1023621"/>
            <a:ext cx="5527607" cy="418477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816738" y="1206501"/>
            <a:ext cx="2031717" cy="1549856"/>
          </a:xfrm>
          <a:prstGeom prst="roundRect">
            <a:avLst/>
          </a:prstGeom>
          <a:solidFill>
            <a:srgbClr val="00B0F0">
              <a:alpha val="15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26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НА </a:t>
            </a:r>
            <a:r>
              <a:rPr lang="en-US" dirty="0" smtClean="0"/>
              <a:t>PARAMIKO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429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9431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97" y="990009"/>
            <a:ext cx="5550243" cy="47636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533" y="1023621"/>
            <a:ext cx="5527607" cy="418477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053548" y="2951922"/>
            <a:ext cx="4303643" cy="556591"/>
          </a:xfrm>
          <a:prstGeom prst="roundRect">
            <a:avLst/>
          </a:prstGeom>
          <a:solidFill>
            <a:srgbClr val="00B0F0">
              <a:alpha val="15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1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НА </a:t>
            </a:r>
            <a:r>
              <a:rPr lang="en-US" dirty="0" smtClean="0"/>
              <a:t>PARAMIKO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429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9431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97" y="990009"/>
            <a:ext cx="5550243" cy="47636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533" y="1023621"/>
            <a:ext cx="5527607" cy="418477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053548" y="3549777"/>
            <a:ext cx="4829092" cy="1759201"/>
          </a:xfrm>
          <a:prstGeom prst="roundRect">
            <a:avLst>
              <a:gd name="adj" fmla="val 12616"/>
            </a:avLst>
          </a:prstGeom>
          <a:solidFill>
            <a:srgbClr val="00B0F0">
              <a:alpha val="15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80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ТЕСТА НА </a:t>
            </a:r>
            <a:r>
              <a:rPr lang="en-US" dirty="0" smtClean="0"/>
              <a:t>NETMIKO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9431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827" y="1004123"/>
            <a:ext cx="4567008" cy="5432124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294297" y="954428"/>
            <a:ext cx="483429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1214" y="1048344"/>
            <a:ext cx="4618047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по SSH к машине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01214" y="2322091"/>
            <a:ext cx="4618047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Запустить скрипт «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my_script.sh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дождаться вывода в CLI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строки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Hello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World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!»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1214" y="3595837"/>
            <a:ext cx="4618047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43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ТЕСТА НА </a:t>
            </a:r>
            <a:r>
              <a:rPr lang="en-US" dirty="0" smtClean="0"/>
              <a:t>NETMIKO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9431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827" y="1004123"/>
            <a:ext cx="4567008" cy="5432124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294297" y="954428"/>
            <a:ext cx="483429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1214" y="1048344"/>
            <a:ext cx="4618047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Подключиться по SSH к машине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01214" y="2322091"/>
            <a:ext cx="4618047" cy="115433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Запустить скрипт «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my_script.sh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»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и 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дождаться вывода в CLI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строки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bg1">
                    <a:lumMod val="65000"/>
                  </a:schemeClr>
                </a:solidFill>
              </a:rPr>
              <a:t>Hello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65000"/>
                  </a:schemeClr>
                </a:solidFill>
              </a:rPr>
              <a:t>World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!»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1214" y="3595837"/>
            <a:ext cx="4618047" cy="115433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bg1">
                    <a:lumMod val="6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8.8.8.8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91073" y="1112520"/>
            <a:ext cx="3393948" cy="1958340"/>
          </a:xfrm>
          <a:prstGeom prst="roundRect">
            <a:avLst>
              <a:gd name="adj" fmla="val 6916"/>
            </a:avLst>
          </a:prstGeom>
          <a:solidFill>
            <a:srgbClr val="00B0F0">
              <a:alpha val="15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64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ТЕСТА НА </a:t>
            </a:r>
            <a:r>
              <a:rPr lang="en-US" dirty="0" smtClean="0"/>
              <a:t>NETMIKO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9431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827" y="1004123"/>
            <a:ext cx="4567008" cy="5432124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294297" y="954428"/>
            <a:ext cx="483429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1214" y="1048344"/>
            <a:ext cx="4618047" cy="115433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Подключиться по SSH к машине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01214" y="2322091"/>
            <a:ext cx="4618047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Запустить скрипт «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my_script.sh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дождаться вывода в CLI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строки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Hello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World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!»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1214" y="3595837"/>
            <a:ext cx="4618047" cy="115433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bg1">
                    <a:lumMod val="6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8.8.8.8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91072" y="3291840"/>
            <a:ext cx="3919727" cy="1564800"/>
          </a:xfrm>
          <a:prstGeom prst="roundRect">
            <a:avLst>
              <a:gd name="adj" fmla="val 6916"/>
            </a:avLst>
          </a:prstGeom>
          <a:solidFill>
            <a:srgbClr val="00B0F0">
              <a:alpha val="15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62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ТЕСТА НА </a:t>
            </a:r>
            <a:r>
              <a:rPr lang="en-US" dirty="0" smtClean="0"/>
              <a:t>NETMIKO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94317" y="960699"/>
            <a:ext cx="5689814" cy="5555848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827" y="1004123"/>
            <a:ext cx="4567008" cy="5432124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294297" y="954428"/>
            <a:ext cx="4834294" cy="3902212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1214" y="1048344"/>
            <a:ext cx="4618047" cy="115433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Подключиться по SSH к машине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01214" y="2322091"/>
            <a:ext cx="4618047" cy="1154333"/>
          </a:xfrm>
          <a:prstGeom prst="roundRect">
            <a:avLst>
              <a:gd name="adj" fmla="val 16932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Запустить скрипт «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my_script.sh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»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и 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дождаться вывода в CLI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строки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bg1">
                    <a:lumMod val="65000"/>
                  </a:schemeClr>
                </a:solidFill>
              </a:rPr>
              <a:t>Hello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65000"/>
                  </a:schemeClr>
                </a:solidFill>
              </a:rPr>
              <a:t>World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!»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1214" y="3595837"/>
            <a:ext cx="4618047" cy="1154333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8.8.8.8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91072" y="4934111"/>
            <a:ext cx="3919727" cy="1131409"/>
          </a:xfrm>
          <a:prstGeom prst="roundRect">
            <a:avLst>
              <a:gd name="adj" fmla="val 11406"/>
            </a:avLst>
          </a:prstGeom>
          <a:solidFill>
            <a:srgbClr val="00B0F0">
              <a:alpha val="15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15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1">
            <a:extLst>
              <a:ext uri="{FF2B5EF4-FFF2-40B4-BE49-F238E27FC236}">
                <a16:creationId xmlns:a16="http://schemas.microsoft.com/office/drawing/2014/main" id="{A61E8B31-407B-4955-9DD0-D482FFFE9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NETMIKO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94297" y="1740633"/>
            <a:ext cx="571041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Blip>
                <a:blip r:embed="rId2"/>
              </a:buBlip>
            </a:pPr>
            <a:r>
              <a:rPr lang="ru-RU" sz="2400" dirty="0"/>
              <a:t>Простой и с низким порогом входа </a:t>
            </a:r>
          </a:p>
          <a:p>
            <a:pPr marL="342900" indent="-342900">
              <a:spcBef>
                <a:spcPts val="1200"/>
              </a:spcBef>
              <a:buBlip>
                <a:blip r:embed="rId2"/>
              </a:buBlip>
            </a:pPr>
            <a:r>
              <a:rPr lang="ru-RU" sz="2400" dirty="0"/>
              <a:t>Сочетает абстрагирование от ручной работы с </a:t>
            </a:r>
            <a:r>
              <a:rPr lang="en-US" sz="2400" dirty="0" err="1"/>
              <a:t>ssh</a:t>
            </a:r>
            <a:r>
              <a:rPr lang="en-US" sz="2400" dirty="0"/>
              <a:t> </a:t>
            </a:r>
            <a:r>
              <a:rPr lang="ru-RU" sz="2400" dirty="0"/>
              <a:t>каналами </a:t>
            </a:r>
            <a:r>
              <a:rPr lang="en-US" sz="2400" dirty="0" err="1"/>
              <a:t>Paramiko</a:t>
            </a:r>
            <a:r>
              <a:rPr lang="ru-RU" sz="2400" dirty="0"/>
              <a:t>, и</a:t>
            </a:r>
            <a:r>
              <a:rPr lang="en-US" sz="2400" dirty="0"/>
              <a:t> </a:t>
            </a:r>
            <a:r>
              <a:rPr lang="ru-RU" sz="2400" dirty="0"/>
              <a:t>при этом оставляет возможности глубокой настройки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>
              <a:buBlip>
                <a:blip r:embed="rId3"/>
              </a:buBlip>
            </a:pPr>
            <a:r>
              <a:rPr lang="ru-RU" sz="2400" dirty="0"/>
              <a:t>Не самая подробная документация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07677" y="1058245"/>
            <a:ext cx="5480338" cy="5134211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rIns="216000" bIns="216000" rtlCol="0" anchor="t" anchorCtr="0"/>
          <a:lstStyle/>
          <a:p>
            <a:pPr lvl="0">
              <a:buSzPct val="138000"/>
            </a:pPr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Аналогия</a:t>
            </a:r>
            <a:endParaRPr lang="ru-RU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04655" y="2363933"/>
            <a:ext cx="2629185" cy="1780684"/>
          </a:xfrm>
          <a:prstGeom prst="roundRect">
            <a:avLst>
              <a:gd name="adj" fmla="val 16932"/>
            </a:avLst>
          </a:prstGeom>
          <a:solidFill>
            <a:srgbClr val="1E6BD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algn="ctr"/>
            <a:r>
              <a:rPr lang="en-US" sz="2000" b="1" dirty="0" err="1" smtClean="0"/>
              <a:t>Paramiko</a:t>
            </a:r>
            <a:endParaRPr lang="en-US" sz="20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133840" y="2363933"/>
            <a:ext cx="2629185" cy="1780684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853505" y="2963522"/>
            <a:ext cx="588681" cy="58150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30200" sx="120000" sy="120000" algn="ctr" rotWithShape="0">
              <a:srgbClr val="1E6BD8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E6BD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ru-RU" sz="2000" b="1" dirty="0">
              <a:solidFill>
                <a:srgbClr val="1E6BD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04655" y="4278194"/>
            <a:ext cx="2629185" cy="1780684"/>
          </a:xfrm>
          <a:prstGeom prst="roundRect">
            <a:avLst>
              <a:gd name="adj" fmla="val 16932"/>
            </a:avLst>
          </a:prstGeom>
          <a:solidFill>
            <a:schemeClr val="accent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algn="ctr"/>
            <a:r>
              <a:rPr lang="en-US" sz="2000" b="1" dirty="0" err="1"/>
              <a:t>Netmiko</a:t>
            </a:r>
            <a:endParaRPr lang="en-US" sz="20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133840" y="4278194"/>
            <a:ext cx="2629185" cy="1780684"/>
          </a:xfrm>
          <a:prstGeom prst="roundRect">
            <a:avLst>
              <a:gd name="adj" fmla="val 16932"/>
            </a:avLst>
          </a:prstGeom>
          <a:solidFill>
            <a:schemeClr val="accent1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algn="ctr"/>
            <a:r>
              <a:rPr lang="en-US" sz="2000" b="1" dirty="0"/>
              <a:t>Python</a:t>
            </a:r>
            <a:endParaRPr lang="ru-RU" sz="2000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853505" y="4868800"/>
            <a:ext cx="588681" cy="58150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30200" sx="120000" sy="120000" algn="ctr" rotWithShape="0">
              <a:srgbClr val="1E6BD8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E6BD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ru-RU" sz="2000" b="1" dirty="0">
              <a:solidFill>
                <a:srgbClr val="1E6BD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79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6194317" y="960699"/>
            <a:ext cx="5689814" cy="4123365"/>
          </a:xfrm>
          <a:prstGeom prst="roundRect">
            <a:avLst>
              <a:gd name="adj" fmla="val 4569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1">
            <a:extLst>
              <a:ext uri="{FF2B5EF4-FFF2-40B4-BE49-F238E27FC236}">
                <a16:creationId xmlns:a16="http://schemas.microsoft.com/office/drawing/2014/main" id="{A61E8B31-407B-4955-9DD0-D482FFFE9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8744927" cy="919032"/>
          </a:xfrm>
        </p:spPr>
        <p:txBody>
          <a:bodyPr/>
          <a:lstStyle/>
          <a:p>
            <a:r>
              <a:rPr lang="en-US" dirty="0" smtClean="0"/>
              <a:t>NETMIKO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638" y="1206501"/>
            <a:ext cx="5333172" cy="2243835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294297" y="5309265"/>
            <a:ext cx="11582965" cy="1248683"/>
          </a:xfrm>
          <a:prstGeom prst="roundRect">
            <a:avLst>
              <a:gd name="adj" fmla="val 16139"/>
            </a:avLst>
          </a:prstGeom>
          <a:solidFill>
            <a:srgbClr val="1E6BD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Например, мы запускаем </a:t>
            </a:r>
            <a:r>
              <a:rPr lang="ru-RU" sz="2400" dirty="0" err="1"/>
              <a:t>пинг</a:t>
            </a:r>
            <a:r>
              <a:rPr lang="ru-RU" sz="2400" dirty="0"/>
              <a:t> с 4 пакетами и </a:t>
            </a:r>
            <a:r>
              <a:rPr lang="ru-RU" sz="2400" dirty="0" smtClean="0"/>
              <a:t>хотим</a:t>
            </a:r>
          </a:p>
          <a:p>
            <a:pPr algn="ctr"/>
            <a:r>
              <a:rPr lang="ru-RU" sz="2400" dirty="0" smtClean="0"/>
              <a:t>в </a:t>
            </a:r>
            <a:r>
              <a:rPr lang="ru-RU" sz="2400" dirty="0"/>
              <a:t>конце увидеть «</a:t>
            </a:r>
            <a:r>
              <a:rPr lang="en-US" sz="2400" dirty="0"/>
              <a:t>10</a:t>
            </a:r>
            <a:r>
              <a:rPr lang="ru-RU" sz="2400" dirty="0"/>
              <a:t>0% </a:t>
            </a:r>
            <a:r>
              <a:rPr lang="en-US" sz="2400" dirty="0"/>
              <a:t>loss</a:t>
            </a:r>
            <a:r>
              <a:rPr lang="ru-RU" sz="2400" dirty="0"/>
              <a:t>»</a:t>
            </a:r>
            <a:endParaRPr lang="en-US" sz="2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3812" y="960699"/>
            <a:ext cx="5762184" cy="4123365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rIns="216000" bIns="216000" rtlCol="0" anchor="t" anchorCtr="0"/>
          <a:lstStyle/>
          <a:p>
            <a:pPr>
              <a:buSzPct val="138000"/>
            </a:pP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send_command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(Паттерн-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based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):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>
              <a:buSzPct val="138000"/>
            </a:pP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1153" y="1620734"/>
            <a:ext cx="5438754" cy="1298110"/>
          </a:xfrm>
          <a:prstGeom prst="roundRect">
            <a:avLst>
              <a:gd name="adj" fmla="val 15401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Выполнение команды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завершено,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когда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была найдена запись,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соответствующая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expect_string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153" y="3022381"/>
            <a:ext cx="5438754" cy="858947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 умолчанию ищет приглашение устройства (#, &gt;, …).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11153" y="3984865"/>
            <a:ext cx="5438754" cy="965848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Если запись для </a:t>
            </a:r>
            <a:r>
              <a:rPr lang="en-US" spc="-3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expect_string</a:t>
            </a:r>
            <a:r>
              <a:rPr lang="en-US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 найдена за </a:t>
            </a:r>
            <a:r>
              <a:rPr lang="en-US" spc="-3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read_timeout</a:t>
            </a:r>
            <a:r>
              <a:rPr lang="en-US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сек. </a:t>
            </a:r>
            <a:r>
              <a:rPr lang="ru-RU" b="1" spc="-30" dirty="0" smtClean="0">
                <a:solidFill>
                  <a:srgbClr val="1E6BD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ru-RU" spc="-3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будет </a:t>
            </a:r>
            <a:r>
              <a:rPr lang="ru-RU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вызвано исключение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105656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6194317" y="960699"/>
            <a:ext cx="5689814" cy="4123365"/>
          </a:xfrm>
          <a:prstGeom prst="roundRect">
            <a:avLst>
              <a:gd name="adj" fmla="val 4569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1">
            <a:extLst>
              <a:ext uri="{FF2B5EF4-FFF2-40B4-BE49-F238E27FC236}">
                <a16:creationId xmlns:a16="http://schemas.microsoft.com/office/drawing/2014/main" id="{A61E8B31-407B-4955-9DD0-D482FFFE9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8744927" cy="919032"/>
          </a:xfrm>
        </p:spPr>
        <p:txBody>
          <a:bodyPr/>
          <a:lstStyle/>
          <a:p>
            <a:r>
              <a:rPr lang="en-US" dirty="0" smtClean="0"/>
              <a:t>NETMIKO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638" y="1206501"/>
            <a:ext cx="5333172" cy="2243835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294298" y="5309265"/>
            <a:ext cx="7159798" cy="1248683"/>
          </a:xfrm>
          <a:prstGeom prst="roundRect">
            <a:avLst>
              <a:gd name="adj" fmla="val 16139"/>
            </a:avLst>
          </a:prstGeom>
          <a:solidFill>
            <a:srgbClr val="1E6BD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Например, мы запускаем скрипт, который </a:t>
            </a:r>
            <a:r>
              <a:rPr lang="ru-RU" sz="2000" dirty="0" smtClean="0"/>
              <a:t>возвращает</a:t>
            </a:r>
          </a:p>
          <a:p>
            <a:pPr algn="ctr"/>
            <a:r>
              <a:rPr lang="ru-RU" sz="2000" dirty="0" smtClean="0"/>
              <a:t>от </a:t>
            </a:r>
            <a:r>
              <a:rPr lang="ru-RU" sz="2000" dirty="0"/>
              <a:t>1 до 1000</a:t>
            </a:r>
            <a:r>
              <a:rPr lang="en-US" sz="2000" dirty="0"/>
              <a:t> </a:t>
            </a:r>
            <a:r>
              <a:rPr lang="ru-RU" sz="2000" dirty="0"/>
              <a:t>строк с интервалом в 1 </a:t>
            </a:r>
            <a:r>
              <a:rPr lang="ru-RU" sz="2000" dirty="0" smtClean="0"/>
              <a:t>секунду</a:t>
            </a:r>
            <a:endParaRPr lang="en-US" sz="2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3812" y="960699"/>
            <a:ext cx="5762184" cy="4123365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rIns="216000" bIns="216000" rtlCol="0" anchor="t" anchorCtr="0"/>
          <a:lstStyle/>
          <a:p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send_command_timing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Тайминг-based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): </a:t>
            </a:r>
          </a:p>
          <a:p>
            <a:pPr lvl="0">
              <a:buSzPct val="138000"/>
            </a:pP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1153" y="1620733"/>
            <a:ext cx="5438754" cy="1168842"/>
          </a:xfrm>
          <a:prstGeom prst="roundRect">
            <a:avLst>
              <a:gd name="adj" fmla="val 15401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Полагается на 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настройки времени (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тайминги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чтобы определить завершение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команды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153" y="2856423"/>
            <a:ext cx="5438754" cy="1168842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Если в канал вывода ничего не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приходило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течение последних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last_read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сек.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 smtClean="0">
                <a:solidFill>
                  <a:srgbClr val="1E6BD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команда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завершила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выполнение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11153" y="4106529"/>
            <a:ext cx="5438754" cy="844184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Если ничего не пришло за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read_timeout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сек. </a:t>
            </a:r>
            <a:r>
              <a:rPr lang="ru-RU" b="1" dirty="0" smtClean="0">
                <a:solidFill>
                  <a:srgbClr val="1E6BD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будет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вызвано исключение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294" y="1267461"/>
            <a:ext cx="5253860" cy="2125980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7454096" y="5309265"/>
            <a:ext cx="4430035" cy="1248683"/>
          </a:xfrm>
          <a:prstGeom prst="roundRect">
            <a:avLst>
              <a:gd name="adj" fmla="val 16139"/>
            </a:avLst>
          </a:prstGeom>
          <a:solidFill>
            <a:srgbClr val="1E6BD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Сколько ждать? </a:t>
            </a:r>
          </a:p>
          <a:p>
            <a:pPr algn="ctr"/>
            <a:r>
              <a:rPr lang="ru-RU" sz="2000" dirty="0"/>
              <a:t>Как понять, что вывод окончен?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277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ПО ИТОГУ, </a:t>
            </a:r>
            <a:r>
              <a:rPr lang="en-US" dirty="0" smtClean="0"/>
              <a:t>NETMIKO</a:t>
            </a:r>
            <a:r>
              <a:rPr lang="ru-RU" dirty="0" smtClean="0"/>
              <a:t> УМЕЕТ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4297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Высоуровневый</a:t>
            </a:r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API</a:t>
            </a:r>
            <a:endParaRPr lang="ru-RU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15285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Абстрагирует</a:t>
            </a:r>
          </a:p>
          <a:p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 настройки</a:t>
            </a:r>
          </a:p>
          <a:p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SSH</a:t>
            </a:r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соединения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36273" y="120650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Предназначен</a:t>
            </a:r>
          </a:p>
          <a:p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для 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сетевого ПО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4297" y="367085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en-US" sz="2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TextFSM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15285" y="367085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Поддерживает конфигурационный режим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36273" y="3670851"/>
            <a:ext cx="3740989" cy="227760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Есть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втроенное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ожидание промптов ответов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7" y="1334014"/>
            <a:ext cx="678058" cy="67805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324" y="1334014"/>
            <a:ext cx="678058" cy="6780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924" y="1334014"/>
            <a:ext cx="678058" cy="67805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7" y="3775882"/>
            <a:ext cx="678058" cy="6780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324" y="3775882"/>
            <a:ext cx="678058" cy="67805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924" y="3775882"/>
            <a:ext cx="678058" cy="67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1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67800" cy="4968240"/>
          </a:xfrm>
          <a:prstGeom prst="rect">
            <a:avLst/>
          </a:prstGeom>
          <a:gradFill flip="none" rotWithShape="1">
            <a:gsLst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01094" y="287468"/>
            <a:ext cx="6084466" cy="299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 smtClean="0"/>
              <a:t>ПОСТРОЕНИЕ АРХИТЕКТУРЫ АВТОТЕСТОВ ВОКРУГ </a:t>
            </a:r>
            <a:r>
              <a:rPr lang="en-US" sz="4800" dirty="0" smtClean="0"/>
              <a:t>NETMIKO</a:t>
            </a:r>
            <a:endParaRPr lang="ru-RU" sz="4800" dirty="0" smtClean="0"/>
          </a:p>
          <a:p>
            <a:pPr>
              <a:lnSpc>
                <a:spcPct val="80000"/>
              </a:lnSpc>
            </a:pP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03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733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8" y="287469"/>
            <a:ext cx="7786216" cy="919032"/>
          </a:xfrm>
        </p:spPr>
        <p:txBody>
          <a:bodyPr/>
          <a:lstStyle/>
          <a:p>
            <a:r>
              <a:rPr lang="ru-RU" dirty="0" smtClean="0"/>
              <a:t>ПРОБЛЕМЫ И ПОТРЕБНОСТИ ИНСТРУМЕНТА АВТОТЕСТИРОВАНИЯ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28623" y="1797490"/>
            <a:ext cx="3740989" cy="367661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Готовность к изменению ОС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клиентах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6647" y="1797490"/>
            <a:ext cx="3740989" cy="367661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Логирование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 ведение отчета действий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07635" y="1797490"/>
            <a:ext cx="3740989" cy="367661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Удобная навигация в большом кол-ве команд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43" y="2007520"/>
            <a:ext cx="678058" cy="6780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616" y="2007520"/>
            <a:ext cx="678058" cy="6780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677" y="2007520"/>
            <a:ext cx="678058" cy="67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3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ПЕРВОЕ ПРИБЛИЖЕНИЕ РЕШЕНИЯ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7772" y="960699"/>
            <a:ext cx="7074643" cy="5184069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96" y="1784416"/>
            <a:ext cx="6752994" cy="353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ПЕРВОЕ ПРИБЛИЖЕНИЕ РЕШЕНИЯ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7772" y="960699"/>
            <a:ext cx="7074643" cy="5184069"/>
          </a:xfrm>
          <a:prstGeom prst="roundRect">
            <a:avLst>
              <a:gd name="adj" fmla="val 3375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924300" y="960699"/>
            <a:ext cx="3947660" cy="1052297"/>
          </a:xfrm>
          <a:prstGeom prst="roundRect">
            <a:avLst>
              <a:gd name="adj" fmla="val 13440"/>
            </a:avLst>
          </a:prstGeom>
          <a:solidFill>
            <a:srgbClr val="E8F0F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ping</a:t>
            </a: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reconnect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reboot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924300" y="2125523"/>
            <a:ext cx="3947660" cy="2058359"/>
          </a:xfrm>
          <a:prstGeom prst="roundRect">
            <a:avLst>
              <a:gd name="adj" fmla="val 6781"/>
            </a:avLst>
          </a:prstGeom>
          <a:solidFill>
            <a:srgbClr val="E8F0F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create_file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read_file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delete_file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append_to_file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is_file_exist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download_file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upload_file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924300" y="4307648"/>
            <a:ext cx="3947660" cy="997829"/>
          </a:xfrm>
          <a:prstGeom prst="roundRect">
            <a:avLst>
              <a:gd name="adj" fmla="val 13440"/>
            </a:avLst>
          </a:prstGeom>
          <a:solidFill>
            <a:srgbClr val="E8F0F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get_pid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get_mac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924300" y="5499438"/>
            <a:ext cx="3947660" cy="997829"/>
          </a:xfrm>
          <a:prstGeom prst="roundRect">
            <a:avLst>
              <a:gd name="adj" fmla="val 1344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1E6BD8"/>
              </a:buClr>
              <a:buSzPct val="110000"/>
            </a:pPr>
            <a:r>
              <a:rPr lang="ru-RU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Спойлер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только для 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NGFW 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написано 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&gt; 80 </a:t>
            </a:r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функций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96" y="1784416"/>
            <a:ext cx="6752994" cy="353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94297" y="1206501"/>
            <a:ext cx="11608143" cy="1523729"/>
          </a:xfrm>
          <a:prstGeom prst="roundRect">
            <a:avLst>
              <a:gd name="adj" fmla="val 12926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216000" rtlCol="0" anchor="t" anchorCtr="0"/>
          <a:lstStyle/>
          <a:p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Ubuntu</a:t>
            </a:r>
            <a:endParaRPr lang="ru-RU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Debian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4297" y="2887397"/>
            <a:ext cx="11608143" cy="1523729"/>
          </a:xfrm>
          <a:prstGeom prst="roundRect">
            <a:avLst>
              <a:gd name="adj" fmla="val 12926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216000" rtlCol="0" anchor="t" anchorCtr="0"/>
          <a:lstStyle/>
          <a:p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</a:rPr>
              <a:t>MacOS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4297" y="4556506"/>
            <a:ext cx="11608143" cy="1523729"/>
          </a:xfrm>
          <a:prstGeom prst="roundRect">
            <a:avLst>
              <a:gd name="adj" fmla="val 12926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Ins="216000" bIns="216000" rtlCol="0" anchor="t" anchorCtr="0"/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Windows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36966" y="1495624"/>
            <a:ext cx="3274554" cy="439042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ea typeface="Verdana" panose="020B0604030504040204" pitchFamily="34" charset="0"/>
              </a:rPr>
              <a:t>--- 8.8.8.8 ping statistics --- </a:t>
            </a:r>
            <a:endParaRPr lang="en-US" dirty="0">
              <a:solidFill>
                <a:schemeClr val="bg1"/>
              </a:solidFill>
              <a:ea typeface="Verdana" panose="020B060403050404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36966" y="2007365"/>
            <a:ext cx="3122154" cy="439042"/>
          </a:xfrm>
          <a:prstGeom prst="roundRect">
            <a:avLst>
              <a:gd name="adj" fmla="val 1702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</a:rPr>
              <a:t>4 packets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</a:rPr>
              <a:t>transmitted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34332" y="2007365"/>
            <a:ext cx="1743428" cy="439042"/>
          </a:xfrm>
          <a:prstGeom prst="roundRect">
            <a:avLst>
              <a:gd name="adj" fmla="val 1355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</a:rPr>
              <a:t>4 received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552972" y="2007365"/>
            <a:ext cx="2220948" cy="439042"/>
          </a:xfrm>
          <a:prstGeom prst="roundRect">
            <a:avLst>
              <a:gd name="adj" fmla="val 1181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</a:rPr>
              <a:t>0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</a:rPr>
              <a:t>% packet loss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36966" y="3150429"/>
            <a:ext cx="3274554" cy="439042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--- 8.8.8.8 ping statistics ---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36966" y="3662170"/>
            <a:ext cx="3122154" cy="439042"/>
          </a:xfrm>
          <a:prstGeom prst="roundRect">
            <a:avLst>
              <a:gd name="adj" fmla="val 1702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4 packets transmitted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734332" y="3662170"/>
            <a:ext cx="2413988" cy="439042"/>
          </a:xfrm>
          <a:prstGeom prst="roundRect">
            <a:avLst>
              <a:gd name="adj" fmla="val 1702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4 packets received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223532" y="3662170"/>
            <a:ext cx="2220948" cy="439042"/>
          </a:xfrm>
          <a:prstGeom prst="roundRect">
            <a:avLst>
              <a:gd name="adj" fmla="val 1702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0.0% packet loss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36966" y="4819965"/>
            <a:ext cx="3599674" cy="439042"/>
          </a:xfrm>
          <a:prstGeom prst="roundRect">
            <a:avLst>
              <a:gd name="adj" fmla="val 50000"/>
            </a:avLst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a typeface="Verdana" panose="020B0604030504040204" pitchFamily="34" charset="0"/>
              </a:rPr>
              <a:t>Статистика </a:t>
            </a:r>
            <a:r>
              <a:rPr lang="ru-RU" dirty="0" err="1">
                <a:ea typeface="Verdana" panose="020B0604030504040204" pitchFamily="34" charset="0"/>
              </a:rPr>
              <a:t>Ping</a:t>
            </a:r>
            <a:r>
              <a:rPr lang="ru-RU" dirty="0">
                <a:ea typeface="Verdana" panose="020B0604030504040204" pitchFamily="34" charset="0"/>
              </a:rPr>
              <a:t> для 8.8.8.8:</a:t>
            </a:r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536966" y="5332397"/>
            <a:ext cx="3122154" cy="439042"/>
          </a:xfrm>
          <a:prstGeom prst="roundRect">
            <a:avLst>
              <a:gd name="adj" fmla="val 1355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</a:rPr>
              <a:t>Пакетов: отправлено = 4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734332" y="5332397"/>
            <a:ext cx="1743428" cy="439042"/>
          </a:xfrm>
          <a:prstGeom prst="roundRect">
            <a:avLst>
              <a:gd name="adj" fmla="val 1528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</a:rPr>
              <a:t>получено = 4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52972" y="5332397"/>
            <a:ext cx="3165828" cy="439042"/>
          </a:xfrm>
          <a:prstGeom prst="roundRect">
            <a:avLst>
              <a:gd name="adj" fmla="val 1875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</a:rPr>
              <a:t>потеряно = 0 (0% потерь)</a:t>
            </a:r>
          </a:p>
        </p:txBody>
      </p:sp>
      <p:sp>
        <p:nvSpPr>
          <p:cNvPr id="25" name="Текст 1"/>
          <p:cNvSpPr txBox="1">
            <a:spLocks/>
          </p:cNvSpPr>
          <p:nvPr/>
        </p:nvSpPr>
        <p:spPr>
          <a:xfrm>
            <a:off x="446697" y="439869"/>
            <a:ext cx="8744927" cy="91903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ПЕРВОЕ ПРИБЛИЖЕНИЕ РЕШЕНИЯ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356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ВТОРОЕ ПРИБЛИЖЕНИЕ РЕШЕНИЯ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4297" y="960699"/>
            <a:ext cx="5689814" cy="5474220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95" y="999543"/>
            <a:ext cx="5444817" cy="5334000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>
            <a:off x="1562769" y="1677476"/>
            <a:ext cx="163673" cy="99748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4043" y="1206501"/>
            <a:ext cx="2732928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Реализация для </a:t>
            </a:r>
            <a:r>
              <a:rPr lang="en-US" dirty="0" smtClean="0">
                <a:solidFill>
                  <a:srgbClr val="0070C0"/>
                </a:solidFill>
              </a:rPr>
              <a:t>Ubuntu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2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ВТОРОЕ ПРИБЛИЖЕНИЕ РЕШЕНИЯ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4297" y="960699"/>
            <a:ext cx="5689814" cy="5474220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95" y="999543"/>
            <a:ext cx="5444817" cy="5334000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>
            <a:off x="1562769" y="1677476"/>
            <a:ext cx="163673" cy="99748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4043" y="1206501"/>
            <a:ext cx="2732928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Реализация для </a:t>
            </a:r>
            <a:r>
              <a:rPr lang="en-US" dirty="0" smtClean="0">
                <a:solidFill>
                  <a:srgbClr val="0070C0"/>
                </a:solidFill>
              </a:rPr>
              <a:t>Ubuntu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5963" y="3029803"/>
            <a:ext cx="2285130" cy="232012"/>
          </a:xfrm>
          <a:prstGeom prst="roundRect">
            <a:avLst>
              <a:gd name="adj" fmla="val 16982"/>
            </a:avLst>
          </a:prstGeom>
          <a:solidFill>
            <a:srgbClr val="FF3B60">
              <a:alpha val="10000"/>
            </a:srgbClr>
          </a:solidFill>
          <a:ln w="28575">
            <a:solidFill>
              <a:srgbClr val="FF3B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55963" y="3810542"/>
            <a:ext cx="2285130" cy="549917"/>
          </a:xfrm>
          <a:prstGeom prst="roundRect">
            <a:avLst>
              <a:gd name="adj" fmla="val 16982"/>
            </a:avLst>
          </a:prstGeom>
          <a:solidFill>
            <a:srgbClr val="FF3B60">
              <a:alpha val="10000"/>
            </a:srgbClr>
          </a:solidFill>
          <a:ln w="28575">
            <a:solidFill>
              <a:srgbClr val="FF3B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05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ВТОРОЕ ПРИБЛИЖЕНИЕ РЕШЕНИЯ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4297" y="960699"/>
            <a:ext cx="5689814" cy="5474220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95" y="999543"/>
            <a:ext cx="5444817" cy="5334000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>
            <a:off x="1562769" y="1677476"/>
            <a:ext cx="163673" cy="99748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4043" y="1206501"/>
            <a:ext cx="2732928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Реализация для </a:t>
            </a:r>
            <a:r>
              <a:rPr lang="en-US" dirty="0" smtClean="0">
                <a:solidFill>
                  <a:srgbClr val="0070C0"/>
                </a:solidFill>
              </a:rPr>
              <a:t>Ubuntu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5963" y="3279534"/>
            <a:ext cx="2285130" cy="502634"/>
          </a:xfrm>
          <a:prstGeom prst="roundRect">
            <a:avLst>
              <a:gd name="adj" fmla="val 16982"/>
            </a:avLst>
          </a:prstGeom>
          <a:solidFill>
            <a:srgbClr val="FF3B60">
              <a:alpha val="10000"/>
            </a:srgbClr>
          </a:solidFill>
          <a:ln w="28575">
            <a:solidFill>
              <a:srgbClr val="FF3B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55963" y="4370100"/>
            <a:ext cx="2285130" cy="549917"/>
          </a:xfrm>
          <a:prstGeom prst="roundRect">
            <a:avLst>
              <a:gd name="adj" fmla="val 16982"/>
            </a:avLst>
          </a:prstGeom>
          <a:solidFill>
            <a:srgbClr val="FF3B60">
              <a:alpha val="10000"/>
            </a:srgbClr>
          </a:solidFill>
          <a:ln w="28575">
            <a:solidFill>
              <a:srgbClr val="FF3B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49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4297" y="960699"/>
            <a:ext cx="5689814" cy="5474220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95" y="999543"/>
            <a:ext cx="5444817" cy="5334000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ВТОРОЕ ПРИБЛИЖЕНИЕ РЕШЕНИЯ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94317" y="960699"/>
            <a:ext cx="5689814" cy="5474220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562769" y="1677476"/>
            <a:ext cx="163673" cy="99748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043" y="1206501"/>
            <a:ext cx="2732928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Реализация для </a:t>
            </a:r>
            <a:r>
              <a:rPr lang="en-US" dirty="0" smtClean="0">
                <a:solidFill>
                  <a:srgbClr val="0070C0"/>
                </a:solidFill>
              </a:rPr>
              <a:t>Ubuntu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900" y="1104858"/>
            <a:ext cx="3959658" cy="507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8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400" y="1182374"/>
            <a:ext cx="7831925" cy="4049158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</a:t>
            </a:r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859" y="1351129"/>
            <a:ext cx="3491027" cy="4810835"/>
          </a:xfrm>
          <a:prstGeom prst="roundRect">
            <a:avLst>
              <a:gd name="adj" fmla="val 8425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Найдем свободный адрес в 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LAN 1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Проверим, что изначально адрес не </a:t>
            </a:r>
            <a:r>
              <a:rPr lang="ru-RU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пингуется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 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PC1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Добавим адрес на 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Проверим,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что адрес теперь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пингуется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 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PC1</a:t>
            </a: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0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400" y="1182374"/>
            <a:ext cx="7831925" cy="4049158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</a:t>
            </a:r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10800000">
            <a:off x="3847128" y="1463590"/>
            <a:ext cx="211792" cy="1360916"/>
          </a:xfrm>
          <a:prstGeom prst="rightBrace">
            <a:avLst>
              <a:gd name="adj1" fmla="val 63171"/>
              <a:gd name="adj2" fmla="val 67415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645" y="1082957"/>
            <a:ext cx="3491027" cy="1671521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Фикстуры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уровня теста</a:t>
            </a:r>
          </a:p>
        </p:txBody>
      </p:sp>
      <p:sp>
        <p:nvSpPr>
          <p:cNvPr id="27" name="Овал 26"/>
          <p:cNvSpPr/>
          <p:nvPr/>
        </p:nvSpPr>
        <p:spPr>
          <a:xfrm>
            <a:off x="386894" y="1241906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1</a:t>
            </a:r>
            <a:endParaRPr lang="ru-RU" sz="20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29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400" y="1182374"/>
            <a:ext cx="7831925" cy="4049158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</a:t>
            </a:r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10800000">
            <a:off x="3847128" y="1463590"/>
            <a:ext cx="211792" cy="1360916"/>
          </a:xfrm>
          <a:prstGeom prst="rightBrace">
            <a:avLst>
              <a:gd name="adj1" fmla="val 63171"/>
              <a:gd name="adj2" fmla="val 67415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645" y="1082957"/>
            <a:ext cx="3491027" cy="1671521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Фикстуры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уровня теста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4645" y="2824506"/>
            <a:ext cx="3491027" cy="1653195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Заготавливаем переменные</a:t>
            </a:r>
          </a:p>
        </p:txBody>
      </p:sp>
      <p:sp>
        <p:nvSpPr>
          <p:cNvPr id="24" name="Правая фигурная скобка 23"/>
          <p:cNvSpPr/>
          <p:nvPr/>
        </p:nvSpPr>
        <p:spPr>
          <a:xfrm rot="10800000">
            <a:off x="3847128" y="3488014"/>
            <a:ext cx="211792" cy="675554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86894" y="1241906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1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386894" y="2955551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2</a:t>
            </a:r>
            <a:endParaRPr lang="ru-RU" sz="2000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41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400" y="1182374"/>
            <a:ext cx="7831925" cy="4049158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</a:t>
            </a:r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10800000">
            <a:off x="3847128" y="1463590"/>
            <a:ext cx="211792" cy="1360916"/>
          </a:xfrm>
          <a:prstGeom prst="rightBrace">
            <a:avLst>
              <a:gd name="adj1" fmla="val 63171"/>
              <a:gd name="adj2" fmla="val 67415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645" y="1082957"/>
            <a:ext cx="3491027" cy="1671521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Фикстуры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уровня теста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4645" y="2824506"/>
            <a:ext cx="3491027" cy="1653195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Заготавливаем переменные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96761" y="4548851"/>
            <a:ext cx="3488911" cy="2105078"/>
          </a:xfrm>
          <a:prstGeom prst="roundRect">
            <a:avLst>
              <a:gd name="adj" fmla="val 614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pPr marL="216000" indent="-2160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Пингуем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FW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неуспешно </a:t>
            </a:r>
          </a:p>
          <a:p>
            <a:pPr marL="216000" indent="-2160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Выставляем адрес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</a:p>
          <a:p>
            <a:pPr marL="216000" indent="-2160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Пингуем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FW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успешно </a:t>
            </a:r>
          </a:p>
        </p:txBody>
      </p:sp>
      <p:sp>
        <p:nvSpPr>
          <p:cNvPr id="24" name="Правая фигурная скобка 23"/>
          <p:cNvSpPr/>
          <p:nvPr/>
        </p:nvSpPr>
        <p:spPr>
          <a:xfrm rot="10800000">
            <a:off x="3847128" y="3488014"/>
            <a:ext cx="211792" cy="675554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авая фигурная скобка 24"/>
          <p:cNvSpPr/>
          <p:nvPr/>
        </p:nvSpPr>
        <p:spPr>
          <a:xfrm rot="10800000">
            <a:off x="3847128" y="4555978"/>
            <a:ext cx="211792" cy="546374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86894" y="1241906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1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386894" y="2955551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2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86894" y="4723054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1E6BD8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9094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400" y="1182374"/>
            <a:ext cx="7831925" cy="4049158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</a:t>
            </a:r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10800000">
            <a:off x="3847128" y="1463590"/>
            <a:ext cx="211792" cy="1360916"/>
          </a:xfrm>
          <a:prstGeom prst="rightBrace">
            <a:avLst>
              <a:gd name="adj1" fmla="val 63171"/>
              <a:gd name="adj2" fmla="val 67415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645" y="1082957"/>
            <a:ext cx="3491027" cy="1671521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Фикстуры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уровня теста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4645" y="2824506"/>
            <a:ext cx="3491027" cy="1653195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Заготавливаем переменные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96761" y="4548851"/>
            <a:ext cx="3488911" cy="2105078"/>
          </a:xfrm>
          <a:prstGeom prst="roundRect">
            <a:avLst>
              <a:gd name="adj" fmla="val 614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b" anchorCtr="0"/>
          <a:lstStyle/>
          <a:p>
            <a:pPr marL="216000" indent="-2160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Пингуем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FW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неуспешно </a:t>
            </a:r>
          </a:p>
          <a:p>
            <a:pPr marL="216000" indent="-2160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Выставляем адрес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</a:p>
          <a:p>
            <a:pPr marL="216000" indent="-21600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Пингуем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FW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успешно </a:t>
            </a:r>
          </a:p>
        </p:txBody>
      </p:sp>
      <p:sp>
        <p:nvSpPr>
          <p:cNvPr id="24" name="Правая фигурная скобка 23"/>
          <p:cNvSpPr/>
          <p:nvPr/>
        </p:nvSpPr>
        <p:spPr>
          <a:xfrm rot="10800000">
            <a:off x="3847128" y="3488014"/>
            <a:ext cx="211792" cy="675554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авая фигурная скобка 24"/>
          <p:cNvSpPr/>
          <p:nvPr/>
        </p:nvSpPr>
        <p:spPr>
          <a:xfrm rot="10800000">
            <a:off x="3847128" y="4555978"/>
            <a:ext cx="211792" cy="546374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388608" y="4928015"/>
            <a:ext cx="2304288" cy="253585"/>
          </a:xfrm>
          <a:prstGeom prst="roundRect">
            <a:avLst>
              <a:gd name="adj" fmla="val 23426"/>
            </a:avLst>
          </a:prstGeom>
          <a:solidFill>
            <a:srgbClr val="00B0F0">
              <a:alpha val="30000"/>
            </a:srgb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88608" y="4469469"/>
            <a:ext cx="2231135" cy="253585"/>
          </a:xfrm>
          <a:prstGeom prst="roundRect">
            <a:avLst>
              <a:gd name="adj" fmla="val 23426"/>
            </a:avLst>
          </a:prstGeom>
          <a:solidFill>
            <a:srgbClr val="00B0F0">
              <a:alpha val="30000"/>
            </a:srgb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483844" y="5948322"/>
            <a:ext cx="6812447" cy="626566"/>
          </a:xfrm>
          <a:prstGeom prst="roundRect">
            <a:avLst>
              <a:gd name="adj" fmla="val 16452"/>
            </a:avLst>
          </a:prstGeom>
          <a:solidFill>
            <a:srgbClr val="00B0F0">
              <a:alpha val="30000"/>
            </a:srgb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 anchorCtr="0"/>
          <a:lstStyle/>
          <a:p>
            <a:r>
              <a:rPr lang="ru-RU" dirty="0" err="1">
                <a:solidFill>
                  <a:schemeClr val="bg1"/>
                </a:solidFill>
              </a:rPr>
              <a:t>Ассерты</a:t>
            </a:r>
            <a:r>
              <a:rPr lang="ru-RU" dirty="0">
                <a:solidFill>
                  <a:schemeClr val="bg1"/>
                </a:solidFill>
              </a:rPr>
              <a:t> сокрыты </a:t>
            </a:r>
            <a:r>
              <a:rPr lang="ru-RU" dirty="0" smtClean="0">
                <a:solidFill>
                  <a:schemeClr val="bg1"/>
                </a:solidFill>
              </a:rPr>
              <a:t>внутри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452512" y="6058451"/>
            <a:ext cx="1685795" cy="394608"/>
          </a:xfrm>
          <a:prstGeom prst="roundRect">
            <a:avLst>
              <a:gd name="adj" fmla="val 23426"/>
            </a:avLst>
          </a:prstGeom>
          <a:solidFill>
            <a:srgbClr val="00B0F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success_ping</a:t>
            </a:r>
            <a:r>
              <a:rPr lang="en-US" dirty="0" smtClean="0">
                <a:solidFill>
                  <a:schemeClr val="bg1"/>
                </a:solidFill>
              </a:rPr>
              <a:t>()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9642548" y="6066071"/>
            <a:ext cx="1524204" cy="394608"/>
          </a:xfrm>
          <a:prstGeom prst="roundRect">
            <a:avLst>
              <a:gd name="adj" fmla="val 23426"/>
            </a:avLst>
          </a:prstGeom>
          <a:solidFill>
            <a:srgbClr val="00B0F0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failed_ping</a:t>
            </a:r>
            <a:r>
              <a:rPr lang="en-US" dirty="0">
                <a:solidFill>
                  <a:schemeClr val="bg1"/>
                </a:solidFill>
              </a:rPr>
              <a:t>()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91442" y="6066071"/>
            <a:ext cx="397970" cy="394608"/>
          </a:xfrm>
          <a:prstGeom prst="roundRect">
            <a:avLst>
              <a:gd name="adj" fmla="val 23426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Дуга 3"/>
          <p:cNvSpPr/>
          <p:nvPr/>
        </p:nvSpPr>
        <p:spPr>
          <a:xfrm rot="2910058">
            <a:off x="8098264" y="5031989"/>
            <a:ext cx="1196740" cy="1198760"/>
          </a:xfrm>
          <a:prstGeom prst="arc">
            <a:avLst>
              <a:gd name="adj1" fmla="val 13980261"/>
              <a:gd name="adj2" fmla="val 0"/>
            </a:avLst>
          </a:prstGeom>
          <a:ln w="19050">
            <a:solidFill>
              <a:srgbClr val="00B0F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уга 33"/>
          <p:cNvSpPr/>
          <p:nvPr/>
        </p:nvSpPr>
        <p:spPr>
          <a:xfrm rot="1490046">
            <a:off x="7652599" y="4577890"/>
            <a:ext cx="2615806" cy="2620221"/>
          </a:xfrm>
          <a:prstGeom prst="arc">
            <a:avLst>
              <a:gd name="adj1" fmla="val 13980261"/>
              <a:gd name="adj2" fmla="val 20638087"/>
            </a:avLst>
          </a:prstGeom>
          <a:ln w="19050">
            <a:solidFill>
              <a:srgbClr val="00B0F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386894" y="1241906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1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386894" y="2955551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2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86894" y="4723054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1E6BD8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6922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№2</a:t>
            </a:r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/>
          <a:srcRect l="233" t="358" b="-1"/>
          <a:stretch/>
        </p:blipFill>
        <p:spPr>
          <a:xfrm>
            <a:off x="4066031" y="1082039"/>
            <a:ext cx="7969799" cy="51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3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645" y="1087120"/>
            <a:ext cx="3491027" cy="1345740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Фикстуры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уровня теста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№2</a:t>
            </a:r>
            <a:endParaRPr lang="ru-RU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10800000">
            <a:off x="3847128" y="1798320"/>
            <a:ext cx="211792" cy="832252"/>
          </a:xfrm>
          <a:prstGeom prst="rightBrace">
            <a:avLst>
              <a:gd name="adj1" fmla="val 63171"/>
              <a:gd name="adj2" fmla="val 54231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86894" y="1241906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1</a:t>
            </a:r>
            <a:endParaRPr lang="ru-RU" sz="2000" dirty="0">
              <a:solidFill>
                <a:srgbClr val="1E6BD8"/>
              </a:solidFill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/>
          <a:srcRect l="233" t="358" b="-1"/>
          <a:stretch/>
        </p:blipFill>
        <p:spPr>
          <a:xfrm>
            <a:off x="4066031" y="1082039"/>
            <a:ext cx="7969799" cy="51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2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645" y="1087120"/>
            <a:ext cx="3491027" cy="1345740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Фикстуры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уровня теста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4645" y="2507819"/>
            <a:ext cx="3491027" cy="1330986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Получаем 3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рандомных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адреса подсети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net1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№2</a:t>
            </a:r>
            <a:endParaRPr lang="ru-RU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10800000">
            <a:off x="3847128" y="1798320"/>
            <a:ext cx="211792" cy="832252"/>
          </a:xfrm>
          <a:prstGeom prst="rightBrace">
            <a:avLst>
              <a:gd name="adj1" fmla="val 63171"/>
              <a:gd name="adj2" fmla="val 54231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86894" y="1241906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1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86894" y="2630572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2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24" name="Правая фигурная скобка 23"/>
          <p:cNvSpPr/>
          <p:nvPr/>
        </p:nvSpPr>
        <p:spPr>
          <a:xfrm rot="10800000">
            <a:off x="3847128" y="3041904"/>
            <a:ext cx="211792" cy="633984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/>
          <a:srcRect l="233" t="358" b="-1"/>
          <a:stretch/>
        </p:blipFill>
        <p:spPr>
          <a:xfrm>
            <a:off x="4066031" y="1082039"/>
            <a:ext cx="7969799" cy="51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9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645" y="1087120"/>
            <a:ext cx="3491027" cy="1345740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Фикстуры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уровня теста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4645" y="2507819"/>
            <a:ext cx="3491027" cy="1330986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Получаем 3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рандомных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адреса подсети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net1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4645" y="3913764"/>
            <a:ext cx="3491027" cy="1330986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Задаем новые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адреса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одном интерфейсе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№2</a:t>
            </a:r>
            <a:endParaRPr lang="ru-RU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10800000">
            <a:off x="3847128" y="1798320"/>
            <a:ext cx="211792" cy="832252"/>
          </a:xfrm>
          <a:prstGeom prst="rightBrace">
            <a:avLst>
              <a:gd name="adj1" fmla="val 63171"/>
              <a:gd name="adj2" fmla="val 54231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86894" y="1241906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1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86894" y="2630572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2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86894" y="4039714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3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24" name="Правая фигурная скобка 23"/>
          <p:cNvSpPr/>
          <p:nvPr/>
        </p:nvSpPr>
        <p:spPr>
          <a:xfrm rot="10800000">
            <a:off x="3847128" y="3041904"/>
            <a:ext cx="211792" cy="633984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авая фигурная скобка 24"/>
          <p:cNvSpPr/>
          <p:nvPr/>
        </p:nvSpPr>
        <p:spPr>
          <a:xfrm rot="10800000">
            <a:off x="3847128" y="4087220"/>
            <a:ext cx="211792" cy="1038500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/>
          <a:srcRect l="233" t="358" b="-1"/>
          <a:stretch/>
        </p:blipFill>
        <p:spPr>
          <a:xfrm>
            <a:off x="4066031" y="1082039"/>
            <a:ext cx="7969799" cy="51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5344" y="950976"/>
            <a:ext cx="12009120" cy="5815584"/>
          </a:xfrm>
          <a:prstGeom prst="roundRect">
            <a:avLst>
              <a:gd name="adj" fmla="val 2377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4645" y="1087120"/>
            <a:ext cx="3491027" cy="1345740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Фикстуры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уровня теста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4645" y="2507819"/>
            <a:ext cx="3491027" cy="1330986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Получаем 3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рандомных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адреса подсети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net1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4645" y="3913764"/>
            <a:ext cx="3491027" cy="1330986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Задаем новые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адреса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одном интерфейсе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87534" y="5319710"/>
            <a:ext cx="3491027" cy="1330986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08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пингуем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все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новые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адреса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ПРИМЕР БОЕВОГО ТЕСТА</a:t>
            </a:r>
            <a:r>
              <a:rPr lang="en-US" dirty="0" smtClean="0"/>
              <a:t> </a:t>
            </a:r>
            <a:r>
              <a:rPr lang="ru-RU" dirty="0" smtClean="0"/>
              <a:t>№2</a:t>
            </a:r>
            <a:endParaRPr lang="ru-RU" dirty="0"/>
          </a:p>
        </p:txBody>
      </p:sp>
      <p:sp>
        <p:nvSpPr>
          <p:cNvPr id="15" name="Правая фигурная скобка 14"/>
          <p:cNvSpPr/>
          <p:nvPr/>
        </p:nvSpPr>
        <p:spPr>
          <a:xfrm rot="10800000">
            <a:off x="3847128" y="1798320"/>
            <a:ext cx="211792" cy="832252"/>
          </a:xfrm>
          <a:prstGeom prst="rightBrace">
            <a:avLst>
              <a:gd name="adj1" fmla="val 63171"/>
              <a:gd name="adj2" fmla="val 54231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86894" y="1241906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1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86894" y="2630572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2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86894" y="4039714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3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24" name="Правая фигурная скобка 23"/>
          <p:cNvSpPr/>
          <p:nvPr/>
        </p:nvSpPr>
        <p:spPr>
          <a:xfrm rot="10800000">
            <a:off x="3847128" y="3041904"/>
            <a:ext cx="211792" cy="633984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авая фигурная скобка 24"/>
          <p:cNvSpPr/>
          <p:nvPr/>
        </p:nvSpPr>
        <p:spPr>
          <a:xfrm rot="10800000">
            <a:off x="3847128" y="4087220"/>
            <a:ext cx="211792" cy="1038500"/>
          </a:xfrm>
          <a:prstGeom prst="rightBrace">
            <a:avLst>
              <a:gd name="adj1" fmla="val 63171"/>
              <a:gd name="adj2" fmla="val 52977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/>
          <a:srcRect l="233" t="358" b="-1"/>
          <a:stretch/>
        </p:blipFill>
        <p:spPr>
          <a:xfrm>
            <a:off x="4066031" y="1082039"/>
            <a:ext cx="7969799" cy="5135881"/>
          </a:xfrm>
          <a:prstGeom prst="rect">
            <a:avLst/>
          </a:prstGeom>
        </p:spPr>
      </p:pic>
      <p:sp>
        <p:nvSpPr>
          <p:cNvPr id="36" name="Овал 35"/>
          <p:cNvSpPr/>
          <p:nvPr/>
        </p:nvSpPr>
        <p:spPr>
          <a:xfrm>
            <a:off x="386894" y="5427672"/>
            <a:ext cx="501335" cy="5013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1E6BD8"/>
                </a:solidFill>
              </a:rPr>
              <a:t>4</a:t>
            </a:r>
            <a:endParaRPr lang="ru-RU" sz="2000" dirty="0">
              <a:solidFill>
                <a:srgbClr val="1E6BD8"/>
              </a:solidFill>
            </a:endParaRPr>
          </a:p>
        </p:txBody>
      </p:sp>
      <p:sp>
        <p:nvSpPr>
          <p:cNvPr id="37" name="Правая фигурная скобка 36"/>
          <p:cNvSpPr/>
          <p:nvPr/>
        </p:nvSpPr>
        <p:spPr>
          <a:xfrm rot="10800000">
            <a:off x="3847128" y="5472235"/>
            <a:ext cx="211792" cy="587189"/>
          </a:xfrm>
          <a:prstGeom prst="rightBrace">
            <a:avLst>
              <a:gd name="adj1" fmla="val 63171"/>
              <a:gd name="adj2" fmla="val 51939"/>
            </a:avLst>
          </a:prstGeom>
          <a:ln w="28575">
            <a:solidFill>
              <a:srgbClr val="B6D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76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8"/>
            <a:ext cx="7546342" cy="1703891"/>
          </a:xfrm>
        </p:spPr>
        <p:txBody>
          <a:bodyPr/>
          <a:lstStyle/>
          <a:p>
            <a:r>
              <a:rPr lang="ru-RU" sz="2400" spc="-30" dirty="0" smtClean="0"/>
              <a:t>МОЖНО ЛИ ПЕРЕИСПОЛЬЗОВАТЬ</a:t>
            </a:r>
          </a:p>
          <a:p>
            <a:r>
              <a:rPr lang="ru-RU" sz="2400" spc="-30" dirty="0" smtClean="0"/>
              <a:t>ЭТУ БИБЛИОТЕКУ</a:t>
            </a:r>
            <a:r>
              <a:rPr lang="en-US" sz="2400" spc="-30" dirty="0" smtClean="0"/>
              <a:t> </a:t>
            </a:r>
            <a:r>
              <a:rPr lang="ru-RU" sz="2400" spc="-30" dirty="0" smtClean="0"/>
              <a:t>В ДРУГИХ СФЕРАХ?</a:t>
            </a:r>
            <a:endParaRPr lang="ru-RU" sz="2400" spc="-30" dirty="0"/>
          </a:p>
        </p:txBody>
      </p:sp>
    </p:spTree>
    <p:extLst>
      <p:ext uri="{BB962C8B-B14F-4D97-AF65-F5344CB8AC3E}">
        <p14:creationId xmlns:p14="http://schemas.microsoft.com/office/powerpoint/2010/main" val="143252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8"/>
            <a:ext cx="7546342" cy="1703891"/>
          </a:xfrm>
        </p:spPr>
        <p:txBody>
          <a:bodyPr/>
          <a:lstStyle/>
          <a:p>
            <a:r>
              <a:rPr lang="ru-RU" sz="2400" spc="-30" dirty="0" smtClean="0"/>
              <a:t>МОЖНО ЛИ ПЕРЕИСПОЛЬЗОВАТЬ</a:t>
            </a:r>
          </a:p>
          <a:p>
            <a:r>
              <a:rPr lang="ru-RU" sz="2400" spc="-30" dirty="0" smtClean="0"/>
              <a:t>ЭТУ БИБЛИОТЕКУ</a:t>
            </a:r>
            <a:r>
              <a:rPr lang="en-US" sz="2400" spc="-30" dirty="0" smtClean="0"/>
              <a:t> </a:t>
            </a:r>
            <a:r>
              <a:rPr lang="ru-RU" sz="2400" spc="-30" dirty="0" smtClean="0"/>
              <a:t>В ДРУГИХ СФЕРАХ?</a:t>
            </a:r>
            <a:endParaRPr lang="ru-RU" sz="2400" spc="-3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15978" y="1084821"/>
            <a:ext cx="8574433" cy="5626240"/>
          </a:xfrm>
          <a:prstGeom prst="roundRect">
            <a:avLst>
              <a:gd name="adj" fmla="val 1949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9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67800" cy="4968240"/>
          </a:xfrm>
          <a:prstGeom prst="rect">
            <a:avLst/>
          </a:prstGeom>
          <a:gradFill flip="none" rotWithShape="1">
            <a:gsLst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01094" y="287468"/>
            <a:ext cx="6084466" cy="317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РАБОТА С ТРАФИКОМ</a:t>
            </a:r>
          </a:p>
          <a:p>
            <a:endParaRPr lang="ru-RU" sz="4800" dirty="0" smtClean="0"/>
          </a:p>
          <a:p>
            <a:pPr>
              <a:lnSpc>
                <a:spcPct val="80000"/>
              </a:lnSpc>
            </a:pPr>
            <a:endParaRPr lang="ru-RU" sz="4800" dirty="0" smtClean="0"/>
          </a:p>
          <a:p>
            <a:pPr>
              <a:lnSpc>
                <a:spcPct val="80000"/>
              </a:lnSpc>
            </a:pP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04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121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5972391" cy="919032"/>
          </a:xfrm>
        </p:spPr>
        <p:txBody>
          <a:bodyPr/>
          <a:lstStyle/>
          <a:p>
            <a:r>
              <a:rPr lang="ru-RU" dirty="0" smtClean="0"/>
              <a:t>ПРОБЛЕМЫ И ПОТРЕБНОСТИ ПРИ РАБОТЕ С ТРАФИКОМ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4298" y="1819723"/>
            <a:ext cx="5669280" cy="367661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Запись и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анализ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сетевого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56552" y="1838426"/>
            <a:ext cx="5669280" cy="367661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Отправка пакетов из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заготовленного дампа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65982" y="2060232"/>
            <a:ext cx="591311" cy="5913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4" y="2060232"/>
            <a:ext cx="591311" cy="59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0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TCPDUMP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297" y="954429"/>
            <a:ext cx="4834294" cy="770199"/>
          </a:xfrm>
          <a:prstGeom prst="roundRect">
            <a:avLst>
              <a:gd name="adj" fmla="val 16462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Начать запись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трафика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tcpdump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43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TCPDUMP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297" y="954429"/>
            <a:ext cx="4834294" cy="2865218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Начать запись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трафика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tcpdump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1214" y="1751202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marL="0" lvl="1" algn="ctr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1214" y="2422221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marL="0" lvl="1" algn="ctr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1214" y="3093240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6000" rIns="0" bIns="216000" rtlCol="0" anchor="ctr" anchorCtr="0"/>
          <a:lstStyle/>
          <a:p>
            <a:pPr marL="0" lvl="1" algn="ctr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2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4297" y="3896673"/>
            <a:ext cx="4834294" cy="359563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Закончить запись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22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TCPDUMP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297" y="954429"/>
            <a:ext cx="4834294" cy="2865218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Начать запись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трафика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tcpdump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1214" y="1751202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marL="0" lvl="1" algn="ctr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1214" y="2422221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marL="0" lvl="1" algn="ctr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1214" y="3093240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6000" rIns="0" bIns="216000" rtlCol="0" anchor="ctr" anchorCtr="0"/>
          <a:lstStyle/>
          <a:p>
            <a:pPr marL="0" lvl="1" algn="ctr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2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4297" y="3890095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Закончить запись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93090" y="4347036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дампе найти </a:t>
            </a:r>
            <a:r>
              <a:rPr lang="ru-RU" b="1" dirty="0">
                <a:solidFill>
                  <a:srgbClr val="A94DE1"/>
                </a:solidFill>
              </a:rPr>
              <a:t>4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icmp_req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1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95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TCPDUMP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297" y="954429"/>
            <a:ext cx="4834294" cy="2865218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Начать запись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трафика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tcpdump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1214" y="1751202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marL="0" lvl="1" algn="ctr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1214" y="2422221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marL="0" lvl="1" algn="ctr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1214" y="3093240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6000" rIns="0" bIns="216000" rtlCol="0" anchor="ctr" anchorCtr="0"/>
          <a:lstStyle/>
          <a:p>
            <a:pPr marL="0" lvl="1" algn="ctr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2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4297" y="3890095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Закончить запись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3090" y="4347036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дампе найти </a:t>
            </a:r>
            <a:r>
              <a:rPr lang="ru-RU" b="1" dirty="0">
                <a:solidFill>
                  <a:srgbClr val="A94DE1"/>
                </a:solidFill>
              </a:rPr>
              <a:t>4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icmp_req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1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94297" y="5187183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дампе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найти </a:t>
            </a:r>
            <a:r>
              <a:rPr lang="ru-RU" b="1" dirty="0" smtClean="0">
                <a:solidFill>
                  <a:srgbClr val="FF0000"/>
                </a:solidFill>
              </a:rPr>
              <a:t>0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icmp_reply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3090" y="4775908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дампе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найти </a:t>
            </a:r>
            <a:r>
              <a:rPr lang="ru-RU" b="1" dirty="0">
                <a:solidFill>
                  <a:srgbClr val="00B050"/>
                </a:solidFill>
              </a:rPr>
              <a:t>4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icmp_req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35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TCPDUMP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27904" y="954428"/>
            <a:ext cx="6556227" cy="4806117"/>
          </a:xfrm>
          <a:prstGeom prst="roundRect">
            <a:avLst>
              <a:gd name="adj" fmla="val 4361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297" y="954429"/>
            <a:ext cx="4834294" cy="2865218"/>
          </a:xfrm>
          <a:prstGeom prst="roundRect">
            <a:avLst>
              <a:gd name="adj" fmla="val 444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Начать запись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трафика</a:t>
            </a:r>
          </a:p>
          <a:p>
            <a:pPr lvl="0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tcpdump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на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1214" y="1751202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marL="0" lvl="1" algn="ctr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1214" y="2422221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pPr marL="0" lvl="1" algn="ctr">
              <a:buSzPct val="138000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1214" y="3093240"/>
            <a:ext cx="4618047" cy="607196"/>
          </a:xfrm>
          <a:prstGeom prst="roundRect">
            <a:avLst>
              <a:gd name="adj" fmla="val 16932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16000" rIns="0" bIns="216000" rtlCol="0" anchor="ctr" anchorCtr="0"/>
          <a:lstStyle/>
          <a:p>
            <a:pPr marL="0" lvl="1" algn="ctr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Неуспешно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пропинговать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2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94297" y="3890095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 lvl="0"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Закончить запись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93090" y="4347036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дампе найти </a:t>
            </a:r>
            <a:r>
              <a:rPr lang="ru-RU" b="1" dirty="0">
                <a:solidFill>
                  <a:srgbClr val="A94DE1"/>
                </a:solidFill>
              </a:rPr>
              <a:t>4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icmp_req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1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4297" y="5187183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дампе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найти </a:t>
            </a:r>
            <a:r>
              <a:rPr lang="ru-RU" b="1" dirty="0" smtClean="0">
                <a:solidFill>
                  <a:srgbClr val="FF0000"/>
                </a:solidFill>
              </a:rPr>
              <a:t>0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icmp_reply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Client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93090" y="4775908"/>
            <a:ext cx="4834294" cy="358424"/>
          </a:xfrm>
          <a:prstGeom prst="roundRect">
            <a:avLst>
              <a:gd name="adj" fmla="val 22160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ctr" anchorCtr="0"/>
          <a:lstStyle/>
          <a:p>
            <a:pPr>
              <a:buSzPct val="138000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дампе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найти </a:t>
            </a:r>
            <a:r>
              <a:rPr lang="ru-RU" b="1" dirty="0">
                <a:solidFill>
                  <a:srgbClr val="00B050"/>
                </a:solidFill>
              </a:rPr>
              <a:t>4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icmp_req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Client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750" y="1629560"/>
            <a:ext cx="6517381" cy="361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1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9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5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923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232" y="0"/>
            <a:ext cx="12199232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" y="524256"/>
            <a:ext cx="6230111" cy="729780"/>
          </a:xfrm>
          <a:prstGeom prst="roundRect">
            <a:avLst>
              <a:gd name="adj" fmla="val 16982"/>
            </a:avLst>
          </a:prstGeom>
          <a:blipFill>
            <a:blip r:embed="rId4"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" y="524256"/>
            <a:ext cx="6230111" cy="729780"/>
          </a:xfrm>
          <a:prstGeom prst="roundRect">
            <a:avLst>
              <a:gd name="adj" fmla="val 16982"/>
            </a:avLst>
          </a:prstGeom>
          <a:solidFill>
            <a:srgbClr val="FF3B60">
              <a:alpha val="10000"/>
            </a:srgbClr>
          </a:solidFill>
          <a:ln w="28575">
            <a:solidFill>
              <a:srgbClr val="FF3B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17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4275" cy="68580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4204776"/>
            <a:ext cx="4531057" cy="2104755"/>
          </a:xfrm>
          <a:prstGeom prst="roundRect">
            <a:avLst>
              <a:gd name="adj" fmla="val 2771"/>
            </a:avLst>
          </a:prstGeom>
          <a:solidFill>
            <a:srgbClr val="FF3B60">
              <a:alpha val="10000"/>
            </a:srgbClr>
          </a:solidFill>
          <a:ln w="28575">
            <a:solidFill>
              <a:srgbClr val="FF3B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23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SCAPY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298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Анализ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Разбор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 множества протоколов (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Ethernet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IP, TCP, UDP, ICMP, 802.11, VLAN и др.)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16047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Конструирование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</a:t>
            </a: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любого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протокола с точным контролем над каждым полем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37796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Отправка и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прием</a:t>
            </a: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Отправка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 в сеть, сопоставление запросов с ответами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059544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с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трафиком</a:t>
            </a:r>
          </a:p>
          <a:p>
            <a:pPr>
              <a:spcBef>
                <a:spcPts val="1200"/>
              </a:spcBef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Sniffing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 в реальном времени, сохранение и чтение из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pcap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-файлов</a:t>
            </a:r>
          </a:p>
        </p:txBody>
      </p:sp>
    </p:spTree>
    <p:extLst>
      <p:ext uri="{BB962C8B-B14F-4D97-AF65-F5344CB8AC3E}">
        <p14:creationId xmlns:p14="http://schemas.microsoft.com/office/powerpoint/2010/main" val="78233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959643"/>
            <a:ext cx="12192000" cy="3111968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b="12634"/>
          <a:stretch/>
        </p:blipFill>
        <p:spPr>
          <a:xfrm>
            <a:off x="1642873" y="2959643"/>
            <a:ext cx="8106341" cy="3111968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SCAPY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298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Анализ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Разбор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 множества протоколов (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Ethernet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IP, TCP, UDP, ICMP, 802.11, VLAN и др.)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16047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Конструирование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</a:t>
            </a: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любого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протокола с точным контролем над каждым полем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37796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Отправка и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прием</a:t>
            </a: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Отправка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 в сеть, сопоставление запросов с ответами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059544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с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трафиком</a:t>
            </a:r>
          </a:p>
          <a:p>
            <a:pPr>
              <a:spcBef>
                <a:spcPts val="1200"/>
              </a:spcBef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Sniffing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 в реальном времени, сохранение и чтение из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pcap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-файлов</a:t>
            </a:r>
          </a:p>
        </p:txBody>
      </p:sp>
    </p:spTree>
    <p:extLst>
      <p:ext uri="{BB962C8B-B14F-4D97-AF65-F5344CB8AC3E}">
        <p14:creationId xmlns:p14="http://schemas.microsoft.com/office/powerpoint/2010/main" val="19932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959643"/>
            <a:ext cx="12192000" cy="3111968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b="12634"/>
          <a:stretch/>
        </p:blipFill>
        <p:spPr>
          <a:xfrm>
            <a:off x="1642873" y="2959643"/>
            <a:ext cx="8106341" cy="3111968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SCAPY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4298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Анализ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Разбор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 множества протоколов (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Ethernet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IP, TCP, UDP, ICMP, 802.11, VLAN и др.)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16047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Конструирование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</a:t>
            </a: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любого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протокола с точным контролем над каждым полем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37796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Отправка и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прием</a:t>
            </a:r>
          </a:p>
          <a:p>
            <a:pPr>
              <a:spcBef>
                <a:spcPts val="1200"/>
              </a:spcBef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Отправка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 в сеть, сопоставление запросов с ответами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059544" y="943177"/>
            <a:ext cx="2836338" cy="1890174"/>
          </a:xfrm>
          <a:prstGeom prst="roundRect">
            <a:avLst>
              <a:gd name="adj" fmla="val 7682"/>
            </a:avLst>
          </a:prstGeom>
          <a:solidFill>
            <a:schemeClr val="bg1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200"/>
              </a:spcBef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Работа с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трафиком</a:t>
            </a:r>
          </a:p>
          <a:p>
            <a:pPr>
              <a:spcBef>
                <a:spcPts val="1200"/>
              </a:spcBef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Sniffing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пакетов в реальном времени, сохранение и чтение из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pcap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-файлов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071611"/>
            <a:ext cx="12192000" cy="786389"/>
          </a:xfrm>
          <a:prstGeom prst="rect">
            <a:avLst/>
          </a:prstGeom>
          <a:solidFill>
            <a:srgbClr val="1E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216000" rtlCol="0" anchor="ctr"/>
          <a:lstStyle/>
          <a:p>
            <a:r>
              <a:rPr lang="en-US" dirty="0" err="1"/>
              <a:t>tcpreplay</a:t>
            </a:r>
            <a:r>
              <a:rPr lang="en-US" dirty="0"/>
              <a:t> --intf1=eth1 </a:t>
            </a:r>
            <a:r>
              <a:rPr lang="en-US" dirty="0" err="1" smtClean="0"/>
              <a:t>dump.pcap</a:t>
            </a:r>
            <a:endParaRPr lang="ru-RU" dirty="0" smtClean="0"/>
          </a:p>
          <a:p>
            <a:r>
              <a:rPr lang="en-US" dirty="0" err="1"/>
              <a:t>tcprewrite</a:t>
            </a:r>
            <a:r>
              <a:rPr lang="en-US" dirty="0"/>
              <a:t> --</a:t>
            </a:r>
            <a:r>
              <a:rPr lang="en-US" dirty="0" err="1"/>
              <a:t>dstipmap</a:t>
            </a:r>
            <a:r>
              <a:rPr lang="en-US" dirty="0"/>
              <a:t>=192.168.1.50:10.0.0.99 --</a:t>
            </a:r>
            <a:r>
              <a:rPr lang="en-US" dirty="0" err="1"/>
              <a:t>infile</a:t>
            </a:r>
            <a:r>
              <a:rPr lang="en-US" dirty="0"/>
              <a:t>=</a:t>
            </a:r>
            <a:r>
              <a:rPr lang="en-US" dirty="0" err="1"/>
              <a:t>input.pcap</a:t>
            </a:r>
            <a:r>
              <a:rPr lang="en-US" dirty="0"/>
              <a:t> --</a:t>
            </a:r>
            <a:r>
              <a:rPr lang="en-US" dirty="0" err="1" smtClean="0"/>
              <a:t>outfile</a:t>
            </a:r>
            <a:r>
              <a:rPr lang="en-US" dirty="0" smtClean="0"/>
              <a:t>=</a:t>
            </a:r>
            <a:r>
              <a:rPr lang="en-US" dirty="0" err="1" smtClean="0"/>
              <a:t>output.pcap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271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48" y="1115376"/>
            <a:ext cx="10347850" cy="5578373"/>
          </a:xfrm>
          <a:prstGeom prst="rect">
            <a:avLst/>
          </a:prstGeom>
        </p:spPr>
      </p:pic>
      <p:sp>
        <p:nvSpPr>
          <p:cNvPr id="3" name="Текст 2"/>
          <p:cNvSpPr txBox="1">
            <a:spLocks/>
          </p:cNvSpPr>
          <p:nvPr/>
        </p:nvSpPr>
        <p:spPr>
          <a:xfrm>
            <a:off x="287718" y="129587"/>
            <a:ext cx="10698238" cy="626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Объединение записи и анализа в одну функцию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420668" y="1583140"/>
            <a:ext cx="3634854" cy="2006221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08000" rtlCol="0" anchor="b" anchorCtr="0"/>
          <a:lstStyle/>
          <a:p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icmp_req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PC1 -&gt; PC2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проходят  </a:t>
            </a:r>
          </a:p>
          <a:p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icmp_reply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PC2 </a:t>
            </a:r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-&gt; 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PC1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отбрасываются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FW 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94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48" y="1115376"/>
            <a:ext cx="10347850" cy="5578373"/>
          </a:xfrm>
          <a:prstGeom prst="rect">
            <a:avLst/>
          </a:prstGeom>
        </p:spPr>
      </p:pic>
      <p:sp>
        <p:nvSpPr>
          <p:cNvPr id="3" name="Текст 2"/>
          <p:cNvSpPr txBox="1">
            <a:spLocks/>
          </p:cNvSpPr>
          <p:nvPr/>
        </p:nvSpPr>
        <p:spPr>
          <a:xfrm>
            <a:off x="287718" y="129587"/>
            <a:ext cx="10698238" cy="626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Объединение записи и анализа в одну функцию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7048" y="835483"/>
            <a:ext cx="8078296" cy="1782727"/>
          </a:xfrm>
          <a:prstGeom prst="roundRect">
            <a:avLst>
              <a:gd name="adj" fmla="val 6916"/>
            </a:avLst>
          </a:prstGeom>
          <a:solidFill>
            <a:srgbClr val="00B0F0">
              <a:alpha val="15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01849" y="835483"/>
            <a:ext cx="3209017" cy="1782727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08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Начать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запись и 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выполнить необходимые функции,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остановить запись</a:t>
            </a:r>
          </a:p>
        </p:txBody>
      </p:sp>
      <p:sp>
        <p:nvSpPr>
          <p:cNvPr id="12" name="Овал 11"/>
          <p:cNvSpPr/>
          <p:nvPr/>
        </p:nvSpPr>
        <p:spPr>
          <a:xfrm>
            <a:off x="9074882" y="953922"/>
            <a:ext cx="457245" cy="4735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E6BD8"/>
                </a:solidFill>
              </a:rPr>
              <a:t>1</a:t>
            </a:r>
            <a:endParaRPr lang="ru-RU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5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48" y="1115376"/>
            <a:ext cx="10347850" cy="5578373"/>
          </a:xfrm>
          <a:prstGeom prst="rect">
            <a:avLst/>
          </a:prstGeom>
        </p:spPr>
      </p:pic>
      <p:sp>
        <p:nvSpPr>
          <p:cNvPr id="3" name="Текст 2"/>
          <p:cNvSpPr txBox="1">
            <a:spLocks/>
          </p:cNvSpPr>
          <p:nvPr/>
        </p:nvSpPr>
        <p:spPr>
          <a:xfrm>
            <a:off x="287718" y="129587"/>
            <a:ext cx="10698238" cy="626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Объединение записи и анализа в одну функцию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7048" y="2665027"/>
            <a:ext cx="8341433" cy="1755669"/>
          </a:xfrm>
          <a:prstGeom prst="roundRect">
            <a:avLst>
              <a:gd name="adj" fmla="val 6916"/>
            </a:avLst>
          </a:prstGeom>
          <a:solidFill>
            <a:srgbClr val="00B0F0">
              <a:alpha val="15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173267" y="2665027"/>
            <a:ext cx="2955728" cy="1755669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08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Найти 4 пакета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icmp_req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PC1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PC2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9329091" y="2778993"/>
            <a:ext cx="400103" cy="4151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E6BD8"/>
                </a:solidFill>
              </a:rPr>
              <a:t>2</a:t>
            </a:r>
            <a:endParaRPr lang="ru-RU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88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48" y="1115376"/>
            <a:ext cx="10347850" cy="5578373"/>
          </a:xfrm>
          <a:prstGeom prst="rect">
            <a:avLst/>
          </a:prstGeom>
        </p:spPr>
      </p:pic>
      <p:sp>
        <p:nvSpPr>
          <p:cNvPr id="3" name="Текст 2"/>
          <p:cNvSpPr txBox="1">
            <a:spLocks/>
          </p:cNvSpPr>
          <p:nvPr/>
        </p:nvSpPr>
        <p:spPr>
          <a:xfrm>
            <a:off x="287718" y="129587"/>
            <a:ext cx="10698238" cy="626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Объединение записи и анализа в одну функцию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7048" y="4578030"/>
            <a:ext cx="11199440" cy="1600200"/>
          </a:xfrm>
          <a:prstGeom prst="roundRect">
            <a:avLst>
              <a:gd name="adj" fmla="val 6916"/>
            </a:avLst>
          </a:prstGeom>
          <a:solidFill>
            <a:srgbClr val="00B0F0">
              <a:alpha val="15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85577" y="3507061"/>
            <a:ext cx="3115107" cy="1783080"/>
          </a:xfrm>
          <a:prstGeom prst="roundRect">
            <a:avLst>
              <a:gd name="adj" fmla="val 8425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08000" rtlCol="0" anchor="b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 найти ни одного пакета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icmp_reply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PC2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PC1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9158611" y="3640761"/>
            <a:ext cx="452174" cy="4521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E6BD8"/>
                </a:solidFill>
              </a:rPr>
              <a:t>3</a:t>
            </a:r>
            <a:endParaRPr lang="ru-RU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4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67800" cy="4968240"/>
          </a:xfrm>
          <a:prstGeom prst="rect">
            <a:avLst/>
          </a:prstGeom>
          <a:gradFill flip="none" rotWithShape="1">
            <a:gsLst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01094" y="287468"/>
            <a:ext cx="608446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 smtClean="0"/>
              <a:t>ПОДХОД К ТЕСТИРОВАНИЮ НА </a:t>
            </a:r>
            <a:r>
              <a:rPr lang="en-US" sz="4800" dirty="0" smtClean="0"/>
              <a:t>VM</a:t>
            </a:r>
          </a:p>
          <a:p>
            <a:pPr>
              <a:lnSpc>
                <a:spcPct val="80000"/>
              </a:lnSpc>
            </a:pPr>
            <a:endParaRPr lang="ru-RU" sz="4800" dirty="0" smtClean="0"/>
          </a:p>
          <a:p>
            <a:pPr>
              <a:lnSpc>
                <a:spcPct val="80000"/>
              </a:lnSpc>
            </a:pP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05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5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8" y="287469"/>
            <a:ext cx="7786216" cy="919032"/>
          </a:xfrm>
        </p:spPr>
        <p:txBody>
          <a:bodyPr/>
          <a:lstStyle/>
          <a:p>
            <a:r>
              <a:rPr lang="ru-RU" dirty="0" smtClean="0"/>
              <a:t>ПРОБЛЕМЫ И ПОТРЕБНОСТИ</a:t>
            </a:r>
          </a:p>
          <a:p>
            <a:r>
              <a:rPr lang="ru-RU" dirty="0" smtClean="0"/>
              <a:t>ПРИ ТЕСТИРОВАНИИ НА </a:t>
            </a:r>
            <a:r>
              <a:rPr lang="en-US" dirty="0" smtClean="0"/>
              <a:t>VM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43989" y="1862140"/>
            <a:ext cx="3740989" cy="367661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Создание и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откат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снапшотам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164977" y="1862140"/>
            <a:ext cx="3740989" cy="367661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Изменение конфигурации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VM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85" y="2072170"/>
            <a:ext cx="678058" cy="6780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716" y="2018830"/>
            <a:ext cx="791948" cy="791948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323001" y="1862140"/>
            <a:ext cx="3740989" cy="3676617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Потеря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доступа</a:t>
            </a: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интернету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рамках тестового сценария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06" y="2061512"/>
            <a:ext cx="585431" cy="58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3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135880" y="960699"/>
            <a:ext cx="6748251" cy="5555848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60561" y="2876849"/>
            <a:ext cx="3733693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800" dirty="0">
                <a:solidFill>
                  <a:srgbClr val="1E6BD8"/>
                </a:solidFill>
              </a:rPr>
              <a:t>Докеры на </a:t>
            </a:r>
            <a:r>
              <a:rPr lang="ru-RU" sz="2800" dirty="0" err="1">
                <a:solidFill>
                  <a:srgbClr val="1E6BD8"/>
                </a:solidFill>
              </a:rPr>
              <a:t>раннере</a:t>
            </a:r>
            <a:r>
              <a:rPr lang="en-US" sz="2800" dirty="0" smtClean="0">
                <a:solidFill>
                  <a:srgbClr val="1E6BD8"/>
                </a:solidFill>
              </a:rPr>
              <a:t>?</a:t>
            </a:r>
          </a:p>
          <a:p>
            <a:r>
              <a:rPr lang="ru-RU" sz="2800" dirty="0" smtClean="0">
                <a:solidFill>
                  <a:srgbClr val="1E6BD8"/>
                </a:solidFill>
              </a:rPr>
              <a:t> </a:t>
            </a:r>
            <a:endParaRPr lang="en-US" sz="2800" dirty="0">
              <a:solidFill>
                <a:srgbClr val="1E6BD8"/>
              </a:solidFill>
            </a:endParaRPr>
          </a:p>
          <a:p>
            <a:r>
              <a:rPr lang="ru-RU" sz="2800" dirty="0">
                <a:solidFill>
                  <a:srgbClr val="1E6BD8"/>
                </a:solidFill>
              </a:rPr>
              <a:t>Докеры внутри </a:t>
            </a:r>
            <a:r>
              <a:rPr lang="en-US" sz="2800" dirty="0">
                <a:solidFill>
                  <a:srgbClr val="1E6BD8"/>
                </a:solidFill>
              </a:rPr>
              <a:t>FW</a:t>
            </a:r>
            <a:r>
              <a:rPr lang="ru-RU" sz="2800" dirty="0">
                <a:solidFill>
                  <a:srgbClr val="1E6BD8"/>
                </a:solidFill>
              </a:rPr>
              <a:t>? </a:t>
            </a:r>
            <a:r>
              <a:rPr lang="en-US" sz="2800" dirty="0">
                <a:solidFill>
                  <a:srgbClr val="1E6BD8"/>
                </a:solidFill>
              </a:rPr>
              <a:t> </a:t>
            </a:r>
            <a:endParaRPr lang="ru-RU" sz="2800" dirty="0">
              <a:solidFill>
                <a:srgbClr val="1E6BD8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en-US" dirty="0" smtClean="0"/>
              <a:t>SERIAL CONSOLE, VSPC </a:t>
            </a:r>
            <a:r>
              <a:rPr lang="ru-RU" dirty="0" smtClean="0"/>
              <a:t>И </a:t>
            </a:r>
            <a:r>
              <a:rPr lang="en-US" dirty="0" smtClean="0"/>
              <a:t>COM-PORT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880" y="1221665"/>
            <a:ext cx="6748251" cy="503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0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en-US" dirty="0" smtClean="0"/>
              <a:t>SERIAL CONSOLE, VSPC </a:t>
            </a:r>
            <a:r>
              <a:rPr lang="ru-RU" dirty="0" smtClean="0"/>
              <a:t>И </a:t>
            </a:r>
            <a:r>
              <a:rPr lang="en-US" dirty="0" smtClean="0"/>
              <a:t>COM-PORT</a:t>
            </a:r>
            <a:endParaRPr lang="ru-RU" dirty="0"/>
          </a:p>
        </p:txBody>
      </p:sp>
      <p:pic>
        <p:nvPicPr>
          <p:cNvPr id="10" name="Picture 2" descr="https://www.infowatch.ru/sites/default/files/product-header/products-arma-k1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70" y="1432030"/>
            <a:ext cx="5390240" cy="230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59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en-US" dirty="0" smtClean="0"/>
              <a:t>SERIAL CONSOLE, VSPC </a:t>
            </a:r>
            <a:r>
              <a:rPr lang="ru-RU" dirty="0" smtClean="0"/>
              <a:t>И </a:t>
            </a:r>
            <a:r>
              <a:rPr lang="en-US" dirty="0" smtClean="0"/>
              <a:t>COM-PORT</a:t>
            </a:r>
            <a:endParaRPr lang="ru-RU" dirty="0"/>
          </a:p>
        </p:txBody>
      </p:sp>
      <p:pic>
        <p:nvPicPr>
          <p:cNvPr id="10" name="Picture 2" descr="https://www.infowatch.ru/sites/default/files/product-header/products-arma-k1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70" y="1432030"/>
            <a:ext cx="5390240" cy="230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370" y="4190452"/>
            <a:ext cx="5529713" cy="239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9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en-US" dirty="0" smtClean="0"/>
              <a:t>SERIAL CONSOLE, VSPC </a:t>
            </a:r>
            <a:r>
              <a:rPr lang="ru-RU" dirty="0" smtClean="0"/>
              <a:t>И </a:t>
            </a:r>
            <a:r>
              <a:rPr lang="en-US" dirty="0" smtClean="0"/>
              <a:t>COM-PORT</a:t>
            </a:r>
            <a:endParaRPr lang="ru-RU" dirty="0"/>
          </a:p>
        </p:txBody>
      </p:sp>
      <p:pic>
        <p:nvPicPr>
          <p:cNvPr id="10" name="Picture 2" descr="https://www.infowatch.ru/sites/default/files/product-header/products-arma-k1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70" y="1432030"/>
            <a:ext cx="5390240" cy="230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370" y="4190452"/>
            <a:ext cx="5529713" cy="23905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43947" y="1980103"/>
            <a:ext cx="456267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/>
              <a:t>Главное преимущество </a:t>
            </a:r>
            <a:r>
              <a:rPr lang="en-US" sz="2000" dirty="0" smtClean="0"/>
              <a:t>COM-</a:t>
            </a:r>
            <a:r>
              <a:rPr lang="ru-RU" sz="2000" dirty="0" smtClean="0"/>
              <a:t>порта — </a:t>
            </a:r>
            <a:r>
              <a:rPr lang="ru-RU" sz="2000" b="1" dirty="0"/>
              <a:t>абсолютная отказоустойчивость и независимость</a:t>
            </a:r>
            <a:r>
              <a:rPr lang="ru-RU" sz="2000" dirty="0"/>
              <a:t>. </a:t>
            </a:r>
          </a:p>
          <a:p>
            <a:pPr lvl="0">
              <a:defRPr/>
            </a:pPr>
            <a:endParaRPr lang="ru-RU" sz="2000" dirty="0" smtClean="0"/>
          </a:p>
          <a:p>
            <a:pPr lvl="0">
              <a:defRPr/>
            </a:pPr>
            <a:endParaRPr lang="ru-RU" sz="2000" dirty="0"/>
          </a:p>
          <a:p>
            <a:pPr lvl="0">
              <a:defRPr/>
            </a:pPr>
            <a:r>
              <a:rPr lang="ru-RU" sz="2000" dirty="0"/>
              <a:t>COM-порту не нужны сложные драйверы, операционная система или работающая сеть. Он работает на самом базовом «железном» уровне.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965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135880" y="960698"/>
            <a:ext cx="6748251" cy="5859457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733" y="1931349"/>
            <a:ext cx="3733693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800" dirty="0" err="1">
                <a:solidFill>
                  <a:srgbClr val="1E6BD8"/>
                </a:solidFill>
              </a:rPr>
              <a:t>vSPC</a:t>
            </a:r>
            <a:r>
              <a:rPr lang="ru-RU" sz="2800" dirty="0">
                <a:solidFill>
                  <a:srgbClr val="1E6BD8"/>
                </a:solidFill>
              </a:rPr>
              <a:t> (</a:t>
            </a:r>
            <a:r>
              <a:rPr lang="ru-RU" sz="2800" dirty="0" err="1">
                <a:solidFill>
                  <a:srgbClr val="1E6BD8"/>
                </a:solidFill>
              </a:rPr>
              <a:t>Virtual</a:t>
            </a:r>
            <a:r>
              <a:rPr lang="ru-RU" sz="2800" dirty="0">
                <a:solidFill>
                  <a:srgbClr val="1E6BD8"/>
                </a:solidFill>
              </a:rPr>
              <a:t> </a:t>
            </a:r>
            <a:r>
              <a:rPr lang="ru-RU" sz="2800" dirty="0" err="1">
                <a:solidFill>
                  <a:srgbClr val="1E6BD8"/>
                </a:solidFill>
              </a:rPr>
              <a:t>Serial</a:t>
            </a:r>
            <a:r>
              <a:rPr lang="ru-RU" sz="2800" dirty="0">
                <a:solidFill>
                  <a:srgbClr val="1E6BD8"/>
                </a:solidFill>
              </a:rPr>
              <a:t> </a:t>
            </a:r>
            <a:r>
              <a:rPr lang="ru-RU" sz="2800" dirty="0" err="1">
                <a:solidFill>
                  <a:srgbClr val="1E6BD8"/>
                </a:solidFill>
              </a:rPr>
              <a:t>Port</a:t>
            </a:r>
            <a:r>
              <a:rPr lang="ru-RU" sz="2800" dirty="0">
                <a:solidFill>
                  <a:srgbClr val="1E6BD8"/>
                </a:solidFill>
              </a:rPr>
              <a:t> </a:t>
            </a:r>
            <a:r>
              <a:rPr lang="ru-RU" sz="2800" dirty="0" err="1">
                <a:solidFill>
                  <a:srgbClr val="1E6BD8"/>
                </a:solidFill>
              </a:rPr>
              <a:t>Concentrator</a:t>
            </a:r>
            <a:r>
              <a:rPr lang="ru-RU" sz="2800" dirty="0" smtClean="0">
                <a:solidFill>
                  <a:srgbClr val="1E6BD8"/>
                </a:solidFill>
              </a:rPr>
              <a:t>)</a:t>
            </a:r>
            <a:endParaRPr lang="ru-RU" sz="2800" dirty="0">
              <a:solidFill>
                <a:srgbClr val="1E6BD8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en-US" dirty="0" smtClean="0"/>
              <a:t>SERIAL CONSOLE, VSPC </a:t>
            </a:r>
            <a:r>
              <a:rPr lang="ru-RU" dirty="0" smtClean="0"/>
              <a:t>И </a:t>
            </a:r>
            <a:r>
              <a:rPr lang="en-US" dirty="0" smtClean="0"/>
              <a:t>COM-PORT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733" y="3620734"/>
            <a:ext cx="3733693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dirty="0" smtClean="0"/>
              <a:t>Вместо </a:t>
            </a:r>
            <a:r>
              <a:rPr lang="ru-RU" dirty="0"/>
              <a:t>прямого подключения, трафик COM-портов виртуальных машин</a:t>
            </a:r>
            <a:r>
              <a:rPr lang="en-US" dirty="0"/>
              <a:t> </a:t>
            </a:r>
            <a:r>
              <a:rPr lang="ru-RU" dirty="0"/>
              <a:t>направляется на промежуточный прокси-сервер </a:t>
            </a:r>
            <a:r>
              <a:rPr lang="ru-RU" dirty="0" smtClean="0"/>
              <a:t>— </a:t>
            </a:r>
            <a:r>
              <a:rPr lang="en-US" dirty="0" err="1" smtClean="0"/>
              <a:t>vSPC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427" y="960697"/>
            <a:ext cx="5593737" cy="585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2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Sphere против vCenter против ESXi: в чём разница? | Vinchin Backup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0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405" y="1547956"/>
            <a:ext cx="6078984" cy="4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135880" y="960699"/>
            <a:ext cx="6748251" cy="5555848"/>
          </a:xfrm>
          <a:prstGeom prst="roundRect">
            <a:avLst>
              <a:gd name="adj" fmla="val 1317"/>
            </a:avLst>
          </a:prstGeom>
          <a:noFill/>
          <a:ln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VSPHERE</a:t>
            </a:r>
            <a:r>
              <a:rPr lang="ru-RU" dirty="0" smtClean="0"/>
              <a:t> И</a:t>
            </a:r>
            <a:r>
              <a:rPr lang="en-US" dirty="0" smtClean="0"/>
              <a:t> PYVMOMI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9973" y="2004753"/>
            <a:ext cx="3947660" cy="1238491"/>
          </a:xfrm>
          <a:prstGeom prst="roundRect">
            <a:avLst>
              <a:gd name="adj" fmla="val 13440"/>
            </a:avLst>
          </a:prstGeom>
          <a:solidFill>
            <a:srgbClr val="E8F0F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Включить</a:t>
            </a:r>
          </a:p>
          <a:p>
            <a:pPr marL="285750" lvl="0" indent="-28575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Выключить</a:t>
            </a:r>
          </a:p>
          <a:p>
            <a:pPr marL="285750" lvl="0" indent="-28575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Ребутнуть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9973" y="3390141"/>
            <a:ext cx="3947660" cy="900034"/>
          </a:xfrm>
          <a:prstGeom prst="roundRect">
            <a:avLst>
              <a:gd name="adj" fmla="val 14569"/>
            </a:avLst>
          </a:prstGeom>
          <a:solidFill>
            <a:srgbClr val="E8F0F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Сделать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снапшот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lvl="0" indent="-28575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Откатиться к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снапшоту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9973" y="4437072"/>
            <a:ext cx="3947660" cy="635138"/>
          </a:xfrm>
          <a:prstGeom prst="roundRect">
            <a:avLst>
              <a:gd name="adj" fmla="val 23038"/>
            </a:avLst>
          </a:prstGeom>
          <a:solidFill>
            <a:srgbClr val="E8F0F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Clr>
                <a:srgbClr val="1E6BD8"/>
              </a:buClr>
              <a:buSzPct val="110000"/>
              <a:buFont typeface="Symbol" panose="05050102010706020507" pitchFamily="18" charset="2"/>
              <a:buChar char="·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Изменить конфигурацию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VM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99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94298" y="2303361"/>
            <a:ext cx="11589834" cy="4213185"/>
          </a:xfrm>
          <a:prstGeom prst="roundRect">
            <a:avLst>
              <a:gd name="adj" fmla="val 2691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4298" y="1221665"/>
            <a:ext cx="837514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800" dirty="0">
                <a:solidFill>
                  <a:srgbClr val="1E6BD8"/>
                </a:solidFill>
              </a:rPr>
              <a:t>Возможность взаимодействия с </a:t>
            </a:r>
            <a:r>
              <a:rPr lang="en-US" sz="2800" dirty="0">
                <a:solidFill>
                  <a:srgbClr val="1E6BD8"/>
                </a:solidFill>
              </a:rPr>
              <a:t>VM </a:t>
            </a:r>
            <a:r>
              <a:rPr lang="ru-RU" sz="2800" dirty="0">
                <a:solidFill>
                  <a:srgbClr val="1E6BD8"/>
                </a:solidFill>
              </a:rPr>
              <a:t>по </a:t>
            </a:r>
            <a:r>
              <a:rPr lang="en-US" sz="2800" dirty="0">
                <a:solidFill>
                  <a:srgbClr val="1E6BD8"/>
                </a:solidFill>
              </a:rPr>
              <a:t>SSH, </a:t>
            </a:r>
            <a:r>
              <a:rPr lang="ru-RU" sz="2800" dirty="0">
                <a:solidFill>
                  <a:srgbClr val="1E6BD8"/>
                </a:solidFill>
              </a:rPr>
              <a:t>серийной консолью и фермой </a:t>
            </a:r>
            <a:r>
              <a:rPr lang="ru-RU" sz="2800" dirty="0" err="1">
                <a:solidFill>
                  <a:srgbClr val="1E6BD8"/>
                </a:solidFill>
              </a:rPr>
              <a:t>виртуалок</a:t>
            </a:r>
            <a:endParaRPr lang="ru-RU" sz="2800" dirty="0">
              <a:solidFill>
                <a:srgbClr val="1E6BD8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ru-RU" dirty="0" smtClean="0"/>
              <a:t>ЧТО В ИТОГЕ ИМЕЕМ?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6" y="2760906"/>
            <a:ext cx="11589836" cy="334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7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112009" y="247394"/>
            <a:ext cx="5775960" cy="6470398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ru-RU" dirty="0" smtClean="0"/>
              <a:t>ЧТО В ИТОГЕ ИМЕЕМ?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959" y="287470"/>
            <a:ext cx="4653754" cy="637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6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67800" cy="4968240"/>
          </a:xfrm>
          <a:prstGeom prst="rect">
            <a:avLst/>
          </a:prstGeom>
          <a:gradFill flip="none" rotWithShape="1">
            <a:gsLst>
              <a:gs pos="16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301094" y="287468"/>
            <a:ext cx="6084466" cy="317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ПОДХОД К ТЕСТИРОВАНИЮ НА </a:t>
            </a:r>
            <a:r>
              <a:rPr lang="en-US" sz="4800" dirty="0" smtClean="0"/>
              <a:t>HW</a:t>
            </a:r>
            <a:endParaRPr lang="ru-RU" sz="4800" dirty="0" smtClean="0"/>
          </a:p>
          <a:p>
            <a:pPr>
              <a:lnSpc>
                <a:spcPct val="80000"/>
              </a:lnSpc>
            </a:pPr>
            <a:endParaRPr lang="ru-RU" sz="4800" dirty="0" smtClean="0"/>
          </a:p>
          <a:p>
            <a:pPr>
              <a:lnSpc>
                <a:spcPct val="80000"/>
              </a:lnSpc>
            </a:pP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06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061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94297" y="1371599"/>
            <a:ext cx="6289383" cy="4712269"/>
          </a:xfrm>
          <a:prstGeom prst="roundRect">
            <a:avLst>
              <a:gd name="adj" fmla="val 4585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t" anchorCtr="0"/>
          <a:lstStyle/>
          <a:p>
            <a:r>
              <a:rPr lang="ru-RU" sz="2800" dirty="0">
                <a:solidFill>
                  <a:srgbClr val="1E6BD8"/>
                </a:solidFill>
              </a:rPr>
              <a:t>Проблема: некоторые </a:t>
            </a:r>
            <a:r>
              <a:rPr lang="ru-RU" sz="2800" dirty="0" smtClean="0">
                <a:solidFill>
                  <a:srgbClr val="1E6BD8"/>
                </a:solidFill>
              </a:rPr>
              <a:t>тесты</a:t>
            </a:r>
          </a:p>
          <a:p>
            <a:r>
              <a:rPr lang="ru-RU" sz="2800" dirty="0" smtClean="0">
                <a:solidFill>
                  <a:srgbClr val="1E6BD8"/>
                </a:solidFill>
              </a:rPr>
              <a:t>не </a:t>
            </a:r>
            <a:r>
              <a:rPr lang="ru-RU" sz="2800" dirty="0">
                <a:solidFill>
                  <a:srgbClr val="1E6BD8"/>
                </a:solidFill>
              </a:rPr>
              <a:t>провести на ВМ!</a:t>
            </a:r>
            <a:br>
              <a:rPr lang="ru-RU" sz="2800" dirty="0">
                <a:solidFill>
                  <a:srgbClr val="1E6BD8"/>
                </a:solidFill>
              </a:rPr>
            </a:br>
            <a:endParaRPr lang="ru-RU" sz="2800" dirty="0">
              <a:solidFill>
                <a:srgbClr val="1E6BD8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5829" y="4800099"/>
            <a:ext cx="5134411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 smtClean="0"/>
              <a:t>Например</a:t>
            </a:r>
            <a:r>
              <a:rPr lang="ru-RU" sz="2000" dirty="0"/>
              <a:t>, тест </a:t>
            </a:r>
            <a:r>
              <a:rPr lang="ru-RU" sz="2000" b="1" dirty="0"/>
              <a:t>«Объединение сетевых интерфейсов в один </a:t>
            </a:r>
            <a:r>
              <a:rPr lang="ru-RU" sz="2000" b="1" dirty="0" smtClean="0"/>
              <a:t>виртуальный»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он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же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Bonding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6756743" cy="919032"/>
          </a:xfrm>
        </p:spPr>
        <p:txBody>
          <a:bodyPr/>
          <a:lstStyle/>
          <a:p>
            <a:r>
              <a:rPr lang="ru-RU" dirty="0" smtClean="0"/>
              <a:t>НЕКОТОРЫЕ ТЕСТЫ ТОЛЬКО ДЛЯ </a:t>
            </a:r>
            <a:r>
              <a:rPr lang="en-US" dirty="0" smtClean="0"/>
              <a:t>VM</a:t>
            </a:r>
            <a:r>
              <a:rPr lang="ru-RU" dirty="0" smtClean="0"/>
              <a:t>, А НЕКОТОРЫЕ – ДЛЯ </a:t>
            </a:r>
            <a:r>
              <a:rPr lang="en-US" dirty="0" smtClean="0"/>
              <a:t>HW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662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6710647" cy="919032"/>
          </a:xfrm>
        </p:spPr>
        <p:txBody>
          <a:bodyPr/>
          <a:lstStyle/>
          <a:p>
            <a:r>
              <a:rPr lang="ru-RU" dirty="0" smtClean="0"/>
              <a:t>КАК АДАПТИРОВАТЬ ТЕКУЩИЕ РЕШЕНИЯ ДЛЯ ТЕСТИРОВАНИЯ ЖЕЛЕЗА?</a:t>
            </a:r>
            <a:endParaRPr lang="en-US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40832" y="2281258"/>
            <a:ext cx="5336828" cy="439042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1E6BD8"/>
                </a:solidFill>
              </a:rPr>
              <a:t>VM-</a:t>
            </a:r>
            <a:r>
              <a:rPr lang="ru-RU" dirty="0" smtClean="0">
                <a:solidFill>
                  <a:srgbClr val="1E6BD8"/>
                </a:solidFill>
              </a:rPr>
              <a:t>ной системы </a:t>
            </a:r>
            <a:r>
              <a:rPr lang="ru-RU" dirty="0" err="1" smtClean="0">
                <a:solidFill>
                  <a:srgbClr val="1E6BD8"/>
                </a:solidFill>
              </a:rPr>
              <a:t>снапшотов</a:t>
            </a:r>
            <a:r>
              <a:rPr lang="ru-RU" dirty="0" smtClean="0">
                <a:solidFill>
                  <a:srgbClr val="1E6BD8"/>
                </a:solidFill>
              </a:rPr>
              <a:t> нет </a:t>
            </a:r>
            <a:r>
              <a:rPr lang="ru-RU" dirty="0">
                <a:solidFill>
                  <a:srgbClr val="1E6BD8"/>
                </a:solidFill>
              </a:rPr>
              <a:t>на </a:t>
            </a:r>
            <a:r>
              <a:rPr lang="ru-RU" dirty="0" smtClean="0">
                <a:solidFill>
                  <a:srgbClr val="1E6BD8"/>
                </a:solidFill>
              </a:rPr>
              <a:t>железках</a:t>
            </a:r>
            <a:endParaRPr lang="en-US" dirty="0">
              <a:solidFill>
                <a:srgbClr val="1E6BD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2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339840" y="0"/>
            <a:ext cx="5852160" cy="6857999"/>
          </a:xfrm>
          <a:prstGeom prst="roundRect">
            <a:avLst>
              <a:gd name="adj" fmla="val 0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6710647" cy="919032"/>
          </a:xfrm>
        </p:spPr>
        <p:txBody>
          <a:bodyPr/>
          <a:lstStyle/>
          <a:p>
            <a:r>
              <a:rPr lang="ru-RU" dirty="0" smtClean="0"/>
              <a:t>КАК АДАПТИРОВАТЬ ТЕКУЩИЕ РЕШЕНИЯ ДЛЯ ТЕСТИРОВАНИЯ ЖЕЛЕЗА?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308" y="258421"/>
            <a:ext cx="2561921" cy="4395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248" y="1317012"/>
            <a:ext cx="5827753" cy="52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5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339840" y="0"/>
            <a:ext cx="5852160" cy="6857999"/>
          </a:xfrm>
          <a:prstGeom prst="roundRect">
            <a:avLst>
              <a:gd name="adj" fmla="val 0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6710647" cy="919032"/>
          </a:xfrm>
        </p:spPr>
        <p:txBody>
          <a:bodyPr/>
          <a:lstStyle/>
          <a:p>
            <a:r>
              <a:rPr lang="ru-RU" dirty="0" smtClean="0"/>
              <a:t>КАК АДАПТИРОВАТЬ ТЕКУЩИЕ РЕШЕНИЯ ДЛЯ ТЕСТИРОВАНИЯ ЖЕЛЕЗА?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308" y="258421"/>
            <a:ext cx="2561921" cy="4395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248" y="1317012"/>
            <a:ext cx="5827753" cy="5268110"/>
          </a:xfrm>
          <a:prstGeom prst="rect">
            <a:avLst/>
          </a:prstGeom>
        </p:spPr>
      </p:pic>
      <p:pic>
        <p:nvPicPr>
          <p:cNvPr id="11" name="Picture 2" descr="https://www.infowatch.ru/sites/default/files/product-header/products-arma-k10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17" y="3090770"/>
            <a:ext cx="5066465" cy="21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14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6710647" cy="919032"/>
          </a:xfrm>
        </p:spPr>
        <p:txBody>
          <a:bodyPr/>
          <a:lstStyle/>
          <a:p>
            <a:r>
              <a:rPr lang="ru-RU" dirty="0" smtClean="0"/>
              <a:t>КАК АДАПТИРОВАТЬ ТЕКУЩИЕ РЕШЕНИЯ ДЛЯ ТЕСТИРОВАНИЯ ЖЕЛЕЗА?</a:t>
            </a:r>
            <a:endParaRPr lang="en-US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4296" y="1898568"/>
            <a:ext cx="5752935" cy="741466"/>
          </a:xfrm>
          <a:prstGeom prst="roundRect">
            <a:avLst>
              <a:gd name="adj" fmla="val 23623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Есть заранее заготовленный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стенд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 клиентами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4296" y="2713017"/>
            <a:ext cx="5752935" cy="497948"/>
          </a:xfrm>
          <a:prstGeom prst="roundRect">
            <a:avLst>
              <a:gd name="adj" fmla="val 31274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стенд втыкается железка, на нее ставится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4296" y="3283947"/>
            <a:ext cx="5752935" cy="814449"/>
          </a:xfrm>
          <a:prstGeom prst="roundRect">
            <a:avLst>
              <a:gd name="adj" fmla="val 23623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Скрипт определяет, в какие интерфейсы были воткнуты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LAN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кабели и подготавливает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FW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4296" y="4133506"/>
            <a:ext cx="5752935" cy="1060427"/>
          </a:xfrm>
          <a:prstGeom prst="roundRect">
            <a:avLst>
              <a:gd name="adj" fmla="val 23623"/>
            </a:avLst>
          </a:prstGeom>
          <a:solidFill>
            <a:srgbClr val="B6D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Вмешиваемся в этап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collecting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 запуске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тестов и фильтруем только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общие</a:t>
            </a: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тесты + ориентированные на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HW)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4296" y="5726370"/>
            <a:ext cx="5752935" cy="620034"/>
          </a:xfrm>
          <a:prstGeom prst="roundRect">
            <a:avLst>
              <a:gd name="adj" fmla="val 23623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 anchorCtr="0"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Ручная работа с железом сводится к минимуму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0"/>
          <a:stretch/>
        </p:blipFill>
        <p:spPr>
          <a:xfrm rot="5400000">
            <a:off x="2957208" y="5333754"/>
            <a:ext cx="427107" cy="252795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6339840" y="0"/>
            <a:ext cx="5852160" cy="6857999"/>
          </a:xfrm>
          <a:prstGeom prst="roundRect">
            <a:avLst>
              <a:gd name="adj" fmla="val 0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308" y="258421"/>
            <a:ext cx="2561921" cy="43957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248" y="1317012"/>
            <a:ext cx="5827753" cy="52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6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94297" y="1371599"/>
            <a:ext cx="6289383" cy="4712269"/>
          </a:xfrm>
          <a:prstGeom prst="roundRect">
            <a:avLst>
              <a:gd name="adj" fmla="val 4585"/>
            </a:avLst>
          </a:prstGeom>
          <a:noFill/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t" anchorCtr="0"/>
          <a:lstStyle/>
          <a:p>
            <a:r>
              <a:rPr lang="ru-RU" sz="2800" dirty="0">
                <a:solidFill>
                  <a:srgbClr val="1E6BD8"/>
                </a:solidFill>
              </a:rPr>
              <a:t>Проблема: некоторые </a:t>
            </a:r>
            <a:r>
              <a:rPr lang="ru-RU" sz="2800" dirty="0" smtClean="0">
                <a:solidFill>
                  <a:srgbClr val="1E6BD8"/>
                </a:solidFill>
              </a:rPr>
              <a:t>тесты</a:t>
            </a:r>
          </a:p>
          <a:p>
            <a:r>
              <a:rPr lang="ru-RU" sz="2800" dirty="0" smtClean="0">
                <a:solidFill>
                  <a:srgbClr val="1E6BD8"/>
                </a:solidFill>
              </a:rPr>
              <a:t>не </a:t>
            </a:r>
            <a:r>
              <a:rPr lang="ru-RU" sz="2800" dirty="0">
                <a:solidFill>
                  <a:srgbClr val="1E6BD8"/>
                </a:solidFill>
              </a:rPr>
              <a:t>провести на ВМ!</a:t>
            </a:r>
            <a:br>
              <a:rPr lang="ru-RU" sz="2800" dirty="0">
                <a:solidFill>
                  <a:srgbClr val="1E6BD8"/>
                </a:solidFill>
              </a:rPr>
            </a:br>
            <a:endParaRPr lang="ru-RU" sz="2800" dirty="0">
              <a:solidFill>
                <a:srgbClr val="1E6BD8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85212" y="1371599"/>
            <a:ext cx="5021867" cy="4712269"/>
          </a:xfrm>
          <a:prstGeom prst="roundRect">
            <a:avLst>
              <a:gd name="adj" fmla="val 4585"/>
            </a:avLst>
          </a:prstGeom>
          <a:solidFill>
            <a:srgbClr val="1E6BD8"/>
          </a:solidFill>
          <a:ln w="19050">
            <a:solidFill>
              <a:srgbClr val="1E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t" anchorCtr="0"/>
          <a:lstStyle/>
          <a:p>
            <a:r>
              <a:rPr lang="ru-RU" sz="2800" dirty="0" smtClean="0">
                <a:solidFill>
                  <a:schemeClr val="bg1"/>
                </a:solidFill>
              </a:rPr>
              <a:t>Аналогичная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проблема </a:t>
            </a:r>
            <a:r>
              <a:rPr lang="ru-RU" sz="2800" dirty="0">
                <a:solidFill>
                  <a:schemeClr val="bg1"/>
                </a:solidFill>
              </a:rPr>
              <a:t>и с </a:t>
            </a:r>
            <a:r>
              <a:rPr lang="en-US" sz="2800" dirty="0">
                <a:solidFill>
                  <a:schemeClr val="bg1"/>
                </a:solidFill>
              </a:rPr>
              <a:t>HW!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5829" y="4800099"/>
            <a:ext cx="5134411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 smtClean="0"/>
              <a:t>Например</a:t>
            </a:r>
            <a:r>
              <a:rPr lang="ru-RU" sz="2000" dirty="0"/>
              <a:t>, тест </a:t>
            </a:r>
            <a:r>
              <a:rPr lang="ru-RU" sz="2000" b="1" dirty="0"/>
              <a:t>«Объединение сетевых интерфейсов в один </a:t>
            </a:r>
            <a:r>
              <a:rPr lang="ru-RU" sz="2000" b="1" dirty="0" smtClean="0"/>
              <a:t>виртуальный»</a:t>
            </a:r>
            <a:endParaRPr lang="ru-RU" sz="2000" dirty="0"/>
          </a:p>
          <a:p>
            <a:pPr>
              <a:spcBef>
                <a:spcPts val="1200"/>
              </a:spcBef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он </a:t>
            </a:r>
            <a:r>
              <a:rPr lang="ru-RU" sz="1600" dirty="0">
                <a:solidFill>
                  <a:schemeClr val="bg1">
                    <a:lumMod val="50000"/>
                  </a:schemeClr>
                </a:solidFill>
              </a:rPr>
              <a:t>же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Bonding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6756743" cy="919032"/>
          </a:xfrm>
        </p:spPr>
        <p:txBody>
          <a:bodyPr/>
          <a:lstStyle/>
          <a:p>
            <a:r>
              <a:rPr lang="ru-RU" dirty="0" smtClean="0"/>
              <a:t>НЕКОТОРЫЕ ТЕСТЫ ТОЛЬКО ДЛЯ </a:t>
            </a:r>
            <a:r>
              <a:rPr lang="en-US" dirty="0" smtClean="0"/>
              <a:t>VM</a:t>
            </a:r>
            <a:r>
              <a:rPr lang="ru-RU" dirty="0" smtClean="0"/>
              <a:t>, А НЕКОТОРЫЕ – ДЛЯ </a:t>
            </a:r>
            <a:r>
              <a:rPr lang="en-US" dirty="0" smtClean="0"/>
              <a:t>HW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57405" y="4584656"/>
            <a:ext cx="427748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 smtClean="0">
                <a:solidFill>
                  <a:srgbClr val="D0E0F8"/>
                </a:solidFill>
              </a:rPr>
              <a:t>Например</a:t>
            </a:r>
            <a:r>
              <a:rPr lang="ru-RU" sz="2000" dirty="0">
                <a:solidFill>
                  <a:srgbClr val="D0E0F8"/>
                </a:solidFill>
              </a:rPr>
              <a:t>, изменение </a:t>
            </a:r>
            <a:r>
              <a:rPr lang="ru-RU" sz="2000" dirty="0" smtClean="0">
                <a:solidFill>
                  <a:srgbClr val="D0E0F8"/>
                </a:solidFill>
              </a:rPr>
              <a:t>некоторых параметров без корректного возврата может </a:t>
            </a:r>
            <a:r>
              <a:rPr lang="ru-RU" sz="2000" dirty="0" err="1">
                <a:solidFill>
                  <a:srgbClr val="D0E0F8"/>
                </a:solidFill>
              </a:rPr>
              <a:t>закирпичить</a:t>
            </a:r>
            <a:r>
              <a:rPr lang="ru-RU" sz="2000" dirty="0">
                <a:solidFill>
                  <a:srgbClr val="D0E0F8"/>
                </a:solidFill>
              </a:rPr>
              <a:t> </a:t>
            </a:r>
            <a:r>
              <a:rPr lang="ru-RU" sz="2000" dirty="0" smtClean="0">
                <a:solidFill>
                  <a:srgbClr val="D0E0F8"/>
                </a:solidFill>
              </a:rPr>
              <a:t>машину</a:t>
            </a:r>
            <a:endParaRPr lang="ru-RU" sz="2000" dirty="0">
              <a:solidFill>
                <a:srgbClr val="D0E0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01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001904" y="960698"/>
            <a:ext cx="6882227" cy="5666151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4297" y="1221665"/>
            <a:ext cx="3733693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800" dirty="0">
                <a:solidFill>
                  <a:srgbClr val="1E6BD8"/>
                </a:solidFill>
              </a:rPr>
              <a:t>Модульное разграничение функций</a:t>
            </a:r>
          </a:p>
        </p:txBody>
      </p:sp>
      <p:sp>
        <p:nvSpPr>
          <p:cNvPr id="7" name="Текст 1"/>
          <p:cNvSpPr txBox="1">
            <a:spLocks/>
          </p:cNvSpPr>
          <p:nvPr/>
        </p:nvSpPr>
        <p:spPr>
          <a:xfrm>
            <a:off x="294297" y="287469"/>
            <a:ext cx="3866223" cy="91903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ЧТО В ИТОГЕ ИМЕЕМ?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060" y="960698"/>
            <a:ext cx="5657599" cy="562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505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001904" y="960698"/>
            <a:ext cx="6882227" cy="5666151"/>
          </a:xfrm>
          <a:prstGeom prst="roundRect">
            <a:avLst>
              <a:gd name="adj" fmla="val 1317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4298" y="1221665"/>
            <a:ext cx="3479050" cy="21544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800" dirty="0">
                <a:solidFill>
                  <a:srgbClr val="1E6BD8"/>
                </a:solidFill>
              </a:rPr>
              <a:t>Единый интерфейс вызова функций</a:t>
            </a:r>
          </a:p>
          <a:p>
            <a:r>
              <a:rPr lang="ru-RU" sz="2800" dirty="0">
                <a:solidFill>
                  <a:srgbClr val="1E6BD8"/>
                </a:solidFill>
              </a:rPr>
              <a:t>с возможностью переопределения под разные ОС </a:t>
            </a: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ru-RU" dirty="0"/>
              <a:t>ЧТО В ИТОГЕ ИМЕЕМ?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1496" y="960698"/>
            <a:ext cx="5643042" cy="562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825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94298" y="2303361"/>
            <a:ext cx="11589834" cy="4213185"/>
          </a:xfrm>
          <a:prstGeom prst="roundRect">
            <a:avLst>
              <a:gd name="adj" fmla="val 2691"/>
            </a:avLst>
          </a:prstGeom>
          <a:solidFill>
            <a:srgbClr val="151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4298" y="1221665"/>
            <a:ext cx="8375140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800" dirty="0">
                <a:solidFill>
                  <a:srgbClr val="1E6BD8"/>
                </a:solidFill>
              </a:rPr>
              <a:t>Возможность взаимодействия с </a:t>
            </a:r>
            <a:r>
              <a:rPr lang="en-US" sz="2800" dirty="0" smtClean="0">
                <a:solidFill>
                  <a:srgbClr val="1E6BD8"/>
                </a:solidFill>
              </a:rPr>
              <a:t>VM </a:t>
            </a:r>
            <a:r>
              <a:rPr lang="ru-RU" sz="2800" dirty="0">
                <a:solidFill>
                  <a:srgbClr val="1E6BD8"/>
                </a:solidFill>
              </a:rPr>
              <a:t>по </a:t>
            </a:r>
            <a:r>
              <a:rPr lang="en-US" sz="2800" dirty="0">
                <a:solidFill>
                  <a:srgbClr val="1E6BD8"/>
                </a:solidFill>
              </a:rPr>
              <a:t>SSH, </a:t>
            </a:r>
            <a:r>
              <a:rPr lang="ru-RU" sz="2800" dirty="0">
                <a:solidFill>
                  <a:srgbClr val="1E6BD8"/>
                </a:solidFill>
              </a:rPr>
              <a:t>серийной консолью и фермой </a:t>
            </a:r>
            <a:r>
              <a:rPr lang="ru-RU" sz="2800" dirty="0" err="1">
                <a:solidFill>
                  <a:srgbClr val="1E6BD8"/>
                </a:solidFill>
              </a:rPr>
              <a:t>виртуалок</a:t>
            </a:r>
            <a:endParaRPr lang="ru-RU" sz="2800" dirty="0">
              <a:solidFill>
                <a:srgbClr val="1E6BD8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ru-RU" dirty="0"/>
              <a:t>ЧТО В ИТОГЕ ИМЕЕМ?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6" y="2760906"/>
            <a:ext cx="11589836" cy="334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251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13665" y="4613133"/>
            <a:ext cx="9381966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 lang="ru-RU" sz="2800" dirty="0" smtClean="0">
              <a:solidFill>
                <a:srgbClr val="1E6BD8"/>
              </a:solidFill>
            </a:endParaRPr>
          </a:p>
          <a:p>
            <a:endParaRPr lang="ru-RU" sz="2800" dirty="0" smtClean="0">
              <a:solidFill>
                <a:srgbClr val="1E6BD8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294297" y="287469"/>
            <a:ext cx="3866223" cy="919032"/>
          </a:xfrm>
        </p:spPr>
        <p:txBody>
          <a:bodyPr/>
          <a:lstStyle/>
          <a:p>
            <a:r>
              <a:rPr lang="ru-RU" dirty="0"/>
              <a:t>ЧТО В ИТОГЕ ИМЕЕМ?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48" y="2601839"/>
            <a:ext cx="553650" cy="55365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520822" y="2460870"/>
            <a:ext cx="5340891" cy="2288551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dirty="0">
                <a:solidFill>
                  <a:srgbClr val="1E6BD8"/>
                </a:solidFill>
              </a:rPr>
              <a:t>Научились гонять и анализировать трафик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82284" y="2460870"/>
            <a:ext cx="5340891" cy="2288551"/>
          </a:xfrm>
          <a:prstGeom prst="roundRect">
            <a:avLst>
              <a:gd name="adj" fmla="val 8425"/>
            </a:avLst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b" anchorCtr="0"/>
          <a:lstStyle/>
          <a:p>
            <a:r>
              <a:rPr lang="ru-RU" sz="2400" dirty="0" smtClean="0">
                <a:solidFill>
                  <a:srgbClr val="1E6BD8"/>
                </a:solidFill>
              </a:rPr>
              <a:t>Адаптировали инструмент для тестирования </a:t>
            </a:r>
            <a:r>
              <a:rPr lang="ru-RU" sz="2400" dirty="0">
                <a:solidFill>
                  <a:srgbClr val="1E6BD8"/>
                </a:solidFill>
              </a:rPr>
              <a:t>на </a:t>
            </a:r>
            <a:r>
              <a:rPr lang="en-US" sz="2400" dirty="0">
                <a:solidFill>
                  <a:srgbClr val="1E6BD8"/>
                </a:solidFill>
              </a:rPr>
              <a:t>VM </a:t>
            </a:r>
            <a:r>
              <a:rPr lang="ru-RU" sz="2400" dirty="0">
                <a:solidFill>
                  <a:srgbClr val="1E6BD8"/>
                </a:solidFill>
              </a:rPr>
              <a:t>и </a:t>
            </a:r>
            <a:r>
              <a:rPr lang="en-US" sz="2400" dirty="0">
                <a:solidFill>
                  <a:srgbClr val="1E6BD8"/>
                </a:solidFill>
              </a:rPr>
              <a:t>HW</a:t>
            </a:r>
            <a:endParaRPr lang="ru-RU" sz="2400" dirty="0">
              <a:solidFill>
                <a:srgbClr val="1E6BD8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997" y="2636992"/>
            <a:ext cx="553650" cy="55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47341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7" y="1206501"/>
            <a:ext cx="11612782" cy="48773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4297" y="4258415"/>
            <a:ext cx="2796773" cy="1825454"/>
          </a:xfrm>
          <a:prstGeom prst="rect">
            <a:avLst/>
          </a:prstGeom>
          <a:noFill/>
        </p:spPr>
        <p:txBody>
          <a:bodyPr wrap="square" lIns="252000" tIns="180000" rIns="252000" bIns="180000" rtlCol="0" anchor="b" anchorCtr="0">
            <a:spAutoFit/>
          </a:bodyPr>
          <a:lstStyle/>
          <a:p>
            <a:r>
              <a:rPr lang="ru-RU" sz="1900" spc="-50" dirty="0">
                <a:solidFill>
                  <a:schemeClr val="bg1"/>
                </a:solidFill>
              </a:rPr>
              <a:t>Грамотный выбор инструментов и архитектуры сэкономит много времени и нервов</a:t>
            </a:r>
            <a:endParaRPr lang="en-US" sz="1900" spc="-5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0537" y="4843190"/>
            <a:ext cx="2796773" cy="1240679"/>
          </a:xfrm>
          <a:prstGeom prst="rect">
            <a:avLst/>
          </a:prstGeom>
          <a:noFill/>
        </p:spPr>
        <p:txBody>
          <a:bodyPr wrap="square" lIns="252000" tIns="180000" rIns="252000" bIns="180000" rtlCol="0" anchor="b" anchorCtr="0">
            <a:spAutoFit/>
          </a:bodyPr>
          <a:lstStyle/>
          <a:p>
            <a:r>
              <a:rPr lang="ru-RU" sz="1900" spc="-50" dirty="0">
                <a:solidFill>
                  <a:schemeClr val="bg1"/>
                </a:solidFill>
              </a:rPr>
              <a:t>Автоматизация сетевого ПО на </a:t>
            </a:r>
            <a:r>
              <a:rPr lang="en-US" sz="1900" spc="-50" dirty="0">
                <a:solidFill>
                  <a:schemeClr val="bg1"/>
                </a:solidFill>
              </a:rPr>
              <a:t>VM</a:t>
            </a:r>
            <a:r>
              <a:rPr lang="ru-RU" sz="1900" spc="-50" dirty="0">
                <a:solidFill>
                  <a:schemeClr val="bg1"/>
                </a:solidFill>
              </a:rPr>
              <a:t> – хороший первый шаг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0421" y="3966027"/>
            <a:ext cx="2796773" cy="2117842"/>
          </a:xfrm>
          <a:prstGeom prst="rect">
            <a:avLst/>
          </a:prstGeom>
          <a:noFill/>
        </p:spPr>
        <p:txBody>
          <a:bodyPr wrap="square" lIns="252000" tIns="180000" rIns="252000" bIns="180000" rtlCol="0" anchor="b" anchorCtr="0">
            <a:spAutoFit/>
          </a:bodyPr>
          <a:lstStyle/>
          <a:p>
            <a:r>
              <a:rPr lang="ru-RU" sz="1900" spc="-50" dirty="0">
                <a:solidFill>
                  <a:schemeClr val="bg1"/>
                </a:solidFill>
              </a:rPr>
              <a:t>Разделяйте тесты между </a:t>
            </a:r>
            <a:r>
              <a:rPr lang="en-US" sz="1900" spc="-50" dirty="0">
                <a:solidFill>
                  <a:schemeClr val="bg1"/>
                </a:solidFill>
              </a:rPr>
              <a:t>HW </a:t>
            </a:r>
            <a:r>
              <a:rPr lang="ru-RU" sz="1900" spc="-50" dirty="0">
                <a:solidFill>
                  <a:schemeClr val="bg1"/>
                </a:solidFill>
              </a:rPr>
              <a:t>и </a:t>
            </a:r>
            <a:r>
              <a:rPr lang="en-US" sz="1900" spc="-50" dirty="0">
                <a:solidFill>
                  <a:schemeClr val="bg1"/>
                </a:solidFill>
              </a:rPr>
              <a:t>VM</a:t>
            </a:r>
            <a:r>
              <a:rPr lang="ru-RU" sz="1900" spc="-50" dirty="0">
                <a:solidFill>
                  <a:schemeClr val="bg1"/>
                </a:solidFill>
              </a:rPr>
              <a:t>. Так вы сократите время и повысите стабильность без потери качества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10305" y="4258415"/>
            <a:ext cx="2796773" cy="1825454"/>
          </a:xfrm>
          <a:prstGeom prst="rect">
            <a:avLst/>
          </a:prstGeom>
          <a:noFill/>
        </p:spPr>
        <p:txBody>
          <a:bodyPr wrap="square" lIns="252000" tIns="180000" rIns="252000" bIns="180000" rtlCol="0" anchor="b" anchorCtr="0">
            <a:spAutoFit/>
          </a:bodyPr>
          <a:lstStyle/>
          <a:p>
            <a:r>
              <a:rPr lang="ru-RU" sz="1900" spc="-50" dirty="0" smtClean="0">
                <a:solidFill>
                  <a:schemeClr val="bg1"/>
                </a:solidFill>
              </a:rPr>
              <a:t>Заранее продумайте</a:t>
            </a:r>
          </a:p>
          <a:p>
            <a:r>
              <a:rPr lang="ru-RU" sz="1900" spc="-50" dirty="0" smtClean="0">
                <a:solidFill>
                  <a:schemeClr val="bg1"/>
                </a:solidFill>
              </a:rPr>
              <a:t>замену </a:t>
            </a:r>
            <a:r>
              <a:rPr lang="ru-RU" sz="1900" spc="-50" dirty="0" err="1" smtClean="0">
                <a:solidFill>
                  <a:schemeClr val="bg1"/>
                </a:solidFill>
              </a:rPr>
              <a:t>снапшотов</a:t>
            </a:r>
            <a:endParaRPr lang="ru-RU" sz="1900" spc="-50" dirty="0" smtClean="0">
              <a:solidFill>
                <a:schemeClr val="bg1"/>
              </a:solidFill>
            </a:endParaRPr>
          </a:p>
          <a:p>
            <a:r>
              <a:rPr lang="ru-RU" sz="1900" spc="-50" dirty="0" smtClean="0">
                <a:solidFill>
                  <a:schemeClr val="bg1"/>
                </a:solidFill>
              </a:rPr>
              <a:t>и </a:t>
            </a:r>
            <a:r>
              <a:rPr lang="ru-RU" sz="1900" spc="-50" dirty="0">
                <a:solidFill>
                  <a:schemeClr val="bg1"/>
                </a:solidFill>
              </a:rPr>
              <a:t>механизм «воскрешения» при </a:t>
            </a:r>
            <a:r>
              <a:rPr lang="ru-RU" sz="1900" spc="-50" dirty="0" smtClean="0">
                <a:solidFill>
                  <a:schemeClr val="bg1"/>
                </a:solidFill>
              </a:rPr>
              <a:t>тестировании на </a:t>
            </a:r>
            <a:r>
              <a:rPr lang="en-US" sz="1900" spc="-50" dirty="0">
                <a:solidFill>
                  <a:schemeClr val="bg1"/>
                </a:solidFill>
              </a:rPr>
              <a:t>HW</a:t>
            </a:r>
            <a:endParaRPr lang="ru-RU" sz="1900" spc="-50" dirty="0">
              <a:solidFill>
                <a:schemeClr val="bg1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3" y="1447475"/>
            <a:ext cx="634684" cy="6346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844" y="1490848"/>
            <a:ext cx="591311" cy="5913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645" y="1490848"/>
            <a:ext cx="591311" cy="59131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829" y="1464543"/>
            <a:ext cx="636606" cy="63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8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22815</TotalTime>
  <Words>3059</Words>
  <Application>Microsoft Office PowerPoint</Application>
  <PresentationFormat>Широкоэкранный</PresentationFormat>
  <Paragraphs>757</Paragraphs>
  <Slides>110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110</vt:i4>
      </vt:variant>
    </vt:vector>
  </HeadingPairs>
  <TitlesOfParts>
    <vt:vector size="117" baseType="lpstr">
      <vt:lpstr>Arial</vt:lpstr>
      <vt:lpstr>Arial Black</vt:lpstr>
      <vt:lpstr>Calibri</vt:lpstr>
      <vt:lpstr>Inter Light</vt:lpstr>
      <vt:lpstr>Symbol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Kvasov Alexander</dc:creator>
  <cp:lastModifiedBy>Shadow_PC</cp:lastModifiedBy>
  <cp:revision>382</cp:revision>
  <dcterms:created xsi:type="dcterms:W3CDTF">2025-09-15T08:18:25Z</dcterms:created>
  <dcterms:modified xsi:type="dcterms:W3CDTF">2026-10-14T07:40:57Z</dcterms:modified>
</cp:coreProperties>
</file>