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84" r:id="rId2"/>
    <p:sldId id="346" r:id="rId3"/>
    <p:sldId id="258" r:id="rId4"/>
    <p:sldId id="381" r:id="rId5"/>
    <p:sldId id="260" r:id="rId6"/>
    <p:sldId id="303" r:id="rId7"/>
    <p:sldId id="304" r:id="rId8"/>
    <p:sldId id="305" r:id="rId9"/>
    <p:sldId id="306" r:id="rId10"/>
    <p:sldId id="265" r:id="rId11"/>
    <p:sldId id="266" r:id="rId12"/>
    <p:sldId id="267" r:id="rId13"/>
    <p:sldId id="383" r:id="rId14"/>
    <p:sldId id="392" r:id="rId15"/>
    <p:sldId id="402" r:id="rId16"/>
    <p:sldId id="403" r:id="rId17"/>
    <p:sldId id="404" r:id="rId18"/>
    <p:sldId id="384" r:id="rId19"/>
    <p:sldId id="393" r:id="rId20"/>
    <p:sldId id="405" r:id="rId21"/>
    <p:sldId id="406" r:id="rId22"/>
    <p:sldId id="385" r:id="rId23"/>
    <p:sldId id="394" r:id="rId24"/>
    <p:sldId id="386" r:id="rId25"/>
    <p:sldId id="395" r:id="rId26"/>
    <p:sldId id="407" r:id="rId27"/>
    <p:sldId id="408" r:id="rId28"/>
    <p:sldId id="409" r:id="rId29"/>
    <p:sldId id="410" r:id="rId30"/>
    <p:sldId id="396" r:id="rId31"/>
    <p:sldId id="411" r:id="rId32"/>
    <p:sldId id="412" r:id="rId33"/>
    <p:sldId id="387" r:id="rId34"/>
    <p:sldId id="397" r:id="rId35"/>
    <p:sldId id="413" r:id="rId36"/>
    <p:sldId id="416" r:id="rId37"/>
    <p:sldId id="417" r:id="rId38"/>
    <p:sldId id="388" r:id="rId39"/>
    <p:sldId id="398" r:id="rId40"/>
    <p:sldId id="414" r:id="rId41"/>
    <p:sldId id="418" r:id="rId42"/>
    <p:sldId id="389" r:id="rId43"/>
    <p:sldId id="399" r:id="rId44"/>
    <p:sldId id="415" r:id="rId45"/>
    <p:sldId id="400" r:id="rId46"/>
    <p:sldId id="390" r:id="rId47"/>
    <p:sldId id="401" r:id="rId48"/>
    <p:sldId id="419" r:id="rId49"/>
    <p:sldId id="420" r:id="rId50"/>
    <p:sldId id="295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/>
    <p:restoredTop sz="96405"/>
  </p:normalViewPr>
  <p:slideViewPr>
    <p:cSldViewPr snapToGrid="0">
      <p:cViewPr varScale="1">
        <p:scale>
          <a:sx n="88" d="100"/>
          <a:sy n="88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DCD1-6935-C84F-A519-B14015897B8E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2E718-77C2-FA47-B95A-2A5F77EF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5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5975-B945-4744-8AE7-D212FD19DB01}" type="slidenum">
              <a:rPr lang="en-RU" smtClean="0"/>
              <a:pPr/>
              <a:t>2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71918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90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8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0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34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7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2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72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1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5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72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0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4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4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0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66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6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06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90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68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62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52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08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02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800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307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20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39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9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http://43A8D63637ED3448370556AD77579F90.dms.sberbank.ru/43A8D63637ED3448370556AD77579F90-8EE86D9A9190940B8576BEB2C517F9B1-46B0B1E50C0721296F83DB04B3434440/1.png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ED64D-3E2D-E430-D652-94D8FE03F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0B76B4-A0F1-2626-F212-246FD4F81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C4391-DA87-F5F4-9A48-5233D803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7AA3-DCED-D8E8-F03B-1E0835057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96B34-A9CC-5AE2-4EF8-BE11BFF2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5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A3709-ACD1-14FE-2BA5-39FF25EF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5D7920-77D0-1E0A-421C-140CA6A00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B6A44-6D03-301A-2BAB-68953B99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6E154A-7E74-4062-A154-9A5E0E02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9B1DF-4232-A3FD-4387-A80A4DA7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2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F5FCFD-11B0-964E-6EF4-AF3BF5D67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7A8E3B-C820-D51E-E687-DC2715FB5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4C435-62E3-60D5-44AE-D16520DC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C47B8-3694-4225-D4AB-01280875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B9946-3D42-E22E-BA5F-289FE321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8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3A8D63637ED3448370556AD77579F90.dms.sberbank.ru/43A8D63637ED3448370556AD77579F90-8EE86D9A9190940B8576BEB2C517F9B1-46B0B1E50C0721296F83DB04B3434440/1.png"/>
          <p:cNvPicPr>
            <a:picLocks/>
          </p:cNvPicPr>
          <p:nvPr userDrawn="1"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449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5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084B5-4BF8-7EAA-4089-E8260D34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E1D60-0A3B-CC27-EE50-2E515DB8D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238F8-ABB4-1AF1-535E-28357A71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1A749-0760-7495-F54B-F4705465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124AB6-949E-DE1D-69C0-1FF73A76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0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000E5-AED3-691E-B5BD-86FFBDD8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5E2706-6AD5-F535-EE92-35108B492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6EF8B-3F92-863E-9B6E-BD5F002B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1A523-0805-58F9-E290-33D40A7B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AF68F9-9354-DE36-F6B3-BE1A6E15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A6316-95E7-E9C0-381D-75EDA37AE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DA06F-67D4-AA31-570E-5C79F5A93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A63A8E-B05B-4B57-114A-29D548D65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651D5-51A2-FB9D-C577-5EB1CC84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2D52F9-C95F-3993-AEED-01250EDE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C17C5-344A-E4CD-9644-CDD74E94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9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6D2B3-E6A0-0B1B-E5B6-61B689F8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D9BE32-0452-5CA8-D0E0-7A4924E88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E23B2E-DE28-8ED7-42C5-978A56300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AD1CA9-65DB-EBC4-C9C2-522BE68D8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B2C0FB-ED4B-0E7A-3BF2-8CA2B6576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1F21D9-94F8-3EAC-6EBF-FCC445C3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52FE59-608F-9A78-106D-13A486835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37D4EB-4FB0-E05D-F618-6D57B777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58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31544-05E2-0435-9EAD-897577FA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BB8F20-9D96-8620-99D7-3199FFA9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960F40-3EFB-86C9-2FF3-AF157D32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85CEFB-630B-7718-F816-4A431AE9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3FD9C8-B996-C584-1C99-B0E2FB13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921414-4122-21E9-3B8C-862E0D4E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BAEBB1-3555-987B-B8A8-36F2A8F6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9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74AB7-8ABC-7D51-4C22-17A5384E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FF0EC3-6ED3-7C3F-1FED-1DF61907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CB63E-2DBA-9525-2A15-42AA8F2D3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70CAE-9313-F987-E295-6E017251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A7DB8F-E9C5-3E6B-E4E6-82A5DCCC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FC065-B9D7-70FA-367B-5AAC34B2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6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D5CE8-6CEE-B2FF-895E-E3D5A4C7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8D3E88-2C4A-C359-00A4-7125540C2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40C287-69B3-857A-EA53-1E428937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C669A-4A2D-C65C-9387-68C6F280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A194BA-6AB4-619B-0BB0-A1BF0FD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395FA8-1F78-18D5-0423-670272A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0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418B6-F5C2-8329-B35C-4D3FEFB1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8DCDAF-BBA2-0CE6-35F7-E8AACE627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B1546-12BA-F9CD-C5F7-ADA1C45DB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7138-1553-1248-8B51-1D59E3F2FE2B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108E5-690E-D52B-1524-20656E51F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EEAAE-0316-810D-E588-D93D042FC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EEB1-3422-6F4D-96DB-66FAAE414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2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1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FDCAF8-C15E-4AC2-9EC4-E8E548697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562B87-4C96-47BE-AD95-35F3F7445679}"/>
              </a:ext>
            </a:extLst>
          </p:cNvPr>
          <p:cNvSpPr/>
          <p:nvPr/>
        </p:nvSpPr>
        <p:spPr>
          <a:xfrm>
            <a:off x="0" y="-7353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983432" y="1629689"/>
            <a:ext cx="6742829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Java </a:t>
            </a:r>
            <a:r>
              <a:rPr lang="ru-RU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в </a:t>
            </a:r>
            <a:r>
              <a:rPr lang="en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Service Mesh: </a:t>
            </a:r>
            <a:r>
              <a:rPr lang="ru-RU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как мы сделали </a:t>
            </a:r>
            <a:r>
              <a:rPr lang="ru-RU" sz="4000" b="1" dirty="0" err="1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кастомный</a:t>
            </a:r>
            <a:r>
              <a:rPr lang="ru-RU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Service Discovery </a:t>
            </a:r>
            <a:r>
              <a:rPr lang="ru-RU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для </a:t>
            </a:r>
            <a:r>
              <a:rPr lang="en" sz="4000" b="1" dirty="0">
                <a:solidFill>
                  <a:schemeClr val="bg1"/>
                </a:solidFill>
                <a:effectLst/>
                <a:latin typeface="Menlo" panose="020B0609030804020204" pitchFamily="49" charset="0"/>
              </a:rPr>
              <a:t>Istio</a:t>
            </a:r>
            <a:endParaRPr lang="en" sz="4000" b="0" dirty="0">
              <a:solidFill>
                <a:schemeClr val="bg1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11" name="Straight Connector 44">
            <a:extLst>
              <a:ext uri="{FF2B5EF4-FFF2-40B4-BE49-F238E27FC236}">
                <a16:creationId xmlns:a16="http://schemas.microsoft.com/office/drawing/2014/main" id="{508EF19C-399B-B76C-FCB7-D5B073C125AE}"/>
              </a:ext>
            </a:extLst>
          </p:cNvPr>
          <p:cNvCxnSpPr>
            <a:cxnSpLocks/>
          </p:cNvCxnSpPr>
          <p:nvPr/>
        </p:nvCxnSpPr>
        <p:spPr>
          <a:xfrm>
            <a:off x="983432" y="4364128"/>
            <a:ext cx="10047241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D55D9446-6598-9FE9-B6EA-14A703393D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3432" y="742186"/>
            <a:ext cx="2209449" cy="32187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7F3503-6D50-43A9-BE72-623876D57FBF}"/>
              </a:ext>
            </a:extLst>
          </p:cNvPr>
          <p:cNvSpPr/>
          <p:nvPr/>
        </p:nvSpPr>
        <p:spPr>
          <a:xfrm>
            <a:off x="865336" y="4842987"/>
            <a:ext cx="8638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Максим Чудновский </a:t>
            </a:r>
            <a:r>
              <a:rPr lang="en-US" sz="3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&amp; </a:t>
            </a:r>
            <a:r>
              <a:rPr lang="ru-RU" sz="3000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Александр Козлов,</a:t>
            </a:r>
            <a:r>
              <a:rPr lang="ru-RU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dirty="0" err="1">
                <a:solidFill>
                  <a:schemeClr val="bg2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СберТех</a:t>
            </a:r>
            <a:endParaRPr lang="ru-RU" dirty="0">
              <a:solidFill>
                <a:schemeClr val="bg2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0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21280" y="1487425"/>
            <a:ext cx="6961632" cy="43342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 архитектуры</a:t>
            </a:r>
            <a:endParaRPr lang="en-US" sz="43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21280" y="1487425"/>
            <a:ext cx="6949440" cy="43342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 архитектуры</a:t>
            </a:r>
            <a:endParaRPr lang="en-US" sz="43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621280" y="1487425"/>
            <a:ext cx="6955536" cy="433425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 архитектуры</a:t>
            </a:r>
            <a:endParaRPr lang="en-US" sz="43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3540154" y="2891331"/>
            <a:ext cx="5276675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Service Discovery</a:t>
            </a:r>
          </a:p>
        </p:txBody>
      </p:sp>
    </p:spTree>
    <p:extLst>
      <p:ext uri="{BB962C8B-B14F-4D97-AF65-F5344CB8AC3E}">
        <p14:creationId xmlns:p14="http://schemas.microsoft.com/office/powerpoint/2010/main" val="54989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Откуда 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Istio </a:t>
            </a: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узнает о сервисах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FC1A8-885F-EE1B-2A0C-F0D7C9990091}"/>
              </a:ext>
            </a:extLst>
          </p:cNvPr>
          <p:cNvSpPr txBox="1"/>
          <p:nvPr/>
        </p:nvSpPr>
        <p:spPr>
          <a:xfrm>
            <a:off x="1040235" y="2206305"/>
            <a:ext cx="4623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Kubernetes services</a:t>
            </a:r>
          </a:p>
        </p:txBody>
      </p:sp>
    </p:spTree>
    <p:extLst>
      <p:ext uri="{BB962C8B-B14F-4D97-AF65-F5344CB8AC3E}">
        <p14:creationId xmlns:p14="http://schemas.microsoft.com/office/powerpoint/2010/main" val="145818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Откуда 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Istio </a:t>
            </a: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узнает о сервисах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FC1A8-885F-EE1B-2A0C-F0D7C9990091}"/>
              </a:ext>
            </a:extLst>
          </p:cNvPr>
          <p:cNvSpPr txBox="1"/>
          <p:nvPr/>
        </p:nvSpPr>
        <p:spPr>
          <a:xfrm>
            <a:off x="1040235" y="2206305"/>
            <a:ext cx="4623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Kubernetes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</a:t>
            </a:r>
            <a:r>
              <a:rPr lang="en-US" sz="4000" dirty="0" err="1"/>
              <a:t>ServiceEntry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955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Откуда 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Istio </a:t>
            </a: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узнает о сервисах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FC1A8-885F-EE1B-2A0C-F0D7C9990091}"/>
              </a:ext>
            </a:extLst>
          </p:cNvPr>
          <p:cNvSpPr txBox="1"/>
          <p:nvPr/>
        </p:nvSpPr>
        <p:spPr>
          <a:xfrm>
            <a:off x="1040235" y="2206305"/>
            <a:ext cx="4623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Kubernetes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</a:t>
            </a:r>
            <a:r>
              <a:rPr lang="en-US" sz="4000" dirty="0" err="1"/>
              <a:t>ServiceEntry</a:t>
            </a:r>
            <a:r>
              <a:rPr lang="en-US" sz="4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</a:t>
            </a:r>
            <a:r>
              <a:rPr lang="en-US" sz="4000" dirty="0" err="1"/>
              <a:t>WorkloadEntry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347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Откуда 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Istio </a:t>
            </a: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узнает о сервисах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FC1A8-885F-EE1B-2A0C-F0D7C9990091}"/>
              </a:ext>
            </a:extLst>
          </p:cNvPr>
          <p:cNvSpPr txBox="1"/>
          <p:nvPr/>
        </p:nvSpPr>
        <p:spPr>
          <a:xfrm>
            <a:off x="1040400" y="2206800"/>
            <a:ext cx="46230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Kubernetes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</a:t>
            </a:r>
            <a:r>
              <a:rPr lang="en-US" sz="4000" dirty="0" err="1"/>
              <a:t>ServiceEntry</a:t>
            </a:r>
            <a:r>
              <a:rPr lang="en-US" sz="4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</a:t>
            </a:r>
            <a:r>
              <a:rPr lang="en-US" sz="4000" dirty="0" err="1"/>
              <a:t>WorkloadEntry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Secret way…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0034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2860646" y="2891331"/>
            <a:ext cx="6828638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Configuration Delivery</a:t>
            </a:r>
          </a:p>
        </p:txBody>
      </p:sp>
    </p:spTree>
    <p:extLst>
      <p:ext uri="{BB962C8B-B14F-4D97-AF65-F5344CB8AC3E}">
        <p14:creationId xmlns:p14="http://schemas.microsoft.com/office/powerpoint/2010/main" val="1559461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8"/>
            <a:ext cx="8792110" cy="1215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можно расширить источники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84F1A-223B-DC4C-E9C8-A14EF83FB247}"/>
              </a:ext>
            </a:extLst>
          </p:cNvPr>
          <p:cNvSpPr txBox="1"/>
          <p:nvPr/>
        </p:nvSpPr>
        <p:spPr>
          <a:xfrm>
            <a:off x="1040400" y="2206800"/>
            <a:ext cx="2080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DevOps</a:t>
            </a:r>
          </a:p>
        </p:txBody>
      </p:sp>
    </p:spTree>
    <p:extLst>
      <p:ext uri="{BB962C8B-B14F-4D97-AF65-F5344CB8AC3E}">
        <p14:creationId xmlns:p14="http://schemas.microsoft.com/office/powerpoint/2010/main" val="104746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5D46-5F6B-4BCA-001E-B66F759FE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38" y="236538"/>
            <a:ext cx="9147175" cy="492125"/>
          </a:xfrm>
        </p:spPr>
        <p:txBody>
          <a:bodyPr wrap="square">
            <a:spAutoFit/>
          </a:bodyPr>
          <a:lstStyle/>
          <a:p>
            <a:r>
              <a:rPr lang="ru-RU" dirty="0"/>
              <a:t>О нас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EAC4D06-5158-4FFE-AAA3-7B6CD4EAD1C7}"/>
              </a:ext>
            </a:extLst>
          </p:cNvPr>
          <p:cNvGrpSpPr/>
          <p:nvPr/>
        </p:nvGrpSpPr>
        <p:grpSpPr>
          <a:xfrm>
            <a:off x="1080585" y="1137150"/>
            <a:ext cx="10030829" cy="4954091"/>
            <a:chOff x="1144989" y="1049065"/>
            <a:chExt cx="10030829" cy="495409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1D221BD-A212-446E-87CB-860870BDE47A}"/>
                </a:ext>
              </a:extLst>
            </p:cNvPr>
            <p:cNvSpPr/>
            <p:nvPr/>
          </p:nvSpPr>
          <p:spPr>
            <a:xfrm>
              <a:off x="1144989" y="1053979"/>
              <a:ext cx="5724843" cy="2316656"/>
            </a:xfrm>
            <a:prstGeom prst="roundRect">
              <a:avLst>
                <a:gd name="adj" fmla="val 965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0552C1C7-745C-45E3-B340-E423AC392E5E}"/>
                </a:ext>
              </a:extLst>
            </p:cNvPr>
            <p:cNvSpPr/>
            <p:nvPr/>
          </p:nvSpPr>
          <p:spPr>
            <a:xfrm>
              <a:off x="1144989" y="3633705"/>
              <a:ext cx="5724843" cy="2316656"/>
            </a:xfrm>
            <a:prstGeom prst="roundRect">
              <a:avLst>
                <a:gd name="adj" fmla="val 1140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6E71D78-8C99-4DE4-9C29-1E133576A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7298" y="1049065"/>
              <a:ext cx="4018520" cy="3585857"/>
            </a:xfrm>
            <a:prstGeom prst="roundRect">
              <a:avLst>
                <a:gd name="adj" fmla="val 3978"/>
              </a:avLst>
            </a:prstGeom>
          </p:spPr>
        </p:pic>
        <p:sp>
          <p:nvSpPr>
            <p:cNvPr id="5" name="Google Shape;56;p13">
              <a:extLst>
                <a:ext uri="{FF2B5EF4-FFF2-40B4-BE49-F238E27FC236}">
                  <a16:creationId xmlns:a16="http://schemas.microsoft.com/office/drawing/2014/main" id="{7BA4F563-DE22-415E-953D-C68D5C60BB3C}"/>
                </a:ext>
              </a:extLst>
            </p:cNvPr>
            <p:cNvSpPr/>
            <p:nvPr/>
          </p:nvSpPr>
          <p:spPr>
            <a:xfrm>
              <a:off x="3671114" y="1525798"/>
              <a:ext cx="2223900" cy="82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ru-RU" sz="2400" dirty="0">
                  <a:latin typeface="SB Sans Display" panose="020B0503040504020204" pitchFamily="34" charset="0"/>
                  <a:cs typeface="SB Sans Display" panose="020B0503040504020204" pitchFamily="34" charset="0"/>
                  <a:sym typeface="Roboto Medium"/>
                </a:rPr>
                <a:t>Максим</a:t>
              </a:r>
              <a:r>
                <a:rPr lang="ru" sz="2400" dirty="0">
                  <a:latin typeface="SB Sans Display" panose="020B0503040504020204" pitchFamily="34" charset="0"/>
                  <a:cs typeface="SB Sans Display" panose="020B0503040504020204" pitchFamily="34" charset="0"/>
                  <a:sym typeface="Roboto Medium"/>
                </a:rPr>
                <a:t/>
              </a:r>
              <a:br>
                <a:rPr lang="ru" sz="2400" dirty="0">
                  <a:latin typeface="SB Sans Display" panose="020B0503040504020204" pitchFamily="34" charset="0"/>
                  <a:cs typeface="SB Sans Display" panose="020B0503040504020204" pitchFamily="34" charset="0"/>
                  <a:sym typeface="Roboto Medium"/>
                </a:rPr>
              </a:br>
              <a:r>
                <a:rPr lang="ru" sz="2400" dirty="0">
                  <a:latin typeface="SB Sans Display" panose="020B0503040504020204" pitchFamily="34" charset="0"/>
                  <a:cs typeface="SB Sans Display" panose="020B0503040504020204" pitchFamily="34" charset="0"/>
                  <a:sym typeface="Roboto Medium"/>
                </a:rPr>
                <a:t>Чудновский</a:t>
              </a:r>
              <a:endParaRPr sz="2400" dirty="0">
                <a:latin typeface="SB Sans Display" panose="020B0503040504020204" pitchFamily="34" charset="0"/>
                <a:cs typeface="SB Sans Display" panose="020B0503040504020204" pitchFamily="34" charset="0"/>
                <a:sym typeface="Roboto Medium"/>
              </a:endParaRPr>
            </a:p>
          </p:txBody>
        </p:sp>
        <p:sp>
          <p:nvSpPr>
            <p:cNvPr id="6" name="Google Shape;57;p13">
              <a:extLst>
                <a:ext uri="{FF2B5EF4-FFF2-40B4-BE49-F238E27FC236}">
                  <a16:creationId xmlns:a16="http://schemas.microsoft.com/office/drawing/2014/main" id="{35439403-FD16-4879-B332-9D7AC1A30B00}"/>
                </a:ext>
              </a:extLst>
            </p:cNvPr>
            <p:cNvSpPr/>
            <p:nvPr/>
          </p:nvSpPr>
          <p:spPr>
            <a:xfrm>
              <a:off x="3671114" y="2821789"/>
              <a:ext cx="2223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lnSpc>
                  <a:spcPct val="116666"/>
                </a:lnSpc>
              </a:pPr>
              <a:r>
                <a:rPr lang="ru" sz="1600" dirty="0">
                  <a:latin typeface="SB Sans Display" panose="020B0503040504020204" pitchFamily="34" charset="0"/>
                  <a:cs typeface="SB Sans Display" panose="020B0503040504020204" pitchFamily="34" charset="0"/>
                  <a:sym typeface="Roboto"/>
                </a:rPr>
                <a:t>СберТех</a:t>
              </a:r>
              <a:endParaRPr sz="1600" dirty="0">
                <a:latin typeface="SB Sans Display" panose="020B0503040504020204" pitchFamily="34" charset="0"/>
                <a:cs typeface="SB Sans Display" panose="020B0503040504020204" pitchFamily="34" charset="0"/>
                <a:sym typeface="Calibri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57B704D-D222-47F7-9CA6-2E7D5D642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10" t="8530" r="7986" b="10757"/>
            <a:stretch/>
          </p:blipFill>
          <p:spPr>
            <a:xfrm>
              <a:off x="1511703" y="1310556"/>
              <a:ext cx="1786428" cy="1803503"/>
            </a:xfrm>
            <a:prstGeom prst="ellipse">
              <a:avLst/>
            </a:prstGeom>
            <a:ln>
              <a:noFill/>
            </a:ln>
          </p:spPr>
        </p:pic>
        <p:sp>
          <p:nvSpPr>
            <p:cNvPr id="8" name="Google Shape;56;p13">
              <a:extLst>
                <a:ext uri="{FF2B5EF4-FFF2-40B4-BE49-F238E27FC236}">
                  <a16:creationId xmlns:a16="http://schemas.microsoft.com/office/drawing/2014/main" id="{68993DF9-73D0-40AF-AEDD-A9C01D24E356}"/>
                </a:ext>
              </a:extLst>
            </p:cNvPr>
            <p:cNvSpPr/>
            <p:nvPr/>
          </p:nvSpPr>
          <p:spPr>
            <a:xfrm>
              <a:off x="3671114" y="4171362"/>
              <a:ext cx="2223900" cy="82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latin typeface="SB Sans Display" panose="020B0503040504020204" pitchFamily="34" charset="0"/>
                  <a:cs typeface="SB Sans Display" panose="020B0503040504020204" pitchFamily="34" charset="0"/>
                  <a:sym typeface="Roboto Medium"/>
                </a:rPr>
                <a:t>Александр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latin typeface="SB Sans Display" panose="020B0503040504020204" pitchFamily="34" charset="0"/>
                  <a:cs typeface="SB Sans Display" panose="020B0503040504020204" pitchFamily="34" charset="0"/>
                  <a:sym typeface="Roboto Medium"/>
                </a:rPr>
                <a:t>Козлов</a:t>
              </a:r>
              <a:endParaRPr sz="2400" dirty="0">
                <a:latin typeface="SB Sans Display" panose="020B0503040504020204" pitchFamily="34" charset="0"/>
                <a:cs typeface="SB Sans Display" panose="020B0503040504020204" pitchFamily="34" charset="0"/>
                <a:sym typeface="Roboto Medium"/>
              </a:endParaRPr>
            </a:p>
          </p:txBody>
        </p:sp>
        <p:sp>
          <p:nvSpPr>
            <p:cNvPr id="9" name="Google Shape;57;p13">
              <a:extLst>
                <a:ext uri="{FF2B5EF4-FFF2-40B4-BE49-F238E27FC236}">
                  <a16:creationId xmlns:a16="http://schemas.microsoft.com/office/drawing/2014/main" id="{596B4864-7061-494E-BEBF-5A12CF9BDB0E}"/>
                </a:ext>
              </a:extLst>
            </p:cNvPr>
            <p:cNvSpPr/>
            <p:nvPr/>
          </p:nvSpPr>
          <p:spPr>
            <a:xfrm>
              <a:off x="3671114" y="5489398"/>
              <a:ext cx="2223900" cy="23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 b="0" i="0" dirty="0">
                  <a:solidFill>
                    <a:schemeClr val="tx1"/>
                  </a:solidFill>
                  <a:latin typeface="SB Sans Display" panose="020B0503040504020204" pitchFamily="34" charset="0"/>
                  <a:ea typeface="Roboto"/>
                  <a:cs typeface="SB Sans Display" panose="020B0503040504020204" pitchFamily="34" charset="0"/>
                  <a:sym typeface="Roboto"/>
                </a:rPr>
                <a:t>СберТех</a:t>
              </a:r>
              <a:endParaRPr sz="1600" dirty="0">
                <a:solidFill>
                  <a:schemeClr val="tx1"/>
                </a:solidFill>
                <a:latin typeface="SB Sans Display" panose="020B0503040504020204" pitchFamily="34" charset="0"/>
                <a:ea typeface="Calibri"/>
                <a:cs typeface="SB Sans Display" panose="020B0503040504020204" pitchFamily="34" charset="0"/>
                <a:sym typeface="Calibri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EF01056-63B6-4131-9925-39D243BC45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brightnessContrast bright="-16000" contrast="15000"/>
                      </a14:imgEffect>
                    </a14:imgLayer>
                  </a14:imgProps>
                </a:ext>
              </a:extLst>
            </a:blip>
            <a:srcRect l="7083" t="12465" r="8260" b="6728"/>
            <a:stretch/>
          </p:blipFill>
          <p:spPr>
            <a:xfrm>
              <a:off x="1511703" y="3886559"/>
              <a:ext cx="1786428" cy="1810947"/>
            </a:xfrm>
            <a:prstGeom prst="ellipse">
              <a:avLst/>
            </a:prstGeom>
          </p:spPr>
        </p:pic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38EDF1BC-2EBD-44FF-9A7B-103E5C93F933}"/>
                </a:ext>
              </a:extLst>
            </p:cNvPr>
            <p:cNvSpPr/>
            <p:nvPr/>
          </p:nvSpPr>
          <p:spPr>
            <a:xfrm>
              <a:off x="7157297" y="4852357"/>
              <a:ext cx="4018521" cy="115079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1BCB09C-2927-3F7D-A251-3F90E07440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34811" y="4996176"/>
            <a:ext cx="2334683" cy="8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8"/>
            <a:ext cx="8792110" cy="1215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можно расширить источники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84F1A-223B-DC4C-E9C8-A14EF83FB247}"/>
              </a:ext>
            </a:extLst>
          </p:cNvPr>
          <p:cNvSpPr txBox="1"/>
          <p:nvPr/>
        </p:nvSpPr>
        <p:spPr>
          <a:xfrm>
            <a:off x="1040400" y="2206800"/>
            <a:ext cx="87615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DevOps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Service discovery by Custom Pilot Agent</a:t>
            </a:r>
          </a:p>
        </p:txBody>
      </p:sp>
    </p:spTree>
    <p:extLst>
      <p:ext uri="{BB962C8B-B14F-4D97-AF65-F5344CB8AC3E}">
        <p14:creationId xmlns:p14="http://schemas.microsoft.com/office/powerpoint/2010/main" val="3800214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8"/>
            <a:ext cx="8792110" cy="1215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можно расширить источники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A84F1A-223B-DC4C-E9C8-A14EF83FB247}"/>
              </a:ext>
            </a:extLst>
          </p:cNvPr>
          <p:cNvSpPr txBox="1"/>
          <p:nvPr/>
        </p:nvSpPr>
        <p:spPr>
          <a:xfrm>
            <a:off x="1040400" y="2206800"/>
            <a:ext cx="87615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DevOps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Service discovery by Custom Pilot Agent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Service discovery by Operator</a:t>
            </a:r>
          </a:p>
        </p:txBody>
      </p:sp>
    </p:spTree>
    <p:extLst>
      <p:ext uri="{BB962C8B-B14F-4D97-AF65-F5344CB8AC3E}">
        <p14:creationId xmlns:p14="http://schemas.microsoft.com/office/powerpoint/2010/main" val="303990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2223083" y="2891331"/>
            <a:ext cx="7977930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Configuration by Operator</a:t>
            </a:r>
          </a:p>
        </p:txBody>
      </p:sp>
    </p:spTree>
    <p:extLst>
      <p:ext uri="{BB962C8B-B14F-4D97-AF65-F5344CB8AC3E}">
        <p14:creationId xmlns:p14="http://schemas.microsoft.com/office/powerpoint/2010/main" val="3380510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Оператор как источник данных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 </a:t>
            </a:r>
            <a:endParaRPr lang="en-US" sz="432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8BACF1-899D-D43D-D2D4-A61710234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46" y="1495845"/>
            <a:ext cx="7746712" cy="45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3456264" y="2891331"/>
            <a:ext cx="5276675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Operators &amp; Java</a:t>
            </a:r>
          </a:p>
        </p:txBody>
      </p:sp>
    </p:spTree>
    <p:extLst>
      <p:ext uri="{BB962C8B-B14F-4D97-AF65-F5344CB8AC3E}">
        <p14:creationId xmlns:p14="http://schemas.microsoft.com/office/powerpoint/2010/main" val="2218016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408C-4C04-F0C6-08C5-253F20598B58}"/>
              </a:ext>
            </a:extLst>
          </p:cNvPr>
          <p:cNvSpPr txBox="1"/>
          <p:nvPr/>
        </p:nvSpPr>
        <p:spPr>
          <a:xfrm>
            <a:off x="1040400" y="2206800"/>
            <a:ext cx="197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Java 8+</a:t>
            </a:r>
          </a:p>
        </p:txBody>
      </p:sp>
    </p:spTree>
    <p:extLst>
      <p:ext uri="{BB962C8B-B14F-4D97-AF65-F5344CB8AC3E}">
        <p14:creationId xmlns:p14="http://schemas.microsoft.com/office/powerpoint/2010/main" val="292913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408C-4C04-F0C6-08C5-253F20598B58}"/>
              </a:ext>
            </a:extLst>
          </p:cNvPr>
          <p:cNvSpPr txBox="1"/>
          <p:nvPr/>
        </p:nvSpPr>
        <p:spPr>
          <a:xfrm>
            <a:off x="1040400" y="2206800"/>
            <a:ext cx="28148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Java 8+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kubernetes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320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408C-4C04-F0C6-08C5-253F20598B58}"/>
              </a:ext>
            </a:extLst>
          </p:cNvPr>
          <p:cNvSpPr txBox="1"/>
          <p:nvPr/>
        </p:nvSpPr>
        <p:spPr>
          <a:xfrm>
            <a:off x="1040400" y="2206800"/>
            <a:ext cx="7309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Java 8+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kubernetes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kubernetes</a:t>
            </a:r>
            <a:r>
              <a:rPr lang="en-US" sz="4000" dirty="0"/>
              <a:t>-client </a:t>
            </a:r>
            <a:r>
              <a:rPr lang="en-US" sz="4000" dirty="0" err="1"/>
              <a:t>sdk</a:t>
            </a:r>
            <a:r>
              <a:rPr lang="en-US" sz="4000" dirty="0"/>
              <a:t> (fabric8.io)</a:t>
            </a:r>
          </a:p>
        </p:txBody>
      </p:sp>
    </p:spTree>
    <p:extLst>
      <p:ext uri="{BB962C8B-B14F-4D97-AF65-F5344CB8AC3E}">
        <p14:creationId xmlns:p14="http://schemas.microsoft.com/office/powerpoint/2010/main" val="2670465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408C-4C04-F0C6-08C5-253F20598B58}"/>
              </a:ext>
            </a:extLst>
          </p:cNvPr>
          <p:cNvSpPr txBox="1"/>
          <p:nvPr/>
        </p:nvSpPr>
        <p:spPr>
          <a:xfrm>
            <a:off x="1040400" y="2206800"/>
            <a:ext cx="73093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Java 8+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kubernetes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kubernetes</a:t>
            </a:r>
            <a:r>
              <a:rPr lang="en-US" sz="4000" dirty="0"/>
              <a:t>-client </a:t>
            </a:r>
            <a:r>
              <a:rPr lang="en-US" sz="4000" dirty="0" err="1"/>
              <a:t>sdk</a:t>
            </a:r>
            <a:r>
              <a:rPr lang="en-US" sz="4000" dirty="0"/>
              <a:t> (fabric8.io)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Istio-client </a:t>
            </a:r>
            <a:r>
              <a:rPr lang="en-US" sz="4000" dirty="0" err="1"/>
              <a:t>sdk</a:t>
            </a:r>
            <a:r>
              <a:rPr lang="en-US" sz="4000" dirty="0"/>
              <a:t> (fabric8.io)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9706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9408C-4C04-F0C6-08C5-253F20598B58}"/>
              </a:ext>
            </a:extLst>
          </p:cNvPr>
          <p:cNvSpPr txBox="1"/>
          <p:nvPr/>
        </p:nvSpPr>
        <p:spPr>
          <a:xfrm>
            <a:off x="1040400" y="2206800"/>
            <a:ext cx="780200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Java 8+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kubernetes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kubernetes</a:t>
            </a:r>
            <a:r>
              <a:rPr lang="en-US" sz="4000" dirty="0"/>
              <a:t>-client </a:t>
            </a:r>
            <a:r>
              <a:rPr lang="en-US" sz="4000" dirty="0" err="1"/>
              <a:t>sdk</a:t>
            </a:r>
            <a:r>
              <a:rPr lang="en-US" sz="4000" dirty="0"/>
              <a:t> (fabric8.io)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Istio-client </a:t>
            </a:r>
            <a:r>
              <a:rPr lang="en-US" sz="4000" dirty="0" err="1"/>
              <a:t>sdk</a:t>
            </a:r>
            <a:r>
              <a:rPr lang="en-US" sz="4000" dirty="0"/>
              <a:t> (fabric8.io)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CRD manifest generator (fabric8.io)</a:t>
            </a:r>
          </a:p>
        </p:txBody>
      </p:sp>
    </p:spTree>
    <p:extLst>
      <p:ext uri="{BB962C8B-B14F-4D97-AF65-F5344CB8AC3E}">
        <p14:creationId xmlns:p14="http://schemas.microsoft.com/office/powerpoint/2010/main" val="3014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1376" y="1200912"/>
            <a:ext cx="6352032" cy="497433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82384" y="1200912"/>
            <a:ext cx="4102608" cy="4974336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35805" y="353569"/>
            <a:ext cx="5138928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Platform V Synapse</a:t>
            </a:r>
            <a:endParaRPr lang="en-US" sz="4320" dirty="0"/>
          </a:p>
        </p:txBody>
      </p:sp>
      <p:sp>
        <p:nvSpPr>
          <p:cNvPr id="6" name="Text 1"/>
          <p:cNvSpPr/>
          <p:nvPr/>
        </p:nvSpPr>
        <p:spPr>
          <a:xfrm>
            <a:off x="865632" y="1688592"/>
            <a:ext cx="4279392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84"/>
              </a:lnSpc>
            </a:pP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В </a:t>
            </a:r>
            <a:r>
              <a:rPr lang="en-US" sz="1440" dirty="0" err="1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разработке</a:t>
            </a: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 </a:t>
            </a:r>
            <a:r>
              <a:rPr lang="en-US" sz="1440" dirty="0" smtClean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Service Mesh </a:t>
            </a: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с 2018 года. </a:t>
            </a:r>
            <a:r>
              <a:rPr sz="1152" dirty="0"/>
              <a:t/>
            </a:r>
            <a:br>
              <a:rPr sz="1152" dirty="0"/>
            </a:b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Масштаб </a:t>
            </a:r>
            <a:r>
              <a:rPr lang="en-US" sz="1440" dirty="0" err="1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эксплуатации</a:t>
            </a: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 </a:t>
            </a:r>
            <a:r>
              <a:rPr lang="en-US" sz="1440" dirty="0" smtClean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Service Mesh </a:t>
            </a: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у клиентов:</a:t>
            </a:r>
            <a:endParaRPr lang="en-US" sz="1440" dirty="0"/>
          </a:p>
        </p:txBody>
      </p:sp>
      <p:sp>
        <p:nvSpPr>
          <p:cNvPr id="7" name="Text 2"/>
          <p:cNvSpPr/>
          <p:nvPr/>
        </p:nvSpPr>
        <p:spPr>
          <a:xfrm>
            <a:off x="865632" y="4815840"/>
            <a:ext cx="4011168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84"/>
              </a:lnSpc>
            </a:pP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Дополнительно разрабатываем много полезного вокруг Kubernetes и </a:t>
            </a:r>
            <a:r>
              <a:rPr lang="en-US" sz="1440" dirty="0" smtClean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Service Mesh</a:t>
            </a:r>
            <a:endParaRPr lang="en-US" sz="1440" dirty="0"/>
          </a:p>
        </p:txBody>
      </p:sp>
      <p:sp>
        <p:nvSpPr>
          <p:cNvPr id="8" name="Text 3"/>
          <p:cNvSpPr/>
          <p:nvPr/>
        </p:nvSpPr>
        <p:spPr>
          <a:xfrm>
            <a:off x="2401824" y="2584704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продуктовых команд, </a:t>
            </a:r>
            <a:r>
              <a:rPr lang="en-US" sz="1440" dirty="0" err="1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использующих</a:t>
            </a: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 </a:t>
            </a:r>
            <a:r>
              <a:rPr lang="en-US" sz="1440" dirty="0" smtClean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Synapse Service Mesh</a:t>
            </a:r>
            <a:endParaRPr lang="en-US" sz="1440" dirty="0"/>
          </a:p>
        </p:txBody>
      </p:sp>
      <p:sp>
        <p:nvSpPr>
          <p:cNvPr id="9" name="Text 4"/>
          <p:cNvSpPr/>
          <p:nvPr/>
        </p:nvSpPr>
        <p:spPr>
          <a:xfrm>
            <a:off x="865632" y="2578609"/>
            <a:ext cx="13655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24"/>
              </a:lnSpc>
            </a:pPr>
            <a:r>
              <a:rPr lang="en-US" sz="4320" dirty="0">
                <a:solidFill>
                  <a:srgbClr val="1758FF"/>
                </a:solidFill>
                <a:latin typeface="SB Sans Display Semibold" pitchFamily="34" charset="0"/>
                <a:ea typeface="SB Sans Display Semibold" pitchFamily="34" charset="-122"/>
                <a:cs typeface="SB Sans Display Semibold" pitchFamily="34" charset="-120"/>
              </a:rPr>
              <a:t>300+</a:t>
            </a:r>
            <a:endParaRPr lang="en-US" sz="4320" dirty="0"/>
          </a:p>
        </p:txBody>
      </p:sp>
      <p:sp>
        <p:nvSpPr>
          <p:cNvPr id="10" name="Text 5"/>
          <p:cNvSpPr/>
          <p:nvPr/>
        </p:nvSpPr>
        <p:spPr>
          <a:xfrm>
            <a:off x="2401824" y="3267456"/>
            <a:ext cx="11094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кластеров Kubernetes</a:t>
            </a:r>
            <a:endParaRPr lang="en-US" sz="1440" dirty="0"/>
          </a:p>
        </p:txBody>
      </p:sp>
      <p:sp>
        <p:nvSpPr>
          <p:cNvPr id="11" name="Text 6"/>
          <p:cNvSpPr/>
          <p:nvPr/>
        </p:nvSpPr>
        <p:spPr>
          <a:xfrm>
            <a:off x="865632" y="3261361"/>
            <a:ext cx="13655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24"/>
              </a:lnSpc>
            </a:pPr>
            <a:r>
              <a:rPr lang="en-US" sz="4320" dirty="0">
                <a:solidFill>
                  <a:srgbClr val="1758FF"/>
                </a:solidFill>
                <a:latin typeface="SB Sans Display Semibold" pitchFamily="34" charset="0"/>
                <a:ea typeface="SB Sans Display Semibold" pitchFamily="34" charset="-122"/>
                <a:cs typeface="SB Sans Display Semibold" pitchFamily="34" charset="-120"/>
              </a:rPr>
              <a:t>200+</a:t>
            </a:r>
            <a:endParaRPr lang="en-US" sz="4320" dirty="0"/>
          </a:p>
        </p:txBody>
      </p:sp>
      <p:sp>
        <p:nvSpPr>
          <p:cNvPr id="12" name="Text 7"/>
          <p:cNvSpPr/>
          <p:nvPr/>
        </p:nvSpPr>
        <p:spPr>
          <a:xfrm>
            <a:off x="2401824" y="3950208"/>
            <a:ext cx="1249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40"/>
              </a:lnSpc>
            </a:pP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подов </a:t>
            </a:r>
            <a:r>
              <a:rPr sz="1152" dirty="0"/>
              <a:t/>
            </a:r>
            <a:br>
              <a:rPr sz="1152" dirty="0"/>
            </a:b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в </a:t>
            </a:r>
            <a:r>
              <a:rPr lang="en-US" sz="1440" dirty="0" smtClean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Service Mesh</a:t>
            </a:r>
            <a:endParaRPr lang="en-US" sz="1440" dirty="0"/>
          </a:p>
        </p:txBody>
      </p:sp>
      <p:sp>
        <p:nvSpPr>
          <p:cNvPr id="13" name="Text 8"/>
          <p:cNvSpPr/>
          <p:nvPr/>
        </p:nvSpPr>
        <p:spPr>
          <a:xfrm>
            <a:off x="865632" y="3944113"/>
            <a:ext cx="14325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24"/>
              </a:lnSpc>
            </a:pPr>
            <a:r>
              <a:rPr lang="en-US" sz="4320" dirty="0">
                <a:solidFill>
                  <a:srgbClr val="1758FF"/>
                </a:solidFill>
                <a:latin typeface="SB Sans Display Semibold" pitchFamily="34" charset="0"/>
                <a:ea typeface="SB Sans Display Semibold" pitchFamily="34" charset="-122"/>
                <a:cs typeface="SB Sans Display Semibold" pitchFamily="34" charset="-120"/>
              </a:rPr>
              <a:t>20K+</a:t>
            </a:r>
            <a:endParaRPr lang="en-US" sz="4320" dirty="0"/>
          </a:p>
        </p:txBody>
      </p:sp>
      <p:sp>
        <p:nvSpPr>
          <p:cNvPr id="14" name="Text 9"/>
          <p:cNvSpPr/>
          <p:nvPr/>
        </p:nvSpPr>
        <p:spPr>
          <a:xfrm>
            <a:off x="7120128" y="5017009"/>
            <a:ext cx="3627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84"/>
              </a:lnSpc>
            </a:pPr>
            <a:r>
              <a:rPr lang="en-US" sz="144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Ждем вас</a:t>
            </a:r>
            <a:endParaRPr lang="en-US" sz="144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6D52E-DA6C-B6D1-8548-8EB4964E07FA}"/>
              </a:ext>
            </a:extLst>
          </p:cNvPr>
          <p:cNvSpPr txBox="1"/>
          <p:nvPr/>
        </p:nvSpPr>
        <p:spPr>
          <a:xfrm>
            <a:off x="1040400" y="3066152"/>
            <a:ext cx="105655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B3AE60"/>
                </a:solidFill>
                <a:effectLst/>
              </a:rPr>
              <a:t>@Group</a:t>
            </a:r>
            <a:r>
              <a:rPr lang="en" dirty="0">
                <a:solidFill>
                  <a:srgbClr val="BCBEC4"/>
                </a:solidFill>
                <a:effectLst/>
              </a:rPr>
              <a:t>(</a:t>
            </a:r>
            <a:r>
              <a:rPr lang="en" dirty="0">
                <a:solidFill>
                  <a:srgbClr val="6AAB73"/>
                </a:solidFill>
                <a:effectLst/>
              </a:rPr>
              <a:t>"</a:t>
            </a:r>
            <a:r>
              <a:rPr lang="en" dirty="0" err="1">
                <a:solidFill>
                  <a:srgbClr val="6AAB73"/>
                </a:solidFill>
                <a:effectLst/>
              </a:rPr>
              <a:t>alexkozlov.io</a:t>
            </a:r>
            <a:r>
              <a:rPr lang="en" dirty="0">
                <a:solidFill>
                  <a:srgbClr val="6AAB73"/>
                </a:solidFill>
                <a:effectLst/>
              </a:rPr>
              <a:t>"</a:t>
            </a:r>
            <a:r>
              <a:rPr lang="en" dirty="0">
                <a:solidFill>
                  <a:srgbClr val="BCBEC4"/>
                </a:solidFill>
                <a:effectLst/>
              </a:rPr>
              <a:t>)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3AE60"/>
                </a:solidFill>
                <a:effectLst/>
              </a:rPr>
              <a:t>@Version</a:t>
            </a:r>
            <a:r>
              <a:rPr lang="en" dirty="0">
                <a:solidFill>
                  <a:srgbClr val="BCBEC4"/>
                </a:solidFill>
                <a:effectLst/>
              </a:rPr>
              <a:t>(</a:t>
            </a:r>
            <a:r>
              <a:rPr lang="en" dirty="0">
                <a:solidFill>
                  <a:srgbClr val="6AAB73"/>
                </a:solidFill>
                <a:effectLst/>
              </a:rPr>
              <a:t>"v1alpha1"</a:t>
            </a:r>
            <a:r>
              <a:rPr lang="en" dirty="0">
                <a:solidFill>
                  <a:srgbClr val="BCBEC4"/>
                </a:solidFill>
                <a:effectLst/>
              </a:rPr>
              <a:t>)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3AE60"/>
                </a:solidFill>
                <a:effectLst/>
              </a:rPr>
              <a:t>@</a:t>
            </a:r>
            <a:r>
              <a:rPr lang="en" dirty="0" err="1">
                <a:solidFill>
                  <a:srgbClr val="B3AE60"/>
                </a:solidFill>
                <a:effectLst/>
              </a:rPr>
              <a:t>ShortNames</a:t>
            </a:r>
            <a:r>
              <a:rPr lang="en" dirty="0">
                <a:solidFill>
                  <a:srgbClr val="BCBEC4"/>
                </a:solidFill>
                <a:effectLst/>
              </a:rPr>
              <a:t>(</a:t>
            </a:r>
            <a:r>
              <a:rPr lang="en" dirty="0">
                <a:solidFill>
                  <a:srgbClr val="6AAB73"/>
                </a:solidFill>
                <a:effectLst/>
              </a:rPr>
              <a:t>"set"</a:t>
            </a:r>
            <a:r>
              <a:rPr lang="en" dirty="0">
                <a:solidFill>
                  <a:srgbClr val="BCBEC4"/>
                </a:solidFill>
                <a:effectLst/>
              </a:rPr>
              <a:t>)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public class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</a:t>
            </a:r>
            <a:r>
              <a:rPr lang="en" dirty="0">
                <a:solidFill>
                  <a:srgbClr val="BCBEC4"/>
                </a:solidFill>
                <a:effectLst/>
              </a:rPr>
              <a:t> </a:t>
            </a:r>
            <a:r>
              <a:rPr lang="en" dirty="0">
                <a:solidFill>
                  <a:srgbClr val="CF8E6D"/>
                </a:solidFill>
                <a:effectLst/>
              </a:rPr>
              <a:t>extends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CustomResource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&lt;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ServiceExportSpec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ServiceExportStatus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&gt;</a:t>
            </a:r>
            <a:r>
              <a:rPr lang="en" dirty="0">
                <a:solidFill>
                  <a:srgbClr val="BCBEC4"/>
                </a:solidFill>
                <a:effectLst/>
              </a:rPr>
              <a:t> </a:t>
            </a:r>
            <a:r>
              <a:rPr lang="en" dirty="0">
                <a:solidFill>
                  <a:srgbClr val="CF8E6D"/>
                </a:solidFill>
                <a:effectLst/>
              </a:rPr>
              <a:t>implements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Namespaced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{}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endParaRPr lang="en" dirty="0">
              <a:solidFill>
                <a:srgbClr val="BCBEC4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CB60A-EB41-46D3-55A7-AFCAA6DFC600}"/>
              </a:ext>
            </a:extLst>
          </p:cNvPr>
          <p:cNvSpPr txBox="1"/>
          <p:nvPr/>
        </p:nvSpPr>
        <p:spPr>
          <a:xfrm>
            <a:off x="1040400" y="2206800"/>
            <a:ext cx="543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CustomResource</a:t>
            </a:r>
            <a:r>
              <a:rPr lang="en-US" sz="4000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108898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CB60A-EB41-46D3-55A7-AFCAA6DFC600}"/>
              </a:ext>
            </a:extLst>
          </p:cNvPr>
          <p:cNvSpPr txBox="1"/>
          <p:nvPr/>
        </p:nvSpPr>
        <p:spPr>
          <a:xfrm>
            <a:off x="1040400" y="2206800"/>
            <a:ext cx="2238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Watcher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79576-3457-2B06-408F-B2184F3B0649}"/>
              </a:ext>
            </a:extLst>
          </p:cNvPr>
          <p:cNvSpPr txBox="1"/>
          <p:nvPr/>
        </p:nvSpPr>
        <p:spPr>
          <a:xfrm>
            <a:off x="1040399" y="3030314"/>
            <a:ext cx="90693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CF8E6D"/>
                </a:solidFill>
                <a:effectLst/>
              </a:rPr>
              <a:t>public class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ServiceExportWatcher</a:t>
            </a:r>
            <a:r>
              <a:rPr lang="en" dirty="0">
                <a:solidFill>
                  <a:srgbClr val="BCBEC4"/>
                </a:solidFill>
                <a:effectLst/>
              </a:rPr>
              <a:t> </a:t>
            </a:r>
            <a:r>
              <a:rPr lang="en" dirty="0">
                <a:solidFill>
                  <a:srgbClr val="CF8E6D"/>
                </a:solidFill>
                <a:effectLst/>
              </a:rPr>
              <a:t>implements 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Watcher&lt;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&gt; {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B3AE60"/>
                </a:solidFill>
                <a:effectLst/>
              </a:rPr>
              <a:t>@Override</a:t>
            </a:r>
            <a:br>
              <a:rPr lang="en" dirty="0">
                <a:solidFill>
                  <a:srgbClr val="B3AE60"/>
                </a:solidFill>
                <a:effectLst/>
              </a:rPr>
            </a:br>
            <a:r>
              <a:rPr lang="en" dirty="0">
                <a:solidFill>
                  <a:srgbClr val="B3AE60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public void </a:t>
            </a:r>
            <a:r>
              <a:rPr lang="en" dirty="0" err="1">
                <a:solidFill>
                  <a:srgbClr val="56A8F5"/>
                </a:solidFill>
                <a:effectLst/>
              </a:rPr>
              <a:t>eventReceived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(Action action,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 {}</a:t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B3AE60"/>
                </a:solidFill>
                <a:effectLst/>
              </a:rPr>
              <a:t>@Override</a:t>
            </a:r>
            <a:br>
              <a:rPr lang="en" dirty="0">
                <a:solidFill>
                  <a:srgbClr val="B3AE60"/>
                </a:solidFill>
                <a:effectLst/>
              </a:rPr>
            </a:br>
            <a:r>
              <a:rPr lang="en" dirty="0">
                <a:solidFill>
                  <a:srgbClr val="B3AE60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public void </a:t>
            </a:r>
            <a:r>
              <a:rPr lang="en" dirty="0" err="1">
                <a:solidFill>
                  <a:srgbClr val="56A8F5"/>
                </a:solidFill>
                <a:effectLst/>
              </a:rPr>
              <a:t>onClose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WatcherException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e) {}</a:t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}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endParaRPr lang="en" dirty="0">
              <a:solidFill>
                <a:srgbClr val="BCBEC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2875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сделать оператор</a:t>
            </a:r>
            <a:endParaRPr lang="en-US" sz="43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CB60A-EB41-46D3-55A7-AFCAA6DFC600}"/>
              </a:ext>
            </a:extLst>
          </p:cNvPr>
          <p:cNvSpPr txBox="1"/>
          <p:nvPr/>
        </p:nvSpPr>
        <p:spPr>
          <a:xfrm>
            <a:off x="1040400" y="2206800"/>
            <a:ext cx="3954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Register watcher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AF15A-094B-789B-7856-7DF00B1C840F}"/>
              </a:ext>
            </a:extLst>
          </p:cNvPr>
          <p:cNvSpPr txBox="1"/>
          <p:nvPr/>
        </p:nvSpPr>
        <p:spPr>
          <a:xfrm>
            <a:off x="1040399" y="3226415"/>
            <a:ext cx="9747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KubernetesClient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client =</a:t>
            </a:r>
            <a:r>
              <a:rPr lang="en" dirty="0">
                <a:solidFill>
                  <a:srgbClr val="BCBEC4"/>
                </a:solidFill>
                <a:effectLst/>
              </a:rPr>
              <a:t> </a:t>
            </a:r>
            <a:r>
              <a:rPr lang="en" dirty="0">
                <a:solidFill>
                  <a:srgbClr val="CF8E6D"/>
                </a:solidFill>
                <a:effectLst/>
              </a:rPr>
              <a:t>new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DefaultKubernetesClient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();</a:t>
            </a:r>
          </a:p>
          <a:p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client.resources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ServiceImport.</a:t>
            </a:r>
            <a:r>
              <a:rPr lang="en" dirty="0" err="1">
                <a:solidFill>
                  <a:srgbClr val="CF8E6D"/>
                </a:solidFill>
                <a:effectLst/>
              </a:rPr>
              <a:t>class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).watch(</a:t>
            </a:r>
            <a:r>
              <a:rPr lang="en" dirty="0">
                <a:solidFill>
                  <a:srgbClr val="CF8E6D"/>
                </a:solidFill>
                <a:effectLst/>
              </a:rPr>
              <a:t>new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ServiceImportWatcher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(client, </a:t>
            </a:r>
            <a:r>
              <a:rPr lang="en" dirty="0">
                <a:solidFill>
                  <a:srgbClr val="C77DBB"/>
                </a:solidFill>
                <a:effectLst/>
              </a:rPr>
              <a:t>…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));</a:t>
            </a:r>
          </a:p>
        </p:txBody>
      </p:sp>
    </p:spTree>
    <p:extLst>
      <p:ext uri="{BB962C8B-B14F-4D97-AF65-F5344CB8AC3E}">
        <p14:creationId xmlns:p14="http://schemas.microsoft.com/office/powerpoint/2010/main" val="3844596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1400961" y="2891331"/>
            <a:ext cx="9763428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 smtClean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Service Import </a:t>
            </a:r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&amp;</a:t>
            </a:r>
            <a:r>
              <a:rPr lang="ru-RU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 </a:t>
            </a:r>
            <a:r>
              <a:rPr lang="en-US" sz="5000" kern="0" dirty="0" smtClean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Service Export</a:t>
            </a:r>
            <a:endParaRPr lang="en-US" sz="5000" kern="0" dirty="0">
              <a:solidFill>
                <a:schemeClr val="bg2"/>
              </a:solidFill>
              <a:latin typeface="SB Sans Display" panose="020B0503040504020204" pitchFamily="34" charset="0"/>
              <a:ea typeface="SB Sans Display Semibold" pitchFamily="34" charset="-122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06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выглядят конфигурации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9234F-80D2-7BBF-99ED-167CB88CD0D9}"/>
              </a:ext>
            </a:extLst>
          </p:cNvPr>
          <p:cNvSpPr txBox="1"/>
          <p:nvPr/>
        </p:nvSpPr>
        <p:spPr>
          <a:xfrm>
            <a:off x="585216" y="1425923"/>
            <a:ext cx="60977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 err="1">
                <a:solidFill>
                  <a:srgbClr val="CF8E6D"/>
                </a:solidFill>
                <a:effectLst/>
              </a:rPr>
              <a:t>apiVersion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apiextensions.k8s.io/v1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kind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CustomResourceDefinition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metadata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serviceexports.mycrd.io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spec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group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mycrd.io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names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kind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ServiceExport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plural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serviceexports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 err="1">
                <a:solidFill>
                  <a:srgbClr val="CF8E6D"/>
                </a:solidFill>
                <a:effectLst/>
              </a:rPr>
              <a:t>shortNames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- set</a:t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singular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serviceexport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scope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Namespaced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versions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- </a:t>
            </a:r>
            <a:r>
              <a:rPr lang="en" i="1" dirty="0">
                <a:solidFill>
                  <a:srgbClr val="5F826B"/>
                </a:solidFill>
                <a:effectLst/>
              </a:rPr>
              <a:t>#version struct...</a:t>
            </a:r>
            <a:br>
              <a:rPr lang="en" i="1" dirty="0">
                <a:solidFill>
                  <a:srgbClr val="5F826B"/>
                </a:solidFill>
                <a:effectLst/>
              </a:rPr>
            </a:br>
            <a:endParaRPr lang="en" dirty="0">
              <a:solidFill>
                <a:srgbClr val="BCBEC4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416EE-9A51-2FBA-C8A3-7F55BC85EA8E}"/>
              </a:ext>
            </a:extLst>
          </p:cNvPr>
          <p:cNvSpPr txBox="1"/>
          <p:nvPr/>
        </p:nvSpPr>
        <p:spPr>
          <a:xfrm>
            <a:off x="585216" y="957073"/>
            <a:ext cx="365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Custom Resource Definition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121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выглядят конфигурации</a:t>
            </a:r>
            <a:endParaRPr lang="en-US" sz="43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416EE-9A51-2FBA-C8A3-7F55BC85EA8E}"/>
              </a:ext>
            </a:extLst>
          </p:cNvPr>
          <p:cNvSpPr txBox="1"/>
          <p:nvPr/>
        </p:nvSpPr>
        <p:spPr>
          <a:xfrm>
            <a:off x="585216" y="957073"/>
            <a:ext cx="234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Custom Resource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ACB0D-060F-A91A-E021-1A19467A2BBC}"/>
              </a:ext>
            </a:extLst>
          </p:cNvPr>
          <p:cNvSpPr txBox="1"/>
          <p:nvPr/>
        </p:nvSpPr>
        <p:spPr>
          <a:xfrm>
            <a:off x="585216" y="1418738"/>
            <a:ext cx="60977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CF8E6D"/>
                </a:solidFill>
                <a:effectLst/>
              </a:rPr>
              <a:t>kind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ServiceExport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rgbClr val="CF8E6D"/>
                </a:solidFill>
                <a:effectLst/>
              </a:rPr>
              <a:t>apiVersion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mycrd.io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/v1alpha1</a:t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metadata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test1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namespace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smdemo1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spec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clusterinfo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namespace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smdemo1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 err="1">
                <a:solidFill>
                  <a:srgbClr val="CF8E6D"/>
                </a:solidFill>
                <a:effectLst/>
              </a:rPr>
              <a:t>clusterName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cluster1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port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rgbClr val="6AAB73"/>
                </a:solidFill>
                <a:effectLst/>
              </a:rPr>
              <a:t>'8080'</a:t>
            </a:r>
            <a:br>
              <a:rPr lang="en" dirty="0">
                <a:solidFill>
                  <a:srgbClr val="6AAB73"/>
                </a:solidFill>
                <a:effectLst/>
              </a:rPr>
            </a:br>
            <a:r>
              <a:rPr lang="en" dirty="0">
                <a:solidFill>
                  <a:srgbClr val="6AAB73"/>
                </a:solidFill>
                <a:effectLst/>
              </a:rPr>
              <a:t>  </a:t>
            </a:r>
            <a:r>
              <a:rPr lang="en" dirty="0" err="1">
                <a:solidFill>
                  <a:srgbClr val="CF8E6D"/>
                </a:solidFill>
                <a:effectLst/>
              </a:rPr>
              <a:t>ingressHost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apps.example.com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en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2915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выглядят конфигурации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9234F-80D2-7BBF-99ED-167CB88CD0D9}"/>
              </a:ext>
            </a:extLst>
          </p:cNvPr>
          <p:cNvSpPr txBox="1"/>
          <p:nvPr/>
        </p:nvSpPr>
        <p:spPr>
          <a:xfrm>
            <a:off x="585216" y="1425923"/>
            <a:ext cx="60977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 err="1">
                <a:solidFill>
                  <a:srgbClr val="CF8E6D"/>
                </a:solidFill>
                <a:effectLst/>
              </a:rPr>
              <a:t>apiVersion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apiextensions.k8s.io/v1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kind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CustomResourceDefinition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metadata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service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import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s.mycrd.io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spec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group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mycrd.io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names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kind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ServiceImport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plural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serviceimports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 err="1">
                <a:solidFill>
                  <a:srgbClr val="CF8E6D"/>
                </a:solidFill>
                <a:effectLst/>
              </a:rPr>
              <a:t>shortNames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- set</a:t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</a:t>
            </a:r>
            <a:r>
              <a:rPr lang="en" dirty="0">
                <a:solidFill>
                  <a:srgbClr val="CF8E6D"/>
                </a:solidFill>
                <a:effectLst/>
              </a:rPr>
              <a:t>singular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serviceimport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scope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Namespaced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versions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  - </a:t>
            </a:r>
            <a:r>
              <a:rPr lang="en" i="1" dirty="0">
                <a:solidFill>
                  <a:srgbClr val="5F826B"/>
                </a:solidFill>
                <a:effectLst/>
              </a:rPr>
              <a:t>#version struct...</a:t>
            </a:r>
            <a:br>
              <a:rPr lang="en" i="1" dirty="0">
                <a:solidFill>
                  <a:srgbClr val="5F826B"/>
                </a:solidFill>
                <a:effectLst/>
              </a:rPr>
            </a:br>
            <a:endParaRPr lang="en" dirty="0">
              <a:solidFill>
                <a:srgbClr val="BCBEC4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416EE-9A51-2FBA-C8A3-7F55BC85EA8E}"/>
              </a:ext>
            </a:extLst>
          </p:cNvPr>
          <p:cNvSpPr txBox="1"/>
          <p:nvPr/>
        </p:nvSpPr>
        <p:spPr>
          <a:xfrm>
            <a:off x="585216" y="957073"/>
            <a:ext cx="365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Custom Resource Definition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884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выглядят конфигурации</a:t>
            </a:r>
            <a:endParaRPr lang="en-US" sz="432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416EE-9A51-2FBA-C8A3-7F55BC85EA8E}"/>
              </a:ext>
            </a:extLst>
          </p:cNvPr>
          <p:cNvSpPr txBox="1"/>
          <p:nvPr/>
        </p:nvSpPr>
        <p:spPr>
          <a:xfrm>
            <a:off x="585216" y="957073"/>
            <a:ext cx="234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Custom Resource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ACB0D-060F-A91A-E021-1A19467A2BBC}"/>
              </a:ext>
            </a:extLst>
          </p:cNvPr>
          <p:cNvSpPr txBox="1"/>
          <p:nvPr/>
        </p:nvSpPr>
        <p:spPr>
          <a:xfrm>
            <a:off x="585216" y="1418738"/>
            <a:ext cx="609771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CF8E6D"/>
                </a:solidFill>
                <a:effectLst/>
              </a:rPr>
              <a:t>kind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ServiceImport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rgbClr val="CF8E6D"/>
                </a:solidFill>
                <a:effectLst/>
              </a:rPr>
              <a:t>apiVersion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mycrd.io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/v1alpha1</a:t>
            </a:r>
            <a:b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metadata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test1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namespace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chemeClr val="accent6">
                    <a:lumMod val="75000"/>
                  </a:schemeClr>
                </a:solidFill>
                <a:effectLst/>
              </a:rPr>
              <a:t>smdemo1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spec</a:t>
            </a:r>
            <a:r>
              <a:rPr lang="en" dirty="0">
                <a:solidFill>
                  <a:srgbClr val="BCBEC4"/>
                </a:solidFill>
                <a:effectLst/>
              </a:rPr>
              <a:t>: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name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 err="1">
                <a:solidFill>
                  <a:schemeClr val="accent6">
                    <a:lumMod val="75000"/>
                  </a:schemeClr>
                </a:solidFill>
                <a:effectLst/>
              </a:rPr>
              <a:t>clusterinfo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>  </a:t>
            </a:r>
            <a:r>
              <a:rPr lang="en" dirty="0">
                <a:solidFill>
                  <a:srgbClr val="CF8E6D"/>
                </a:solidFill>
                <a:effectLst/>
              </a:rPr>
              <a:t>port</a:t>
            </a:r>
            <a:r>
              <a:rPr lang="en" dirty="0">
                <a:solidFill>
                  <a:srgbClr val="BCBEC4"/>
                </a:solidFill>
                <a:effectLst/>
              </a:rPr>
              <a:t>: </a:t>
            </a:r>
            <a:r>
              <a:rPr lang="en" dirty="0">
                <a:solidFill>
                  <a:srgbClr val="6AAB73"/>
                </a:solidFill>
                <a:effectLst/>
              </a:rPr>
              <a:t>'8080'</a:t>
            </a:r>
            <a:br>
              <a:rPr lang="en" dirty="0">
                <a:solidFill>
                  <a:srgbClr val="6AAB73"/>
                </a:solidFill>
                <a:effectLst/>
              </a:rPr>
            </a:br>
            <a:r>
              <a:rPr lang="en" dirty="0">
                <a:solidFill>
                  <a:srgbClr val="6AAB73"/>
                </a:solidFill>
                <a:effectLst/>
              </a:rPr>
              <a:t>  </a:t>
            </a:r>
            <a:endParaRPr lang="en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5272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3103927" y="2891331"/>
            <a:ext cx="7256477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Istio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2877281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Какие конфиги 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Istio</a:t>
            </a: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 нужны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D3D1B-F79A-EDB2-5B3A-8B9CEDFF54DC}"/>
              </a:ext>
            </a:extLst>
          </p:cNvPr>
          <p:cNvSpPr txBox="1"/>
          <p:nvPr/>
        </p:nvSpPr>
        <p:spPr>
          <a:xfrm>
            <a:off x="1040400" y="2206800"/>
            <a:ext cx="2285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Gateway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C7137-C62B-AC84-26F7-EBCDF2E7AB35}"/>
              </a:ext>
            </a:extLst>
          </p:cNvPr>
          <p:cNvSpPr txBox="1"/>
          <p:nvPr/>
        </p:nvSpPr>
        <p:spPr>
          <a:xfrm>
            <a:off x="585216" y="957073"/>
            <a:ext cx="1970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Service Export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CFFDA-914F-1659-600A-CE7FD7F68C45}"/>
              </a:ext>
            </a:extLst>
          </p:cNvPr>
          <p:cNvSpPr txBox="1"/>
          <p:nvPr/>
        </p:nvSpPr>
        <p:spPr>
          <a:xfrm>
            <a:off x="5496674" y="1564422"/>
            <a:ext cx="6109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kind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Gateway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apiVersion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networking.istio.io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/v1beta1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metadata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name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federation-</a:t>
            </a:r>
            <a:r>
              <a:rPr lang="en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ingressgateway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-</a:t>
            </a:r>
            <a:r>
              <a:rPr lang="en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gw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spec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selector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istio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ingressgateway-smdemo1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servers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  - </a:t>
            </a:r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hosts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   -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hostname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port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 name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http-8443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 number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8443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 protocol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HTTP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7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4075764" y="2891331"/>
            <a:ext cx="4040467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Service Mesh</a:t>
            </a:r>
          </a:p>
        </p:txBody>
      </p:sp>
    </p:spTree>
    <p:extLst>
      <p:ext uri="{BB962C8B-B14F-4D97-AF65-F5344CB8AC3E}">
        <p14:creationId xmlns:p14="http://schemas.microsoft.com/office/powerpoint/2010/main" val="4141279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Какие конфиги 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Istio</a:t>
            </a: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 нужны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D3D1B-F79A-EDB2-5B3A-8B9CEDFF54DC}"/>
              </a:ext>
            </a:extLst>
          </p:cNvPr>
          <p:cNvSpPr txBox="1"/>
          <p:nvPr/>
        </p:nvSpPr>
        <p:spPr>
          <a:xfrm>
            <a:off x="1040400" y="2206800"/>
            <a:ext cx="34755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Virtual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C7137-C62B-AC84-26F7-EBCDF2E7AB35}"/>
              </a:ext>
            </a:extLst>
          </p:cNvPr>
          <p:cNvSpPr txBox="1"/>
          <p:nvPr/>
        </p:nvSpPr>
        <p:spPr>
          <a:xfrm>
            <a:off x="585216" y="957073"/>
            <a:ext cx="1970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Service Export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CD029-86A1-98E2-5B88-33E951F7613F}"/>
              </a:ext>
            </a:extLst>
          </p:cNvPr>
          <p:cNvSpPr txBox="1"/>
          <p:nvPr/>
        </p:nvSpPr>
        <p:spPr>
          <a:xfrm>
            <a:off x="5496674" y="1564422"/>
            <a:ext cx="610922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kind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VirtualService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apiVersion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networking.istio.io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/v1beta1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metadata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name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name-vs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namespace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ns-name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spec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hosts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  -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hostname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gateways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  -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name-</a:t>
            </a:r>
            <a:r>
              <a:rPr lang="en" b="0" dirty="0" err="1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gw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ru-RU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route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  - </a:t>
            </a:r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destination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     host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hostname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ru-RU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port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ru-RU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  </a:t>
            </a:r>
            <a:r>
              <a:rPr lang="en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number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ru-RU" b="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8080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ru-RU" b="0" dirty="0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  </a:t>
            </a:r>
            <a:r>
              <a:rPr lang="en" b="0" dirty="0" err="1">
                <a:solidFill>
                  <a:srgbClr val="569CD6"/>
                </a:solidFill>
                <a:effectLst/>
                <a:latin typeface="Menlo" panose="020B0609030804020204" pitchFamily="49" charset="0"/>
              </a:rPr>
              <a:t>exportTo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ru-RU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   </a:t>
            </a:r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>- </a:t>
            </a:r>
            <a:r>
              <a:rPr lang="en" b="0" dirty="0">
                <a:solidFill>
                  <a:srgbClr val="B5CEA8"/>
                </a:solidFill>
                <a:effectLst/>
                <a:latin typeface="Menlo" panose="020B0609030804020204" pitchFamily="49" charset="0"/>
              </a:rPr>
              <a:t>.</a:t>
            </a: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  <a:p>
            <a: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  <a:t/>
            </a:r>
            <a:br>
              <a:rPr lang="en" b="0" dirty="0">
                <a:solidFill>
                  <a:srgbClr val="CCCCCC"/>
                </a:solidFill>
                <a:effectLst/>
                <a:latin typeface="Menlo" panose="020B0609030804020204" pitchFamily="49" charset="0"/>
              </a:rPr>
            </a:br>
            <a:endParaRPr lang="en" b="0" dirty="0">
              <a:solidFill>
                <a:srgbClr val="CCCCCC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10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Какие конфиги 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Istio</a:t>
            </a: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 нужны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3D3D1B-F79A-EDB2-5B3A-8B9CEDFF54DC}"/>
              </a:ext>
            </a:extLst>
          </p:cNvPr>
          <p:cNvSpPr txBox="1"/>
          <p:nvPr/>
        </p:nvSpPr>
        <p:spPr>
          <a:xfrm>
            <a:off x="1040400" y="2206800"/>
            <a:ext cx="34755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Virtual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ServiceEntry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C7137-C62B-AC84-26F7-EBCDF2E7AB35}"/>
              </a:ext>
            </a:extLst>
          </p:cNvPr>
          <p:cNvSpPr txBox="1"/>
          <p:nvPr/>
        </p:nvSpPr>
        <p:spPr>
          <a:xfrm>
            <a:off x="585216" y="957073"/>
            <a:ext cx="200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Service Import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2965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4075764" y="2891331"/>
            <a:ext cx="4040467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Istio &amp; Java</a:t>
            </a:r>
          </a:p>
        </p:txBody>
      </p:sp>
    </p:spTree>
    <p:extLst>
      <p:ext uri="{BB962C8B-B14F-4D97-AF65-F5344CB8AC3E}">
        <p14:creationId xmlns:p14="http://schemas.microsoft.com/office/powerpoint/2010/main" val="3741569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это можно сделать </a:t>
            </a:r>
            <a:r>
              <a:rPr lang="ru-RU" sz="4320" dirty="0" err="1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Пререквизиты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5431C-9BF3-6EEB-264C-451738DE2077}"/>
              </a:ext>
            </a:extLst>
          </p:cNvPr>
          <p:cNvSpPr txBox="1"/>
          <p:nvPr/>
        </p:nvSpPr>
        <p:spPr>
          <a:xfrm>
            <a:off x="1040400" y="2206800"/>
            <a:ext cx="2636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1.19+</a:t>
            </a:r>
          </a:p>
        </p:txBody>
      </p:sp>
    </p:spTree>
    <p:extLst>
      <p:ext uri="{BB962C8B-B14F-4D97-AF65-F5344CB8AC3E}">
        <p14:creationId xmlns:p14="http://schemas.microsoft.com/office/powerpoint/2010/main" val="407905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это можно сделать </a:t>
            </a:r>
            <a:r>
              <a:rPr lang="ru-RU" sz="4320" dirty="0" err="1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Пререквизиты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5431C-9BF3-6EEB-264C-451738DE2077}"/>
              </a:ext>
            </a:extLst>
          </p:cNvPr>
          <p:cNvSpPr txBox="1"/>
          <p:nvPr/>
        </p:nvSpPr>
        <p:spPr>
          <a:xfrm>
            <a:off x="1040400" y="2206800"/>
            <a:ext cx="6647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1.19+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Fabric8.io </a:t>
            </a:r>
            <a:r>
              <a:rPr lang="en-US" sz="4000" dirty="0" err="1"/>
              <a:t>istio</a:t>
            </a:r>
            <a:r>
              <a:rPr lang="en-US" sz="4000" dirty="0"/>
              <a:t>-client-</a:t>
            </a:r>
            <a:r>
              <a:rPr lang="en-US" sz="4000" dirty="0" err="1"/>
              <a:t>sdk</a:t>
            </a:r>
            <a:r>
              <a:rPr lang="en-US" sz="4000" dirty="0"/>
              <a:t> 5.5+</a:t>
            </a:r>
          </a:p>
        </p:txBody>
      </p:sp>
    </p:spTree>
    <p:extLst>
      <p:ext uri="{BB962C8B-B14F-4D97-AF65-F5344CB8AC3E}">
        <p14:creationId xmlns:p14="http://schemas.microsoft.com/office/powerpoint/2010/main" val="3404322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Как это можно сделать</a:t>
            </a:r>
            <a:endParaRPr lang="en-US" sz="432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F17FB-38DD-4F09-FB7D-280548060570}"/>
              </a:ext>
            </a:extLst>
          </p:cNvPr>
          <p:cNvSpPr txBox="1"/>
          <p:nvPr/>
        </p:nvSpPr>
        <p:spPr>
          <a:xfrm>
            <a:off x="536447" y="1034138"/>
            <a:ext cx="115151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Gateway gateway = </a:t>
            </a:r>
            <a:r>
              <a:rPr lang="en" dirty="0">
                <a:solidFill>
                  <a:srgbClr val="CF8E6D"/>
                </a:solidFill>
                <a:effectLst/>
              </a:rPr>
              <a:t>new 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Gateway();</a:t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ObjectMeta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metadata = </a:t>
            </a:r>
            <a:r>
              <a:rPr lang="en" dirty="0">
                <a:solidFill>
                  <a:srgbClr val="CF8E6D"/>
                </a:solidFill>
                <a:effectLst/>
              </a:rPr>
              <a:t>new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ObjectMeta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();</a:t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metadata.setName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String.</a:t>
            </a:r>
            <a:r>
              <a:rPr lang="en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format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>
                <a:solidFill>
                  <a:srgbClr val="6AAB73"/>
                </a:solidFill>
                <a:effectLst/>
              </a:rPr>
              <a:t>"f-%s"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serviceImport.getMetadata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().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getName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()));</a:t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metadata.setNamespace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serviceImport.getMetadata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().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getNamespace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());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gateway.setMetadata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(metadata);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GatewaySpec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spec = </a:t>
            </a:r>
            <a:r>
              <a:rPr lang="en" dirty="0">
                <a:solidFill>
                  <a:srgbClr val="CF8E6D"/>
                </a:solidFill>
                <a:effectLst/>
              </a:rPr>
              <a:t>new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GatewaySpec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();</a:t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Server server = </a:t>
            </a:r>
            <a:r>
              <a:rPr lang="en" dirty="0">
                <a:solidFill>
                  <a:srgbClr val="CF8E6D"/>
                </a:solidFill>
                <a:effectLst/>
              </a:rPr>
              <a:t>new 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Server();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server.setHosts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Collections.</a:t>
            </a:r>
            <a:r>
              <a:rPr lang="en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singletonList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String.</a:t>
            </a:r>
            <a:r>
              <a:rPr lang="en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format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>
                <a:solidFill>
                  <a:srgbClr val="6AAB73"/>
                </a:solidFill>
                <a:effectLst/>
              </a:rPr>
              <a:t>"%</a:t>
            </a:r>
            <a:r>
              <a:rPr lang="en" dirty="0" err="1">
                <a:solidFill>
                  <a:srgbClr val="6AAB73"/>
                </a:solidFill>
                <a:effectLst/>
              </a:rPr>
              <a:t>s.clusterset.local</a:t>
            </a:r>
            <a:r>
              <a:rPr lang="en" dirty="0">
                <a:solidFill>
                  <a:srgbClr val="6AAB73"/>
                </a:solidFill>
                <a:effectLst/>
              </a:rPr>
              <a:t>"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serviceImport.getMetadata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().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getName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())));</a:t>
            </a:r>
            <a:endParaRPr lang="e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" dirty="0">
                <a:solidFill>
                  <a:srgbClr val="BCBEC4"/>
                </a:solidFill>
                <a:effectLst/>
              </a:rPr>
              <a:t>…</a:t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spec.setServers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Collections.</a:t>
            </a:r>
            <a:r>
              <a:rPr lang="en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singletonList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(server));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gateway.setSpec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(spec);</a:t>
            </a: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BCBEC4"/>
                </a:solidFill>
                <a:effectLst/>
              </a:rPr>
              <a:t/>
            </a:r>
            <a:br>
              <a:rPr lang="en" dirty="0">
                <a:solidFill>
                  <a:srgbClr val="BCBEC4"/>
                </a:solidFill>
                <a:effectLst/>
              </a:rPr>
            </a:br>
            <a:r>
              <a:rPr lang="en" dirty="0">
                <a:solidFill>
                  <a:srgbClr val="CF8E6D"/>
                </a:solidFill>
                <a:effectLst/>
              </a:rPr>
              <a:t>var 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client = 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getClient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();</a:t>
            </a:r>
            <a:b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client.resources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Gateway.</a:t>
            </a:r>
            <a:r>
              <a:rPr lang="en" dirty="0" err="1">
                <a:solidFill>
                  <a:srgbClr val="CF8E6D"/>
                </a:solidFill>
                <a:effectLst/>
              </a:rPr>
              <a:t>class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).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inNamespace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serviceExport.getSpec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().</a:t>
            </a:r>
            <a:r>
              <a:rPr lang="en" dirty="0">
                <a:solidFill>
                  <a:srgbClr val="C77DBB"/>
                </a:solidFill>
                <a:effectLst/>
              </a:rPr>
              <a:t>namespace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).resource(gateway).</a:t>
            </a:r>
            <a:r>
              <a:rPr lang="en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createOrReplace</a:t>
            </a:r>
            <a:r>
              <a:rPr lang="e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();</a:t>
            </a:r>
            <a:endParaRPr lang="en" dirty="0">
              <a:solidFill>
                <a:srgbClr val="BCBEC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5154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2ABDED-11F7-4B45-B6A0-88E8E9A74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A0D39E9-0840-48FF-A4E8-0931FB90FBD8}"/>
              </a:ext>
            </a:extLst>
          </p:cNvPr>
          <p:cNvSpPr/>
          <p:nvPr/>
        </p:nvSpPr>
        <p:spPr>
          <a:xfrm>
            <a:off x="-1" y="-11280"/>
            <a:ext cx="12191999" cy="686927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bject3">
            <a:extLst>
              <a:ext uri="{FF2B5EF4-FFF2-40B4-BE49-F238E27FC236}">
                <a16:creationId xmlns:a16="http://schemas.microsoft.com/office/drawing/2014/main" id="{1C529119-F9AC-F925-7D15-5F3518254E1A}"/>
              </a:ext>
            </a:extLst>
          </p:cNvPr>
          <p:cNvSpPr/>
          <p:nvPr/>
        </p:nvSpPr>
        <p:spPr>
          <a:xfrm>
            <a:off x="4075764" y="2891331"/>
            <a:ext cx="4040467" cy="7694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kern="0" dirty="0">
                <a:solidFill>
                  <a:schemeClr val="bg2"/>
                </a:solidFill>
                <a:latin typeface="SB Sans Display" panose="020B0503040504020204" pitchFamily="34" charset="0"/>
                <a:ea typeface="SB Sans Display Semibold" pitchFamily="34" charset="-122"/>
                <a:cs typeface="SB Sans Display" panose="020B0503040504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48980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Итого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87BBB-9015-3EC6-0F98-9FED781B3A4F}"/>
              </a:ext>
            </a:extLst>
          </p:cNvPr>
          <p:cNvSpPr txBox="1"/>
          <p:nvPr/>
        </p:nvSpPr>
        <p:spPr>
          <a:xfrm>
            <a:off x="1040400" y="2206800"/>
            <a:ext cx="6921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/>
              <a:t>Коробочные варианты не айс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3066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Итого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87BBB-9015-3EC6-0F98-9FED781B3A4F}"/>
              </a:ext>
            </a:extLst>
          </p:cNvPr>
          <p:cNvSpPr txBox="1"/>
          <p:nvPr/>
        </p:nvSpPr>
        <p:spPr>
          <a:xfrm>
            <a:off x="1040400" y="2206800"/>
            <a:ext cx="69212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/>
              <a:t>Коробочные варианты не айс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</a:t>
            </a:r>
            <a:r>
              <a:rPr lang="ru-RU" sz="4000" dirty="0"/>
              <a:t>достаточно расширяем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3050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36448" y="353569"/>
            <a:ext cx="879211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ru-RU" sz="4320" dirty="0">
                <a:solidFill>
                  <a:srgbClr val="000000"/>
                </a:solidFill>
                <a:latin typeface="SB Sans Display Regular" pitchFamily="34" charset="0"/>
                <a:cs typeface="SB Sans Display Regular" pitchFamily="34" charset="-120"/>
              </a:rPr>
              <a:t>Итого</a:t>
            </a:r>
            <a:endParaRPr lang="en-US" sz="432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87BBB-9015-3EC6-0F98-9FED781B3A4F}"/>
              </a:ext>
            </a:extLst>
          </p:cNvPr>
          <p:cNvSpPr txBox="1"/>
          <p:nvPr/>
        </p:nvSpPr>
        <p:spPr>
          <a:xfrm>
            <a:off x="1040400" y="2206800"/>
            <a:ext cx="72739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/>
              <a:t>Коробочные варианты не айс</a:t>
            </a: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Istio </a:t>
            </a:r>
            <a:r>
              <a:rPr lang="ru-RU" sz="4000" dirty="0"/>
              <a:t>достаточно расширяем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/>
              <a:t>Но можно и руками </a:t>
            </a:r>
            <a:r>
              <a:rPr lang="ru-RU" sz="4000" dirty="0" err="1"/>
              <a:t>подтюнить</a:t>
            </a: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12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54112" y="3157729"/>
            <a:ext cx="725424" cy="1481328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 err="1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</a:t>
            </a: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 </a:t>
            </a:r>
            <a:r>
              <a:rPr lang="en-US" sz="4320" dirty="0" err="1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архитектуры</a:t>
            </a:r>
            <a:endParaRPr lang="en-US" sz="432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15E6611-A22B-4C55-B81C-2E71B1B40BF9}"/>
              </a:ext>
            </a:extLst>
          </p:cNvPr>
          <p:cNvGrpSpPr/>
          <p:nvPr/>
        </p:nvGrpSpPr>
        <p:grpSpPr>
          <a:xfrm>
            <a:off x="2952458" y="1547796"/>
            <a:ext cx="6287085" cy="4280568"/>
            <a:chOff x="2317046" y="1261917"/>
            <a:chExt cx="7557907" cy="514580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E1FD527-4066-4C16-837F-C070DD8F5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7046" y="1261917"/>
              <a:ext cx="7557907" cy="514580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4C701B7-77AD-42BD-A64E-F752EAB9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5470" y="1261917"/>
              <a:ext cx="7089483" cy="191801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2B808B7-C656-49EA-9584-532EE5DE7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22125" y="3214611"/>
              <a:ext cx="4722124" cy="225864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C8031A2-01D0-4DDF-9B5A-387DEF191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37477" y="3542701"/>
              <a:ext cx="4722124" cy="2258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230113"/>
            <a:ext cx="11020687" cy="3114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5216" y="2231136"/>
            <a:ext cx="4632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GITVERSE</a:t>
            </a:r>
            <a:endParaRPr lang="en-US" sz="7200" dirty="0"/>
          </a:p>
        </p:txBody>
      </p:sp>
      <p:sp>
        <p:nvSpPr>
          <p:cNvPr id="5" name="Text 1"/>
          <p:cNvSpPr/>
          <p:nvPr/>
        </p:nvSpPr>
        <p:spPr>
          <a:xfrm>
            <a:off x="585216" y="4322039"/>
            <a:ext cx="7757401" cy="13301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80"/>
              </a:lnSpc>
            </a:pPr>
            <a:r>
              <a:rPr lang="ru-RU" sz="288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Примеры из презентации</a:t>
            </a:r>
          </a:p>
          <a:p>
            <a:pPr>
              <a:lnSpc>
                <a:spcPts val="2880"/>
              </a:lnSpc>
            </a:pPr>
            <a:endParaRPr lang="ru-RU" sz="2880" dirty="0">
              <a:solidFill>
                <a:srgbClr val="000000"/>
              </a:solidFill>
              <a:latin typeface="SB Sans Display Regular" pitchFamily="34" charset="0"/>
              <a:ea typeface="SB Sans Display Regular" pitchFamily="34" charset="-122"/>
              <a:cs typeface="SB Sans Display Regular" pitchFamily="34" charset="-120"/>
            </a:endParaRPr>
          </a:p>
          <a:p>
            <a:pPr>
              <a:lnSpc>
                <a:spcPts val="2880"/>
              </a:lnSpc>
            </a:pPr>
            <a:endParaRPr lang="ru-RU" sz="2880" dirty="0">
              <a:solidFill>
                <a:srgbClr val="000000"/>
              </a:solidFill>
              <a:latin typeface="SB Sans Display Regular" pitchFamily="34" charset="0"/>
              <a:ea typeface="SB Sans Display Regular" pitchFamily="34" charset="-122"/>
              <a:cs typeface="SB Sans Display Regular" pitchFamily="34" charset="-120"/>
            </a:endParaRPr>
          </a:p>
          <a:p>
            <a:pPr>
              <a:lnSpc>
                <a:spcPts val="2880"/>
              </a:lnSpc>
            </a:pPr>
            <a:r>
              <a:rPr lang="en-US" sz="2880" dirty="0"/>
              <a:t>https://</a:t>
            </a:r>
            <a:r>
              <a:rPr lang="en-US" sz="2880" dirty="0" err="1"/>
              <a:t>gitverse.ru</a:t>
            </a:r>
            <a:r>
              <a:rPr lang="en-US" sz="2880" dirty="0"/>
              <a:t>/</a:t>
            </a:r>
            <a:r>
              <a:rPr lang="en-US" sz="2880" dirty="0" err="1"/>
              <a:t>kozlov.a.e</a:t>
            </a:r>
            <a:r>
              <a:rPr lang="en-US" sz="2880" dirty="0"/>
              <a:t>/open-fed-controller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636C2A-5E92-4EDF-514C-06FE741FF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4247" y="1189229"/>
            <a:ext cx="3851656" cy="38516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A84862-AA73-21A7-4DC7-AF1DB21A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60" y="1201954"/>
            <a:ext cx="3851656" cy="385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54112" y="3157729"/>
            <a:ext cx="725424" cy="1481328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 архитектуры</a:t>
            </a:r>
            <a:endParaRPr lang="en-US" sz="432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1FD527-4066-4C16-837F-C070DD8F5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58" y="1547796"/>
            <a:ext cx="6287085" cy="42805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C701B7-77AD-42BD-A64E-F752EAB90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2119" y="1547796"/>
            <a:ext cx="5897424" cy="15955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B808B7-C656-49EA-9584-532EE5DE7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720" y="3163201"/>
            <a:ext cx="432816" cy="9161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AF3001-2034-4203-A061-554F11D0D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278" y="3445079"/>
            <a:ext cx="1934363" cy="18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6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54112" y="3157729"/>
            <a:ext cx="725424" cy="1481328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 архитектуры</a:t>
            </a:r>
            <a:endParaRPr lang="en-US" sz="432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1FD527-4066-4C16-837F-C070DD8F5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58" y="1547796"/>
            <a:ext cx="6287085" cy="42805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C701B7-77AD-42BD-A64E-F752EAB90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2119" y="1547796"/>
            <a:ext cx="3346963" cy="15955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B808B7-C656-49EA-9584-532EE5DE7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720" y="3163201"/>
            <a:ext cx="432816" cy="9161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1F77FE-6508-45CB-A276-2E1CAEEA02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278" y="3445079"/>
            <a:ext cx="1934363" cy="18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54112" y="3157729"/>
            <a:ext cx="725424" cy="1481328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 архитектуры</a:t>
            </a:r>
            <a:endParaRPr lang="en-US" sz="432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1FD527-4066-4C16-837F-C070DD8F5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58" y="1547796"/>
            <a:ext cx="6287085" cy="42805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B808B7-C656-49EA-9584-532EE5DE7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720" y="3163201"/>
            <a:ext cx="432816" cy="9161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131CB8-6381-4D1B-8072-83F596AC9B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278" y="3445079"/>
            <a:ext cx="1934363" cy="18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3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85216" y="6419088"/>
            <a:ext cx="11020687" cy="1706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54112" y="3157729"/>
            <a:ext cx="725424" cy="1481328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36448" y="353569"/>
            <a:ext cx="52425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752"/>
              </a:lnSpc>
            </a:pPr>
            <a:r>
              <a:rPr lang="en-US" sz="4320" dirty="0">
                <a:solidFill>
                  <a:srgbClr val="000000"/>
                </a:solidFill>
                <a:latin typeface="SB Sans Display Regular" pitchFamily="34" charset="0"/>
                <a:ea typeface="SB Sans Display Regular" pitchFamily="34" charset="-122"/>
                <a:cs typeface="SB Sans Display Regular" pitchFamily="34" charset="-120"/>
              </a:rPr>
              <a:t>Обзор архитектуры</a:t>
            </a:r>
            <a:endParaRPr lang="en-US" sz="432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1FD527-4066-4C16-837F-C070DD8F5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58" y="1547796"/>
            <a:ext cx="6287085" cy="42805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B808B7-C656-49EA-9584-532EE5DE7E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720" y="3163201"/>
            <a:ext cx="432816" cy="9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82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905</Words>
  <Application>Microsoft Office PowerPoint</Application>
  <PresentationFormat>Широкоэкранный</PresentationFormat>
  <Paragraphs>207</Paragraphs>
  <Slides>50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Menlo</vt:lpstr>
      <vt:lpstr>Roboto</vt:lpstr>
      <vt:lpstr>Roboto Medium</vt:lpstr>
      <vt:lpstr>SB Sans Display</vt:lpstr>
      <vt:lpstr>SB Sans Display Regular</vt:lpstr>
      <vt:lpstr>SB Sans Display Semibold</vt:lpstr>
      <vt:lpstr>Тема Office</vt:lpstr>
      <vt:lpstr>Презентация PowerPoint</vt:lpstr>
      <vt:lpstr>О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Александр</dc:creator>
  <cp:lastModifiedBy>Попова Татьяна Андреевна</cp:lastModifiedBy>
  <cp:revision>11</cp:revision>
  <dcterms:created xsi:type="dcterms:W3CDTF">2024-03-28T10:57:50Z</dcterms:created>
  <dcterms:modified xsi:type="dcterms:W3CDTF">2024-04-15T10:59:24Z</dcterms:modified>
</cp:coreProperties>
</file>