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7" r:id="rId1"/>
    <p:sldMasterId id="2147483862" r:id="rId2"/>
    <p:sldMasterId id="2147483894" r:id="rId3"/>
  </p:sldMasterIdLst>
  <p:notesMasterIdLst>
    <p:notesMasterId r:id="rId199"/>
  </p:notesMasterIdLst>
  <p:handoutMasterIdLst>
    <p:handoutMasterId r:id="rId200"/>
  </p:handoutMasterIdLst>
  <p:sldIdLst>
    <p:sldId id="2147482576" r:id="rId4"/>
    <p:sldId id="2147482484" r:id="rId5"/>
    <p:sldId id="2147482578" r:id="rId6"/>
    <p:sldId id="2147482579" r:id="rId7"/>
    <p:sldId id="2147482580" r:id="rId8"/>
    <p:sldId id="2147482577" r:id="rId9"/>
    <p:sldId id="2147482581" r:id="rId10"/>
    <p:sldId id="2147482632" r:id="rId11"/>
    <p:sldId id="2147482552" r:id="rId12"/>
    <p:sldId id="2147482630" r:id="rId13"/>
    <p:sldId id="2147482631" r:id="rId14"/>
    <p:sldId id="2147482551" r:id="rId15"/>
    <p:sldId id="2147482608" r:id="rId16"/>
    <p:sldId id="2147482627" r:id="rId17"/>
    <p:sldId id="2147482629" r:id="rId18"/>
    <p:sldId id="2147482628" r:id="rId19"/>
    <p:sldId id="2147482582" r:id="rId20"/>
    <p:sldId id="2147482553" r:id="rId21"/>
    <p:sldId id="4148" r:id="rId22"/>
    <p:sldId id="2147482587" r:id="rId23"/>
    <p:sldId id="2147482588" r:id="rId24"/>
    <p:sldId id="2147482607" r:id="rId25"/>
    <p:sldId id="2147482541" r:id="rId26"/>
    <p:sldId id="2147482542" r:id="rId27"/>
    <p:sldId id="2147482543" r:id="rId28"/>
    <p:sldId id="2147482544" r:id="rId29"/>
    <p:sldId id="2147482545" r:id="rId30"/>
    <p:sldId id="2147482546" r:id="rId31"/>
    <p:sldId id="2147482547" r:id="rId32"/>
    <p:sldId id="2147482548" r:id="rId33"/>
    <p:sldId id="2147482549" r:id="rId34"/>
    <p:sldId id="2147482574" r:id="rId35"/>
    <p:sldId id="2147482554" r:id="rId36"/>
    <p:sldId id="2147482575" r:id="rId37"/>
    <p:sldId id="2147482626" r:id="rId38"/>
    <p:sldId id="2147482555" r:id="rId39"/>
    <p:sldId id="2147482556" r:id="rId40"/>
    <p:sldId id="2147482557" r:id="rId41"/>
    <p:sldId id="2147482558" r:id="rId42"/>
    <p:sldId id="2147482559" r:id="rId43"/>
    <p:sldId id="2147482560" r:id="rId44"/>
    <p:sldId id="2147482561" r:id="rId45"/>
    <p:sldId id="2147482562" r:id="rId46"/>
    <p:sldId id="2147482563" r:id="rId47"/>
    <p:sldId id="2147482564" r:id="rId48"/>
    <p:sldId id="2147482565" r:id="rId49"/>
    <p:sldId id="2147482569" r:id="rId50"/>
    <p:sldId id="2147482570" r:id="rId51"/>
    <p:sldId id="2147482571" r:id="rId52"/>
    <p:sldId id="2147482572" r:id="rId53"/>
    <p:sldId id="2147482573" r:id="rId54"/>
    <p:sldId id="2147482568" r:id="rId55"/>
    <p:sldId id="2147482566" r:id="rId56"/>
    <p:sldId id="2147482583" r:id="rId57"/>
    <p:sldId id="2147482584" r:id="rId58"/>
    <p:sldId id="2147482585" r:id="rId59"/>
    <p:sldId id="2147482586" r:id="rId60"/>
    <p:sldId id="2147482589" r:id="rId61"/>
    <p:sldId id="2147482590" r:id="rId62"/>
    <p:sldId id="307" r:id="rId63"/>
    <p:sldId id="2147482591" r:id="rId64"/>
    <p:sldId id="2147482592" r:id="rId65"/>
    <p:sldId id="2147482593" r:id="rId66"/>
    <p:sldId id="2147482594" r:id="rId67"/>
    <p:sldId id="2147482595" r:id="rId68"/>
    <p:sldId id="2147482596" r:id="rId69"/>
    <p:sldId id="2147482567" r:id="rId70"/>
    <p:sldId id="2147482597" r:id="rId71"/>
    <p:sldId id="2147482598" r:id="rId72"/>
    <p:sldId id="2147482599" r:id="rId73"/>
    <p:sldId id="2147482600" r:id="rId74"/>
    <p:sldId id="2147482601" r:id="rId75"/>
    <p:sldId id="2147482602" r:id="rId76"/>
    <p:sldId id="2147482603" r:id="rId77"/>
    <p:sldId id="2147482604" r:id="rId78"/>
    <p:sldId id="2147482605" r:id="rId79"/>
    <p:sldId id="2147482606" r:id="rId80"/>
    <p:sldId id="2147482609" r:id="rId81"/>
    <p:sldId id="2147482610" r:id="rId82"/>
    <p:sldId id="2147482611" r:id="rId83"/>
    <p:sldId id="2147482612" r:id="rId84"/>
    <p:sldId id="2147482613" r:id="rId85"/>
    <p:sldId id="2147482614" r:id="rId86"/>
    <p:sldId id="2147482615" r:id="rId87"/>
    <p:sldId id="2147482616" r:id="rId88"/>
    <p:sldId id="2147482617" r:id="rId89"/>
    <p:sldId id="2147482618" r:id="rId90"/>
    <p:sldId id="2147482619" r:id="rId91"/>
    <p:sldId id="2147482620" r:id="rId92"/>
    <p:sldId id="2147482621" r:id="rId93"/>
    <p:sldId id="2147482622" r:id="rId94"/>
    <p:sldId id="2147482623" r:id="rId95"/>
    <p:sldId id="2147482624" r:id="rId96"/>
    <p:sldId id="2147482625" r:id="rId97"/>
    <p:sldId id="2147482633" r:id="rId98"/>
    <p:sldId id="2147482634" r:id="rId99"/>
    <p:sldId id="2147482635" r:id="rId100"/>
    <p:sldId id="2147482636" r:id="rId101"/>
    <p:sldId id="2147482637" r:id="rId102"/>
    <p:sldId id="2147482638" r:id="rId103"/>
    <p:sldId id="2147482639" r:id="rId104"/>
    <p:sldId id="2147482640" r:id="rId105"/>
    <p:sldId id="2147482641" r:id="rId106"/>
    <p:sldId id="2147482642" r:id="rId107"/>
    <p:sldId id="2147482550" r:id="rId108"/>
    <p:sldId id="2147482643" r:id="rId109"/>
    <p:sldId id="2147482731" r:id="rId110"/>
    <p:sldId id="2147482644" r:id="rId111"/>
    <p:sldId id="2147482645" r:id="rId112"/>
    <p:sldId id="2147482646" r:id="rId113"/>
    <p:sldId id="2147482647" r:id="rId114"/>
    <p:sldId id="2147482648" r:id="rId115"/>
    <p:sldId id="2147482649" r:id="rId116"/>
    <p:sldId id="2147482650" r:id="rId117"/>
    <p:sldId id="2147482651" r:id="rId118"/>
    <p:sldId id="2147482652" r:id="rId119"/>
    <p:sldId id="2147482653" r:id="rId120"/>
    <p:sldId id="2147482654" r:id="rId121"/>
    <p:sldId id="2147482655" r:id="rId122"/>
    <p:sldId id="2147482656" r:id="rId123"/>
    <p:sldId id="2147482657" r:id="rId124"/>
    <p:sldId id="2147482658" r:id="rId125"/>
    <p:sldId id="2147482659" r:id="rId126"/>
    <p:sldId id="2147482660" r:id="rId127"/>
    <p:sldId id="2147482661" r:id="rId128"/>
    <p:sldId id="2147482662" r:id="rId129"/>
    <p:sldId id="2147482663" r:id="rId130"/>
    <p:sldId id="2147482664" r:id="rId131"/>
    <p:sldId id="2147482665" r:id="rId132"/>
    <p:sldId id="2147482666" r:id="rId133"/>
    <p:sldId id="2147482667" r:id="rId134"/>
    <p:sldId id="2147482668" r:id="rId135"/>
    <p:sldId id="2147482669" r:id="rId136"/>
    <p:sldId id="2147482670" r:id="rId137"/>
    <p:sldId id="2147482671" r:id="rId138"/>
    <p:sldId id="2147482672" r:id="rId139"/>
    <p:sldId id="2147482673" r:id="rId140"/>
    <p:sldId id="2147482674" r:id="rId141"/>
    <p:sldId id="2147482675" r:id="rId142"/>
    <p:sldId id="2147482676" r:id="rId143"/>
    <p:sldId id="2147482677" r:id="rId144"/>
    <p:sldId id="2147482678" r:id="rId145"/>
    <p:sldId id="2147482679" r:id="rId146"/>
    <p:sldId id="2147482680" r:id="rId147"/>
    <p:sldId id="2147482681" r:id="rId148"/>
    <p:sldId id="2147482682" r:id="rId149"/>
    <p:sldId id="2147482683" r:id="rId150"/>
    <p:sldId id="2147482684" r:id="rId151"/>
    <p:sldId id="2147482685" r:id="rId152"/>
    <p:sldId id="2147482686" r:id="rId153"/>
    <p:sldId id="2147482687" r:id="rId154"/>
    <p:sldId id="2147482688" r:id="rId155"/>
    <p:sldId id="2147482689" r:id="rId156"/>
    <p:sldId id="2147482690" r:id="rId157"/>
    <p:sldId id="2147482691" r:id="rId158"/>
    <p:sldId id="2147482692" r:id="rId159"/>
    <p:sldId id="2147482693" r:id="rId160"/>
    <p:sldId id="2147482694" r:id="rId161"/>
    <p:sldId id="2147482695" r:id="rId162"/>
    <p:sldId id="2147482696" r:id="rId163"/>
    <p:sldId id="2147482697" r:id="rId164"/>
    <p:sldId id="2147482698" r:id="rId165"/>
    <p:sldId id="2147482699" r:id="rId166"/>
    <p:sldId id="2147482700" r:id="rId167"/>
    <p:sldId id="2147482701" r:id="rId168"/>
    <p:sldId id="2147482702" r:id="rId169"/>
    <p:sldId id="2147482703" r:id="rId170"/>
    <p:sldId id="2147482704" r:id="rId171"/>
    <p:sldId id="2147482705" r:id="rId172"/>
    <p:sldId id="2147482706" r:id="rId173"/>
    <p:sldId id="2147482707" r:id="rId174"/>
    <p:sldId id="2147482708" r:id="rId175"/>
    <p:sldId id="2147482709" r:id="rId176"/>
    <p:sldId id="2147482710" r:id="rId177"/>
    <p:sldId id="2147482711" r:id="rId178"/>
    <p:sldId id="2147482712" r:id="rId179"/>
    <p:sldId id="2147482713" r:id="rId180"/>
    <p:sldId id="2147482714" r:id="rId181"/>
    <p:sldId id="2147482715" r:id="rId182"/>
    <p:sldId id="2147482716" r:id="rId183"/>
    <p:sldId id="2147482717" r:id="rId184"/>
    <p:sldId id="2147482718" r:id="rId185"/>
    <p:sldId id="2147482719" r:id="rId186"/>
    <p:sldId id="2147482720" r:id="rId187"/>
    <p:sldId id="2147482721" r:id="rId188"/>
    <p:sldId id="2147482722" r:id="rId189"/>
    <p:sldId id="2147482723" r:id="rId190"/>
    <p:sldId id="2147482724" r:id="rId191"/>
    <p:sldId id="2147482725" r:id="rId192"/>
    <p:sldId id="2147482726" r:id="rId193"/>
    <p:sldId id="2147482727" r:id="rId194"/>
    <p:sldId id="2147482728" r:id="rId195"/>
    <p:sldId id="2147482729" r:id="rId196"/>
    <p:sldId id="2147482730" r:id="rId197"/>
    <p:sldId id="2147482476" r:id="rId198"/>
  </p:sldIdLst>
  <p:sldSz cx="12192000" cy="6858000"/>
  <p:notesSz cx="6858000" cy="9144000"/>
  <p:embeddedFontLst>
    <p:embeddedFont>
      <p:font typeface="Calibri" panose="020F0502020204030204" pitchFamily="34" charset="0"/>
      <p:regular r:id="rId201"/>
      <p:bold r:id="rId202"/>
      <p:italic r:id="rId203"/>
      <p:boldItalic r:id="rId204"/>
    </p:embeddedFont>
    <p:embeddedFont>
      <p:font typeface="Futura PT Book" panose="020B0502020204020303" pitchFamily="34" charset="-52"/>
      <p:regular r:id="rId205"/>
      <p:italic r:id="rId206"/>
    </p:embeddedFont>
    <p:embeddedFont>
      <p:font typeface="Futura PT Light" panose="020B0402020204020303" pitchFamily="34" charset="-52"/>
      <p:regular r:id="rId207"/>
      <p:italic r:id="rId208"/>
    </p:embeddedFont>
    <p:embeddedFont>
      <p:font typeface="JetBrains Mono ExtraBold" panose="02000009000000000000" pitchFamily="49" charset="0"/>
      <p:regular r:id="rId209"/>
      <p:bold r:id="rId210"/>
      <p:italic r:id="rId211"/>
      <p:boldItalic r:id="rId212"/>
    </p:embeddedFont>
    <p:embeddedFont>
      <p:font typeface="JetBrains Mono Light" panose="02000009000000000000" pitchFamily="49" charset="0"/>
      <p:regular r:id="rId213"/>
      <p:italic r:id="rId214"/>
    </p:embeddedFont>
    <p:embeddedFont>
      <p:font typeface="JetBrains Mono Medium" panose="02000009000000000000" pitchFamily="49" charset="0"/>
      <p:regular r:id="rId215"/>
      <p:bold r:id="rId216"/>
      <p:italic r:id="rId217"/>
    </p:embeddedFont>
    <p:embeddedFont>
      <p:font typeface="TT Norms Pro" panose="020B0103030101020204" pitchFamily="34" charset="0"/>
      <p:regular r:id="rId218"/>
      <p:bold r:id="rId219"/>
      <p:italic r:id="rId220"/>
      <p:boldItalic r:id="rId221"/>
    </p:embeddedFont>
    <p:embeddedFont>
      <p:font typeface="TT Norms Pro Light" panose="020B0103030101020204" pitchFamily="34" charset="0"/>
      <p:regular r:id="rId222"/>
      <p:italic r:id="rId223"/>
    </p:embeddedFont>
    <p:embeddedFont>
      <p:font typeface="TT Norms Pro Medium" panose="020B0103030101020204" pitchFamily="34" charset="0"/>
      <p:regular r:id="rId224"/>
      <p:italic r:id="rId225"/>
    </p:embeddedFont>
    <p:embeddedFont>
      <p:font typeface="TT Norms Regular" panose="020B0604020202020204" charset="0"/>
      <p:regular r:id="rId226"/>
      <p:bold r:id="rId227"/>
      <p:italic r:id="rId228"/>
      <p:boldItalic r:id="rId2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432EF0-ACDC-4F50-B54B-977EEF574FE1}">
          <p14:sldIdLst>
            <p14:sldId id="2147482576"/>
            <p14:sldId id="2147482484"/>
            <p14:sldId id="2147482578"/>
            <p14:sldId id="2147482579"/>
            <p14:sldId id="2147482580"/>
            <p14:sldId id="2147482577"/>
            <p14:sldId id="2147482581"/>
            <p14:sldId id="2147482632"/>
            <p14:sldId id="2147482552"/>
            <p14:sldId id="2147482630"/>
            <p14:sldId id="2147482631"/>
            <p14:sldId id="2147482551"/>
            <p14:sldId id="2147482608"/>
            <p14:sldId id="2147482627"/>
            <p14:sldId id="2147482629"/>
            <p14:sldId id="2147482628"/>
            <p14:sldId id="2147482582"/>
            <p14:sldId id="2147482553"/>
            <p14:sldId id="4148"/>
            <p14:sldId id="2147482587"/>
            <p14:sldId id="2147482588"/>
            <p14:sldId id="2147482607"/>
            <p14:sldId id="2147482541"/>
            <p14:sldId id="2147482542"/>
            <p14:sldId id="2147482543"/>
            <p14:sldId id="2147482544"/>
            <p14:sldId id="2147482545"/>
            <p14:sldId id="2147482546"/>
            <p14:sldId id="2147482547"/>
            <p14:sldId id="2147482548"/>
            <p14:sldId id="2147482549"/>
            <p14:sldId id="2147482574"/>
            <p14:sldId id="2147482554"/>
            <p14:sldId id="2147482575"/>
            <p14:sldId id="2147482626"/>
            <p14:sldId id="2147482555"/>
            <p14:sldId id="2147482556"/>
            <p14:sldId id="2147482557"/>
            <p14:sldId id="2147482558"/>
            <p14:sldId id="2147482559"/>
            <p14:sldId id="2147482560"/>
            <p14:sldId id="2147482561"/>
            <p14:sldId id="2147482562"/>
            <p14:sldId id="2147482563"/>
            <p14:sldId id="2147482564"/>
            <p14:sldId id="2147482565"/>
            <p14:sldId id="2147482569"/>
            <p14:sldId id="2147482570"/>
            <p14:sldId id="2147482571"/>
            <p14:sldId id="2147482572"/>
            <p14:sldId id="2147482573"/>
            <p14:sldId id="2147482568"/>
            <p14:sldId id="2147482566"/>
            <p14:sldId id="2147482583"/>
            <p14:sldId id="2147482584"/>
            <p14:sldId id="2147482585"/>
            <p14:sldId id="2147482586"/>
            <p14:sldId id="2147482589"/>
            <p14:sldId id="2147482590"/>
            <p14:sldId id="307"/>
            <p14:sldId id="2147482591"/>
            <p14:sldId id="2147482592"/>
            <p14:sldId id="2147482593"/>
            <p14:sldId id="2147482594"/>
            <p14:sldId id="2147482595"/>
            <p14:sldId id="2147482596"/>
            <p14:sldId id="2147482567"/>
            <p14:sldId id="2147482597"/>
            <p14:sldId id="2147482598"/>
            <p14:sldId id="2147482599"/>
            <p14:sldId id="2147482600"/>
            <p14:sldId id="2147482601"/>
            <p14:sldId id="2147482602"/>
            <p14:sldId id="2147482603"/>
            <p14:sldId id="2147482604"/>
            <p14:sldId id="2147482605"/>
            <p14:sldId id="2147482606"/>
            <p14:sldId id="2147482609"/>
            <p14:sldId id="2147482610"/>
            <p14:sldId id="2147482611"/>
            <p14:sldId id="2147482612"/>
            <p14:sldId id="2147482613"/>
            <p14:sldId id="2147482614"/>
            <p14:sldId id="2147482615"/>
            <p14:sldId id="2147482616"/>
            <p14:sldId id="2147482617"/>
            <p14:sldId id="2147482618"/>
            <p14:sldId id="2147482619"/>
            <p14:sldId id="2147482620"/>
            <p14:sldId id="2147482621"/>
            <p14:sldId id="2147482622"/>
            <p14:sldId id="2147482623"/>
            <p14:sldId id="2147482624"/>
            <p14:sldId id="2147482625"/>
            <p14:sldId id="2147482633"/>
            <p14:sldId id="2147482634"/>
            <p14:sldId id="2147482635"/>
            <p14:sldId id="2147482636"/>
            <p14:sldId id="2147482637"/>
            <p14:sldId id="2147482638"/>
            <p14:sldId id="2147482639"/>
            <p14:sldId id="2147482640"/>
            <p14:sldId id="2147482641"/>
            <p14:sldId id="2147482642"/>
            <p14:sldId id="2147482550"/>
            <p14:sldId id="2147482643"/>
            <p14:sldId id="2147482731"/>
            <p14:sldId id="2147482644"/>
            <p14:sldId id="2147482645"/>
            <p14:sldId id="2147482646"/>
            <p14:sldId id="2147482647"/>
            <p14:sldId id="2147482648"/>
            <p14:sldId id="2147482649"/>
            <p14:sldId id="2147482650"/>
            <p14:sldId id="2147482651"/>
            <p14:sldId id="2147482652"/>
            <p14:sldId id="2147482653"/>
            <p14:sldId id="2147482654"/>
            <p14:sldId id="2147482655"/>
            <p14:sldId id="2147482656"/>
            <p14:sldId id="2147482657"/>
            <p14:sldId id="2147482658"/>
            <p14:sldId id="2147482659"/>
            <p14:sldId id="2147482660"/>
            <p14:sldId id="2147482661"/>
            <p14:sldId id="2147482662"/>
            <p14:sldId id="2147482663"/>
            <p14:sldId id="2147482664"/>
            <p14:sldId id="2147482665"/>
            <p14:sldId id="2147482666"/>
            <p14:sldId id="2147482667"/>
            <p14:sldId id="2147482668"/>
            <p14:sldId id="2147482669"/>
            <p14:sldId id="2147482670"/>
            <p14:sldId id="2147482671"/>
            <p14:sldId id="2147482672"/>
            <p14:sldId id="2147482673"/>
            <p14:sldId id="2147482674"/>
            <p14:sldId id="2147482675"/>
            <p14:sldId id="2147482676"/>
            <p14:sldId id="2147482677"/>
            <p14:sldId id="2147482678"/>
            <p14:sldId id="2147482679"/>
            <p14:sldId id="2147482680"/>
            <p14:sldId id="2147482681"/>
            <p14:sldId id="2147482682"/>
            <p14:sldId id="2147482683"/>
            <p14:sldId id="2147482684"/>
            <p14:sldId id="2147482685"/>
            <p14:sldId id="2147482686"/>
            <p14:sldId id="2147482687"/>
            <p14:sldId id="2147482688"/>
            <p14:sldId id="2147482689"/>
            <p14:sldId id="2147482690"/>
            <p14:sldId id="2147482691"/>
            <p14:sldId id="2147482692"/>
            <p14:sldId id="2147482693"/>
            <p14:sldId id="2147482694"/>
            <p14:sldId id="2147482695"/>
            <p14:sldId id="2147482696"/>
            <p14:sldId id="2147482697"/>
            <p14:sldId id="2147482698"/>
            <p14:sldId id="2147482699"/>
            <p14:sldId id="2147482700"/>
            <p14:sldId id="2147482701"/>
            <p14:sldId id="2147482702"/>
            <p14:sldId id="2147482703"/>
            <p14:sldId id="2147482704"/>
            <p14:sldId id="2147482705"/>
            <p14:sldId id="2147482706"/>
            <p14:sldId id="2147482707"/>
            <p14:sldId id="2147482708"/>
            <p14:sldId id="2147482709"/>
            <p14:sldId id="2147482710"/>
            <p14:sldId id="2147482711"/>
            <p14:sldId id="2147482712"/>
            <p14:sldId id="2147482713"/>
            <p14:sldId id="2147482714"/>
            <p14:sldId id="2147482715"/>
            <p14:sldId id="2147482716"/>
            <p14:sldId id="2147482717"/>
            <p14:sldId id="2147482718"/>
            <p14:sldId id="2147482719"/>
            <p14:sldId id="2147482720"/>
            <p14:sldId id="2147482721"/>
            <p14:sldId id="2147482722"/>
            <p14:sldId id="2147482723"/>
            <p14:sldId id="2147482724"/>
            <p14:sldId id="2147482725"/>
            <p14:sldId id="2147482726"/>
            <p14:sldId id="2147482727"/>
            <p14:sldId id="2147482728"/>
            <p14:sldId id="2147482729"/>
            <p14:sldId id="2147482730"/>
            <p14:sldId id="2147482476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7B953-1DF4-8E25-2FD7-461A6661F625}" name="user" initials="u" userId="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96" initials="u" lastIdx="3" clrIdx="0">
    <p:extLst>
      <p:ext uri="{19B8F6BF-5375-455C-9EA6-DF929625EA0E}">
        <p15:presenceInfo xmlns:p15="http://schemas.microsoft.com/office/powerpoint/2012/main" userId="S::user096@officekns1.onmicrosoft.com::53be9364-a475-4a50-958f-d4d45ee49436" providerId="AD"/>
      </p:ext>
    </p:extLst>
  </p:cmAuthor>
  <p:cmAuthor id="2" name="USER-075" initials="U" lastIdx="2" clrIdx="1">
    <p:extLst>
      <p:ext uri="{19B8F6BF-5375-455C-9EA6-DF929625EA0E}">
        <p15:presenceInfo xmlns:p15="http://schemas.microsoft.com/office/powerpoint/2012/main" userId="USER-075" providerId="None"/>
      </p:ext>
    </p:extLst>
  </p:cmAuthor>
  <p:cmAuthor id="3" name="Aleksandra Smolina" initials="AS" lastIdx="1" clrIdx="2">
    <p:extLst>
      <p:ext uri="{19B8F6BF-5375-455C-9EA6-DF929625EA0E}">
        <p15:presenceInfo xmlns:p15="http://schemas.microsoft.com/office/powerpoint/2012/main" userId="Aleksandra Smolina" providerId="None"/>
      </p:ext>
    </p:extLst>
  </p:cmAuthor>
  <p:cmAuthor id="4" name="Kirill Kolodyazhnyy" initials="KK" lastIdx="4" clrIdx="3">
    <p:extLst>
      <p:ext uri="{19B8F6BF-5375-455C-9EA6-DF929625EA0E}">
        <p15:presenceInfo xmlns:p15="http://schemas.microsoft.com/office/powerpoint/2012/main" userId="Kirill Kolodyazhny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0E6"/>
    <a:srgbClr val="FFF4DA"/>
    <a:srgbClr val="F8C62D"/>
    <a:srgbClr val="FFCA2B"/>
    <a:srgbClr val="E4EAF0"/>
    <a:srgbClr val="ECF0F4"/>
    <a:srgbClr val="FAFBFC"/>
    <a:srgbClr val="F2F5F8"/>
    <a:srgbClr val="E6E6E6"/>
    <a:srgbClr val="F4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2" autoAdjust="0"/>
    <p:restoredTop sz="93792" autoAdjust="0"/>
  </p:normalViewPr>
  <p:slideViewPr>
    <p:cSldViewPr snapToGrid="0" showGuides="1">
      <p:cViewPr varScale="1">
        <p:scale>
          <a:sx n="103" d="100"/>
          <a:sy n="103" d="100"/>
        </p:scale>
        <p:origin x="616" y="76"/>
      </p:cViewPr>
      <p:guideLst>
        <p:guide pos="3840"/>
        <p:guide orient="horz" pos="2137"/>
      </p:guideLst>
    </p:cSldViewPr>
  </p:slideViewPr>
  <p:outlineViewPr>
    <p:cViewPr>
      <p:scale>
        <a:sx n="33" d="100"/>
        <a:sy n="33" d="100"/>
      </p:scale>
      <p:origin x="0" y="-13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200" y="64"/>
      </p:cViewPr>
      <p:guideLst/>
    </p:cSldViewPr>
  </p:notesViewPr>
  <p:gridSpacing cx="68400" cy="684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font" Target="fonts/font5.fntdata"/><Relationship Id="rId226" Type="http://schemas.openxmlformats.org/officeDocument/2006/relationships/font" Target="fonts/font26.fntdata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font" Target="fonts/font16.fntdata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font" Target="fonts/font6.fntdata"/><Relationship Id="rId227" Type="http://schemas.openxmlformats.org/officeDocument/2006/relationships/font" Target="fonts/font27.fntdata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font" Target="fonts/font17.fntdata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5" Type="http://schemas.openxmlformats.org/officeDocument/2006/relationships/slide" Target="slides/slide62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51" Type="http://schemas.openxmlformats.org/officeDocument/2006/relationships/slide" Target="slides/slide148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7" Type="http://schemas.openxmlformats.org/officeDocument/2006/relationships/font" Target="fonts/font7.fntdata"/><Relationship Id="rId228" Type="http://schemas.openxmlformats.org/officeDocument/2006/relationships/font" Target="fonts/font28.fntdata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141" Type="http://schemas.openxmlformats.org/officeDocument/2006/relationships/slide" Target="slides/slide138.xml"/><Relationship Id="rId7" Type="http://schemas.openxmlformats.org/officeDocument/2006/relationships/slide" Target="slides/slide4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8" Type="http://schemas.openxmlformats.org/officeDocument/2006/relationships/font" Target="fonts/font18.fntdata"/><Relationship Id="rId24" Type="http://schemas.openxmlformats.org/officeDocument/2006/relationships/slide" Target="slides/slide21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31" Type="http://schemas.openxmlformats.org/officeDocument/2006/relationships/slide" Target="slides/slide128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208" Type="http://schemas.openxmlformats.org/officeDocument/2006/relationships/font" Target="fonts/font8.fntdata"/><Relationship Id="rId229" Type="http://schemas.openxmlformats.org/officeDocument/2006/relationships/font" Target="fonts/font29.fntdata"/><Relationship Id="rId14" Type="http://schemas.openxmlformats.org/officeDocument/2006/relationships/slide" Target="slides/slide11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8" Type="http://schemas.openxmlformats.org/officeDocument/2006/relationships/slide" Target="slides/slide5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219" Type="http://schemas.openxmlformats.org/officeDocument/2006/relationships/font" Target="fonts/font19.fntdata"/><Relationship Id="rId230" Type="http://schemas.openxmlformats.org/officeDocument/2006/relationships/commentAuthors" Target="commentAuthors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font" Target="fonts/font9.fntdata"/><Relationship Id="rId190" Type="http://schemas.openxmlformats.org/officeDocument/2006/relationships/slide" Target="slides/slide187.xml"/><Relationship Id="rId204" Type="http://schemas.openxmlformats.org/officeDocument/2006/relationships/font" Target="fonts/font4.fntdata"/><Relationship Id="rId220" Type="http://schemas.openxmlformats.org/officeDocument/2006/relationships/font" Target="fonts/font20.fntdata"/><Relationship Id="rId225" Type="http://schemas.openxmlformats.org/officeDocument/2006/relationships/font" Target="fonts/font25.fntdata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font" Target="fonts/font10.fntdata"/><Relationship Id="rId215" Type="http://schemas.openxmlformats.org/officeDocument/2006/relationships/font" Target="fonts/font15.fntdata"/><Relationship Id="rId26" Type="http://schemas.openxmlformats.org/officeDocument/2006/relationships/slide" Target="slides/slide23.xml"/><Relationship Id="rId231" Type="http://schemas.openxmlformats.org/officeDocument/2006/relationships/presProps" Target="presProps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221" Type="http://schemas.openxmlformats.org/officeDocument/2006/relationships/font" Target="fonts/font21.fntdata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font" Target="fonts/font11.fntdata"/><Relationship Id="rId232" Type="http://schemas.openxmlformats.org/officeDocument/2006/relationships/viewProps" Target="viewProps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201" Type="http://schemas.openxmlformats.org/officeDocument/2006/relationships/font" Target="fonts/font1.fntdata"/><Relationship Id="rId222" Type="http://schemas.openxmlformats.org/officeDocument/2006/relationships/font" Target="fonts/font22.fntdata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1" Type="http://schemas.openxmlformats.org/officeDocument/2006/relationships/slideMaster" Target="slideMasters/slideMaster1.xml"/><Relationship Id="rId212" Type="http://schemas.openxmlformats.org/officeDocument/2006/relationships/font" Target="fonts/font12.fntdata"/><Relationship Id="rId233" Type="http://schemas.openxmlformats.org/officeDocument/2006/relationships/theme" Target="theme/theme1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202" Type="http://schemas.openxmlformats.org/officeDocument/2006/relationships/font" Target="fonts/font2.fntdata"/><Relationship Id="rId223" Type="http://schemas.openxmlformats.org/officeDocument/2006/relationships/font" Target="fonts/font23.fntdata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25" Type="http://schemas.openxmlformats.org/officeDocument/2006/relationships/slide" Target="slides/slide122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13" Type="http://schemas.openxmlformats.org/officeDocument/2006/relationships/font" Target="fonts/font13.fntdata"/><Relationship Id="rId23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115" Type="http://schemas.openxmlformats.org/officeDocument/2006/relationships/slide" Target="slides/slide112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9" Type="http://schemas.openxmlformats.org/officeDocument/2006/relationships/notesMaster" Target="notesMasters/notesMaster1.xml"/><Relationship Id="rId203" Type="http://schemas.openxmlformats.org/officeDocument/2006/relationships/font" Target="fonts/font3.fntdata"/><Relationship Id="rId19" Type="http://schemas.openxmlformats.org/officeDocument/2006/relationships/slide" Target="slides/slide16.xml"/><Relationship Id="rId224" Type="http://schemas.openxmlformats.org/officeDocument/2006/relationships/font" Target="fonts/font24.fntdata"/><Relationship Id="rId30" Type="http://schemas.openxmlformats.org/officeDocument/2006/relationships/slide" Target="slides/slide2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189" Type="http://schemas.openxmlformats.org/officeDocument/2006/relationships/slide" Target="slides/slide186.xml"/><Relationship Id="rId3" Type="http://schemas.openxmlformats.org/officeDocument/2006/relationships/slideMaster" Target="slideMasters/slideMaster3.xml"/><Relationship Id="rId214" Type="http://schemas.openxmlformats.org/officeDocument/2006/relationships/font" Target="fonts/font14.fntdata"/><Relationship Id="rId235" Type="http://schemas.microsoft.com/office/2018/10/relationships/authors" Target="authors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user\Documents\&#1055;&#1088;&#1077;&#1079;&#1077;&#1085;&#1090;&#1072;&#1094;&#1080;&#1080;\20260513\adept_perf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user\Documents\&#1055;&#1088;&#1077;&#1079;&#1077;&#1085;&#1090;&#1072;&#1094;&#1080;&#1080;\20260513\adept_perf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user\Documents\&#1055;&#1088;&#1077;&#1079;&#1077;&#1085;&#1090;&#1072;&#1094;&#1080;&#1080;\20260513\adept_p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47906808643546E-2"/>
          <c:y val="4.2603077933138514E-2"/>
          <c:w val="0.67697290302017465"/>
          <c:h val="0.76777684602803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MLP!$A$60</c:f>
              <c:strCache>
                <c:ptCount val="1"/>
                <c:pt idx="0">
                  <c:v>Adept</c:v>
                </c:pt>
              </c:strCache>
            </c:strRef>
          </c:tx>
          <c:spPr>
            <a:solidFill>
              <a:srgbClr val="0000E1"/>
            </a:solidFill>
            <a:ln>
              <a:noFill/>
            </a:ln>
          </c:spPr>
          <c:invertIfNegative val="0"/>
          <c:cat>
            <c:numRef>
              <c:f>MLP!$B$59:$I$59</c:f>
              <c:numCache>
                <c:formatCode>General</c:formatCode>
                <c:ptCount val="8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  <c:pt idx="7">
                  <c:v>4096</c:v>
                </c:pt>
              </c:numCache>
            </c:numRef>
          </c:cat>
          <c:val>
            <c:numRef>
              <c:f>MLP!$B$60:$I$60</c:f>
              <c:numCache>
                <c:formatCode>General</c:formatCode>
                <c:ptCount val="8"/>
                <c:pt idx="0">
                  <c:v>500</c:v>
                </c:pt>
                <c:pt idx="1">
                  <c:v>484</c:v>
                </c:pt>
                <c:pt idx="2">
                  <c:v>484</c:v>
                </c:pt>
                <c:pt idx="3">
                  <c:v>555</c:v>
                </c:pt>
                <c:pt idx="4">
                  <c:v>535</c:v>
                </c:pt>
                <c:pt idx="5">
                  <c:v>384</c:v>
                </c:pt>
                <c:pt idx="6">
                  <c:v>205</c:v>
                </c:pt>
                <c:pt idx="7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1-DA46-8306-A426C2D2CFB5}"/>
            </c:ext>
          </c:extLst>
        </c:ser>
        <c:ser>
          <c:idx val="1"/>
          <c:order val="1"/>
          <c:tx>
            <c:strRef>
              <c:f>MLP!$A$61</c:f>
              <c:strCache>
                <c:ptCount val="1"/>
                <c:pt idx="0">
                  <c:v>PyTroch cuBLAS(:16:8)</c:v>
                </c:pt>
              </c:strCache>
            </c:strRef>
          </c:tx>
          <c:spPr>
            <a:solidFill>
              <a:srgbClr val="AFBDE1"/>
            </a:solidFill>
            <a:ln>
              <a:noFill/>
            </a:ln>
          </c:spPr>
          <c:invertIfNegative val="0"/>
          <c:cat>
            <c:numRef>
              <c:f>MLP!$B$59:$I$59</c:f>
              <c:numCache>
                <c:formatCode>General</c:formatCode>
                <c:ptCount val="8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  <c:pt idx="7">
                  <c:v>4096</c:v>
                </c:pt>
              </c:numCache>
            </c:numRef>
          </c:cat>
          <c:val>
            <c:numRef>
              <c:f>MLP!$B$61:$I$61</c:f>
              <c:numCache>
                <c:formatCode>General</c:formatCode>
                <c:ptCount val="8"/>
                <c:pt idx="0">
                  <c:v>500</c:v>
                </c:pt>
                <c:pt idx="1">
                  <c:v>483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483</c:v>
                </c:pt>
                <c:pt idx="6">
                  <c:v>326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1-DA46-8306-A426C2D2CFB5}"/>
            </c:ext>
          </c:extLst>
        </c:ser>
        <c:ser>
          <c:idx val="2"/>
          <c:order val="2"/>
          <c:tx>
            <c:strRef>
              <c:f>MLP!$A$62</c:f>
              <c:strCache>
                <c:ptCount val="1"/>
                <c:pt idx="0">
                  <c:v>PyTroch cuBLAS</c:v>
                </c:pt>
              </c:strCache>
            </c:strRef>
          </c:tx>
          <c:spPr>
            <a:solidFill>
              <a:srgbClr val="61CCFF"/>
            </a:solidFill>
            <a:ln>
              <a:noFill/>
            </a:ln>
          </c:spPr>
          <c:invertIfNegative val="0"/>
          <c:cat>
            <c:numRef>
              <c:f>MLP!$B$59:$I$59</c:f>
              <c:numCache>
                <c:formatCode>General</c:formatCode>
                <c:ptCount val="8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  <c:pt idx="7">
                  <c:v>4096</c:v>
                </c:pt>
              </c:numCache>
            </c:numRef>
          </c:cat>
          <c:val>
            <c:numRef>
              <c:f>MLP!$B$62:$I$62</c:f>
              <c:numCache>
                <c:formatCode>General</c:formatCode>
                <c:ptCount val="8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555</c:v>
                </c:pt>
                <c:pt idx="4">
                  <c:v>500</c:v>
                </c:pt>
                <c:pt idx="5">
                  <c:v>500</c:v>
                </c:pt>
                <c:pt idx="6">
                  <c:v>333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1-DA46-8306-A426C2D2CFB5}"/>
            </c:ext>
          </c:extLst>
        </c:ser>
        <c:ser>
          <c:idx val="3"/>
          <c:order val="3"/>
          <c:tx>
            <c:strRef>
              <c:f>MLP!$A$63</c:f>
              <c:strCache>
                <c:ptCount val="1"/>
                <c:pt idx="0">
                  <c:v>PyTroch cuDNN</c:v>
                </c:pt>
              </c:strCache>
            </c:strRef>
          </c:tx>
          <c:spPr>
            <a:solidFill>
              <a:srgbClr val="D6D6FF"/>
            </a:solidFill>
            <a:ln>
              <a:noFill/>
            </a:ln>
          </c:spPr>
          <c:invertIfNegative val="0"/>
          <c:cat>
            <c:numRef>
              <c:f>MLP!$B$59:$I$59</c:f>
              <c:numCache>
                <c:formatCode>General</c:formatCode>
                <c:ptCount val="8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  <c:pt idx="7">
                  <c:v>4096</c:v>
                </c:pt>
              </c:numCache>
            </c:numRef>
          </c:cat>
          <c:val>
            <c:numRef>
              <c:f>MLP!$B$63:$I$63</c:f>
              <c:numCache>
                <c:formatCode>General</c:formatCode>
                <c:ptCount val="8"/>
                <c:pt idx="0">
                  <c:v>500</c:v>
                </c:pt>
                <c:pt idx="1">
                  <c:v>517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333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F1-DA46-8306-A426C2D2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86208"/>
        <c:axId val="170381632"/>
      </c:barChart>
      <c:valAx>
        <c:axId val="17038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>
                <a:latin typeface="TT Norms Pro" panose="020B0103030101020204" pitchFamily="34" charset="0"/>
              </a:defRPr>
            </a:pPr>
            <a:endParaRPr lang="ru-RU"/>
          </a:p>
        </c:txPr>
        <c:crossAx val="170386208"/>
        <c:crossesAt val="0"/>
        <c:crossBetween val="between"/>
      </c:valAx>
      <c:catAx>
        <c:axId val="1703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>
                <a:latin typeface="TT Norms Pro" panose="020B0103030101020204" pitchFamily="34" charset="0"/>
              </a:defRPr>
            </a:pPr>
            <a:endParaRPr lang="ru-RU"/>
          </a:p>
        </c:txPr>
        <c:crossAx val="170381632"/>
        <c:crossesAt val="0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766906348298248"/>
          <c:y val="0.34620434923338622"/>
          <c:w val="0.21995365095360006"/>
          <c:h val="0.5119718123948331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i="0">
              <a:latin typeface="TT Norms Pro" panose="020B0103030101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63945443181012E-2"/>
          <c:y val="4.2817574892069325E-2"/>
          <c:w val="0.70141396857750338"/>
          <c:h val="0.70777342814198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LeNet!$A$46</c:f>
              <c:strCache>
                <c:ptCount val="1"/>
                <c:pt idx="0">
                  <c:v>Adept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LeNet!$B$46:$G$46</c:f>
              <c:numCache>
                <c:formatCode>General</c:formatCode>
                <c:ptCount val="6"/>
                <c:pt idx="0">
                  <c:v>202</c:v>
                </c:pt>
                <c:pt idx="1">
                  <c:v>174</c:v>
                </c:pt>
                <c:pt idx="2">
                  <c:v>90</c:v>
                </c:pt>
                <c:pt idx="3">
                  <c:v>41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B-7F4B-9F89-3D4910111753}"/>
            </c:ext>
          </c:extLst>
        </c:ser>
        <c:ser>
          <c:idx val="1"/>
          <c:order val="1"/>
          <c:tx>
            <c:strRef>
              <c:f>LeNet!$A$47</c:f>
              <c:strCache>
                <c:ptCount val="1"/>
                <c:pt idx="0">
                  <c:v>PyTroch cuBLAS(:16:8)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LeNet!$B$47:$G$47</c:f>
              <c:numCache>
                <c:formatCode>General</c:formatCode>
                <c:ptCount val="6"/>
                <c:pt idx="0">
                  <c:v>119</c:v>
                </c:pt>
                <c:pt idx="1">
                  <c:v>81</c:v>
                </c:pt>
                <c:pt idx="2">
                  <c:v>53</c:v>
                </c:pt>
                <c:pt idx="3">
                  <c:v>29</c:v>
                </c:pt>
                <c:pt idx="4">
                  <c:v>16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B-7F4B-9F89-3D4910111753}"/>
            </c:ext>
          </c:extLst>
        </c:ser>
        <c:ser>
          <c:idx val="2"/>
          <c:order val="2"/>
          <c:tx>
            <c:strRef>
              <c:f>LeNet!$A$48</c:f>
              <c:strCache>
                <c:ptCount val="1"/>
                <c:pt idx="0">
                  <c:v>PyTroch cuBLAS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LeNet!$B$48:$G$48</c:f>
              <c:numCache>
                <c:formatCode>General</c:formatCode>
                <c:ptCount val="6"/>
                <c:pt idx="0">
                  <c:v>237</c:v>
                </c:pt>
                <c:pt idx="1">
                  <c:v>192</c:v>
                </c:pt>
                <c:pt idx="2">
                  <c:v>120</c:v>
                </c:pt>
                <c:pt idx="3">
                  <c:v>68</c:v>
                </c:pt>
                <c:pt idx="4">
                  <c:v>37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5B-7F4B-9F89-3D4910111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82048"/>
        <c:axId val="170389952"/>
      </c:barChart>
      <c:valAx>
        <c:axId val="17038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0382048"/>
        <c:crossesAt val="0"/>
        <c:crossBetween val="between"/>
      </c:valAx>
      <c:catAx>
        <c:axId val="1703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0389952"/>
        <c:crossesAt val="0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56546779017189"/>
          <c:y val="0.44434574082971473"/>
          <c:w val="0.20577538747396992"/>
          <c:h val="0.3544364379593717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63945443181012E-2"/>
          <c:y val="4.2817574892069325E-2"/>
          <c:w val="0.70141396857750338"/>
          <c:h val="0.70777342814198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LeNet!$A$46</c:f>
              <c:strCache>
                <c:ptCount val="1"/>
                <c:pt idx="0">
                  <c:v>Adept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LeNet!$B$46:$G$46</c:f>
              <c:numCache>
                <c:formatCode>General</c:formatCode>
                <c:ptCount val="6"/>
                <c:pt idx="0">
                  <c:v>202</c:v>
                </c:pt>
                <c:pt idx="1">
                  <c:v>174</c:v>
                </c:pt>
                <c:pt idx="2">
                  <c:v>90</c:v>
                </c:pt>
                <c:pt idx="3">
                  <c:v>41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B-7F4B-9F89-3D4910111753}"/>
            </c:ext>
          </c:extLst>
        </c:ser>
        <c:ser>
          <c:idx val="1"/>
          <c:order val="1"/>
          <c:tx>
            <c:strRef>
              <c:f>LeNet!$A$47</c:f>
              <c:strCache>
                <c:ptCount val="1"/>
                <c:pt idx="0">
                  <c:v>PyTroch cuBLAS(:16:8)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LeNet!$B$47:$G$47</c:f>
              <c:numCache>
                <c:formatCode>General</c:formatCode>
                <c:ptCount val="6"/>
                <c:pt idx="0">
                  <c:v>119</c:v>
                </c:pt>
                <c:pt idx="1">
                  <c:v>81</c:v>
                </c:pt>
                <c:pt idx="2">
                  <c:v>53</c:v>
                </c:pt>
                <c:pt idx="3">
                  <c:v>29</c:v>
                </c:pt>
                <c:pt idx="4">
                  <c:v>16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B-7F4B-9F89-3D4910111753}"/>
            </c:ext>
          </c:extLst>
        </c:ser>
        <c:ser>
          <c:idx val="2"/>
          <c:order val="2"/>
          <c:tx>
            <c:strRef>
              <c:f>LeNet!$A$48</c:f>
              <c:strCache>
                <c:ptCount val="1"/>
                <c:pt idx="0">
                  <c:v>PyTroch cuBLAS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LeNet!$B$48:$G$48</c:f>
              <c:numCache>
                <c:formatCode>General</c:formatCode>
                <c:ptCount val="6"/>
                <c:pt idx="0">
                  <c:v>237</c:v>
                </c:pt>
                <c:pt idx="1">
                  <c:v>192</c:v>
                </c:pt>
                <c:pt idx="2">
                  <c:v>120</c:v>
                </c:pt>
                <c:pt idx="3">
                  <c:v>68</c:v>
                </c:pt>
                <c:pt idx="4">
                  <c:v>37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5B-7F4B-9F89-3D4910111753}"/>
            </c:ext>
          </c:extLst>
        </c:ser>
        <c:ser>
          <c:idx val="3"/>
          <c:order val="3"/>
          <c:tx>
            <c:strRef>
              <c:f>LeNet!$A$49</c:f>
              <c:strCache>
                <c:ptCount val="1"/>
                <c:pt idx="0">
                  <c:v>PyTroch cuDNN</c:v>
                </c:pt>
              </c:strCache>
            </c:strRef>
          </c:tx>
          <c:spPr>
            <a:solidFill>
              <a:srgbClr val="D6D6FF"/>
            </a:solidFill>
            <a:ln>
              <a:noFill/>
            </a:ln>
          </c:spPr>
          <c:invertIfNegative val="0"/>
          <c:cat>
            <c:numRef>
              <c:f>LeNet!$B$45:$G$45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LeNet!$B$49:$G$49</c:f>
              <c:numCache>
                <c:formatCode>General</c:formatCode>
                <c:ptCount val="6"/>
                <c:pt idx="0">
                  <c:v>416</c:v>
                </c:pt>
                <c:pt idx="1">
                  <c:v>429</c:v>
                </c:pt>
                <c:pt idx="2">
                  <c:v>486</c:v>
                </c:pt>
                <c:pt idx="3">
                  <c:v>481</c:v>
                </c:pt>
                <c:pt idx="4">
                  <c:v>529</c:v>
                </c:pt>
                <c:pt idx="5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5B-7F4B-9F89-3D4910111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82048"/>
        <c:axId val="170389952"/>
      </c:barChart>
      <c:valAx>
        <c:axId val="17038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0382048"/>
        <c:crossesAt val="0"/>
        <c:crossBetween val="between"/>
      </c:valAx>
      <c:catAx>
        <c:axId val="1703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0389952"/>
        <c:crossesAt val="0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56546779017189"/>
          <c:y val="0.32278164807620568"/>
          <c:w val="0.20577538747396992"/>
          <c:h val="0.476000530712880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0.05446</cdr:x>
      <cdr:y>0.85455</cdr:y>
    </cdr:from>
    <cdr:to>
      <cdr:x>0.7848</cdr:x>
      <cdr:y>0.93638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0141C281-FDD1-7DD3-726F-06A3E243D21C}"/>
            </a:ext>
          </a:extLst>
        </cdr:cNvPr>
        <cdr:cNvSpPr txBox="1"/>
      </cdr:nvSpPr>
      <cdr:spPr>
        <a:xfrm xmlns:a="http://schemas.openxmlformats.org/drawingml/2006/main">
          <a:off x="597202" y="3213929"/>
          <a:ext cx="80090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TT Norms Pro Medium" panose="020B0103030101020204" pitchFamily="34" charset="0"/>
              <a:ea typeface="+mn-ea"/>
              <a:cs typeface="+mn-cs"/>
            </a:defRPr>
          </a:pPr>
          <a:r>
            <a:rPr lang="ru-RU" sz="1400" b="0" i="0" dirty="0">
              <a:latin typeface="TT Norms Pro Medium" panose="020B0103030101020204" pitchFamily="34" charset="0"/>
            </a:rPr>
            <a:t>Размер пакета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0.05446</cdr:x>
      <cdr:y>0.85455</cdr:y>
    </cdr:from>
    <cdr:to>
      <cdr:x>0.7848</cdr:x>
      <cdr:y>0.93638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0141C281-FDD1-7DD3-726F-06A3E243D21C}"/>
            </a:ext>
          </a:extLst>
        </cdr:cNvPr>
        <cdr:cNvSpPr txBox="1"/>
      </cdr:nvSpPr>
      <cdr:spPr>
        <a:xfrm xmlns:a="http://schemas.openxmlformats.org/drawingml/2006/main">
          <a:off x="597202" y="3213929"/>
          <a:ext cx="80090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TT Norms Pro Medium" panose="020B0103030101020204" pitchFamily="34" charset="0"/>
              <a:ea typeface="+mn-ea"/>
              <a:cs typeface="+mn-cs"/>
            </a:defRPr>
          </a:pPr>
          <a:r>
            <a:rPr lang="ru-RU" sz="1400" b="0" i="0" dirty="0">
              <a:latin typeface="TT Norms Pro Medium" panose="020B0103030101020204" pitchFamily="34" charset="0"/>
            </a:rPr>
            <a:t>Размер пакета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C4A0A0-5400-438A-B559-8E108D3EE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6CE3E7-0B28-417C-928E-E19E43157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1E2E-68FE-4AB8-BE52-C4B697CF3E0E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562519-ACE8-4A55-A805-A3C1132CF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5ADFB-FD1A-478B-9414-F4C06F2A73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8102A-7417-46F5-98ED-1882D9AAB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D539E-175E-4C2D-90A1-C654240FB7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D9A6-5B12-495D-AC68-C121FA6E8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228D-5055-5774-87A3-B69758672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8FE34B-C973-BDD5-E891-B9EB738ED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0C8F61-9393-FEE6-79E5-E6CA94258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7ECAD0-6911-4C97-2ED3-F651F5BEE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94235-0E19-E049-838C-08ADC02D05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B55A2-F180-7B12-DD89-7744BB13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804881-08B9-FD52-3D1D-8D8C96501B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CB361-D552-9706-9ED6-1FA6F0DB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32BA5-57A9-CAAB-C46D-27D30F83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5099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FD9C-1A51-865C-5C6B-5285C0678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206E0-D6D3-D559-13D8-2286B0BE12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C593F-A9E3-831B-CACE-8A2D34D03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46B5-767A-10D5-2A7D-53BB55DBE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5969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0D4FB-B576-DCE4-18F3-5A68CC5AE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F37C5-91B1-85E0-E1DF-9A5DC5361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FCEE2-C35A-A673-52F0-CD0C01DC4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5F119-EAF9-D2D0-F389-EC707CEAD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94149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6892B-76A6-2FAF-1AD9-9D4393D4B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EAB45E-630D-933B-A98B-68F3590B66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26163-40AE-CF4C-132C-C6DADE80E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26366-D7FF-2F51-668B-9B881DFAB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5034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F3C68-777D-A0B5-4440-27E24A15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4FD7C-0F6A-145A-B603-21FE86567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28AFC-AFCA-E238-0E04-3FDCF55F1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0FAD6-4F0F-125F-5535-1DA89044D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771203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48CD-6EFB-0CEA-E698-8EF1591B3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9A455-B88D-0CDD-E5AD-B5AC066603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BCF530-FEBA-621D-0E3C-98F9440F5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56C66-6884-453F-AC7F-F559BEABE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83615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82C0D-FEB1-D8F2-C76B-006BA72C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1363F-C259-3E63-5385-64BE2BE6A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55A65-D3BA-5653-6DE7-B7001D207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EE55B-4C84-E4AA-C6A1-64351269B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07837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901B7-53A4-F20B-5317-8AA69F33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DA352-4809-1B73-2799-1820F61186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7CEAA-A7DE-9540-D41C-6BCC440C6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85EA0-7F5C-4857-1759-92FC50010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77303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77C97-B1FA-D6DC-B6CE-B2CBD431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DC11A-8BC5-5E95-6F0A-8E35EFCB1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67250-6725-6A2C-DD93-7D4E5854A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CB222-91BC-B927-5503-6C4261AF2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63181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221A5-1188-4D14-B88D-ED091BCF5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CE27-7246-75EA-EF6F-C33522B9B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3D4DA-F8AE-C3F0-AEC4-6F199C47AE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17125-129B-4441-8DCA-3A357B793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56982-B306-B211-FE8F-BABAE2FDE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6052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C8BD-C035-87CB-BE73-EA47FC3B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2B103-DAF3-8AE3-C659-4BFEF37094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B959E-0C07-FC9B-CCBA-25D5C8EC9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CBB7-5D5C-F23B-3144-3C4DC58BA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0196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7968-C363-CDC9-90C2-B74DCEE16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3D424-0DAF-9CD6-B6F4-02C09B15DB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E8F20-BE49-F50B-9894-B074D9B62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6CDC0-20C6-175B-8538-F740DF7FF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20820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D6289-E830-3752-DB11-200B574B4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95F86-0EEF-5B34-F731-A99678DB80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E70A77-9BFE-C1FE-0BB8-23EDDFC9E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77C83-18BE-0D44-4084-59ABB9544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5275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D470-4AE2-5EE5-A622-14D50C6C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01188-EEF1-15E4-491C-F0F16D4310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952B3-786D-2B9F-5A16-73461B07C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EF15D-A7C4-95B5-8B88-3FA207EE1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2474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0892-61DA-3AFA-9E69-E2A7D74F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A3CA7-AD21-ED2C-51C8-1108ABF77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51ED6-0C2F-AE2A-3300-28B5BB99B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F560-74BD-29BE-85FD-075FBE11D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67341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E1EC6-00AA-0552-E735-41E8F9DA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39D61-79FC-883D-92EC-8E955C216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B1B3B-0AEB-99A8-2749-98A47B66A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Компиляция и оптимизация: Драйвер GPU выполняет финальную компиляцию SPIR-V при вызове </a:t>
            </a:r>
            <a:r>
              <a:rPr lang="ru-RU" dirty="0" err="1">
                <a:latin typeface="Futura PT Light" panose="020B0402020204020303" pitchFamily="34" charset="-52"/>
              </a:rPr>
              <a:t>vkCreateComputePipelines</a:t>
            </a:r>
            <a:r>
              <a:rPr lang="ru-RU" dirty="0">
                <a:latin typeface="Futura PT Light" panose="020B0402020204020303" pitchFamily="34" charset="-52"/>
              </a:rPr>
              <a:t>. Для сложных шейдеров это может занимать от нескольких миллисекунд до нескольких секунд.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* Потребление памяти: Каждая созданная структура конвейера требует </a:t>
            </a:r>
            <a:r>
              <a:rPr lang="ru-RU" dirty="0" err="1">
                <a:latin typeface="Futura PT Light" panose="020B0402020204020303" pitchFamily="34" charset="-52"/>
              </a:rPr>
              <a:t>аллокации</a:t>
            </a:r>
            <a:r>
              <a:rPr lang="ru-RU" dirty="0">
                <a:latin typeface="Futura PT Light" panose="020B0402020204020303" pitchFamily="34" charset="-52"/>
              </a:rPr>
              <a:t> памяти на стороне драйвера. При создании сотен конвейеров это может привести к значительному расходу оперативной памяти. 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Shader Module (</a:t>
            </a:r>
            <a:r>
              <a:rPr lang="ru-RU" dirty="0" err="1">
                <a:latin typeface="Futura PT Light" panose="020B0402020204020303" pitchFamily="34" charset="-52"/>
              </a:rPr>
              <a:t>парсинг</a:t>
            </a:r>
            <a:r>
              <a:rPr lang="ru-RU" dirty="0">
                <a:latin typeface="Futura PT Light" panose="020B0402020204020303" pitchFamily="34" charset="-52"/>
              </a:rPr>
              <a:t> </a:t>
            </a:r>
            <a:r>
              <a:rPr lang="en-US" dirty="0">
                <a:latin typeface="Futura PT Light" panose="020B0402020204020303" pitchFamily="34" charset="-52"/>
              </a:rPr>
              <a:t>SPIR-V)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Descriptor Set Layout(</a:t>
            </a:r>
            <a:r>
              <a:rPr lang="ru-RU" dirty="0">
                <a:latin typeface="Futura PT Light" panose="020B0402020204020303" pitchFamily="34" charset="-52"/>
              </a:rPr>
              <a:t>формат буферов данных)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SpecializationInfo</a:t>
            </a:r>
            <a:r>
              <a:rPr lang="en-US" dirty="0">
                <a:latin typeface="Futura PT Light" panose="020B0402020204020303" pitchFamily="34" charset="-52"/>
              </a:rPr>
              <a:t>(</a:t>
            </a:r>
            <a:r>
              <a:rPr lang="ru-RU" dirty="0">
                <a:latin typeface="Futura PT Light" panose="020B0402020204020303" pitchFamily="34" charset="-52"/>
              </a:rPr>
              <a:t>константы специализации)</a:t>
            </a:r>
          </a:p>
          <a:p>
            <a:pPr>
              <a:defRPr sz="1200">
                <a:latin typeface="Liberation Sans"/>
              </a:defRPr>
            </a:pP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 (</a:t>
            </a:r>
            <a:r>
              <a:rPr lang="ru-RU" dirty="0">
                <a:latin typeface="Futura PT Light" panose="020B0402020204020303" pitchFamily="34" charset="-52"/>
              </a:rPr>
              <a:t>описание структуры </a:t>
            </a:r>
            <a:r>
              <a:rPr lang="en-US" dirty="0">
                <a:latin typeface="Futura PT Light" panose="020B0402020204020303" pitchFamily="34" charset="-52"/>
              </a:rPr>
              <a:t>push </a:t>
            </a:r>
            <a:r>
              <a:rPr lang="ru-RU" dirty="0">
                <a:latin typeface="Futura PT Light" panose="020B0402020204020303" pitchFamily="34" charset="-52"/>
              </a:rPr>
              <a:t>констант)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Pipeline Layout(</a:t>
            </a:r>
            <a:r>
              <a:rPr lang="en-US" dirty="0" err="1">
                <a:latin typeface="Futura PT Light" panose="020B0402020204020303" pitchFamily="34" charset="-52"/>
              </a:rPr>
              <a:t>PushConstantRange</a:t>
            </a:r>
            <a:r>
              <a:rPr lang="en-US" dirty="0">
                <a:latin typeface="Futura PT Light" panose="020B0402020204020303" pitchFamily="34" charset="-52"/>
              </a:rPr>
              <a:t>+ Descriptor Set Layout)</a:t>
            </a:r>
          </a:p>
          <a:p>
            <a:pPr>
              <a:defRPr sz="1200">
                <a:latin typeface="Liberation Sans"/>
              </a:defRPr>
            </a:pPr>
            <a:r>
              <a:rPr lang="en-US" dirty="0">
                <a:latin typeface="Futura PT Light" panose="020B0402020204020303" pitchFamily="34" charset="-52"/>
              </a:rPr>
              <a:t>Compute Pipeline (</a:t>
            </a:r>
            <a:r>
              <a:rPr lang="ru-RU" dirty="0">
                <a:latin typeface="Futura PT Light" panose="020B0402020204020303" pitchFamily="34" charset="-52"/>
              </a:rPr>
              <a:t>компиляция)</a:t>
            </a: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endParaRPr lang="ru-RU"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lang="ru-RU" dirty="0">
                <a:latin typeface="Futura PT Light" panose="020B0402020204020303" pitchFamily="34" charset="-52"/>
              </a:rPr>
              <a:t>-</a:t>
            </a:r>
            <a:r>
              <a:rPr dirty="0" err="1">
                <a:latin typeface="Futura PT Light" panose="020B0402020204020303" pitchFamily="34" charset="-52"/>
              </a:rPr>
              <a:t>Создание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из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lang="ru-RU" dirty="0">
                <a:latin typeface="Futura PT Light" panose="020B0402020204020303" pitchFamily="34" charset="-52"/>
              </a:rPr>
              <a:t>нескольких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шагов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стоит</a:t>
            </a:r>
            <a:r>
              <a:rPr dirty="0">
                <a:latin typeface="Futura PT Light" panose="020B0402020204020303" pitchFamily="34" charset="-52"/>
              </a:rPr>
              <a:t> 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</a:t>
            </a:r>
            <a:r>
              <a:rPr dirty="0">
                <a:latin typeface="Futura PT Light" panose="020B0402020204020303" pitchFamily="34" charset="-52"/>
              </a:rPr>
              <a:t> — </a:t>
            </a:r>
            <a:r>
              <a:rPr dirty="0" err="1">
                <a:latin typeface="Futura PT Light" panose="020B0402020204020303" pitchFamily="34" charset="-52"/>
              </a:rPr>
              <a:t>смерть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производительности</a:t>
            </a:r>
            <a:r>
              <a:rPr dirty="0">
                <a:latin typeface="Futura PT Light" panose="020B0402020204020303" pitchFamily="34" charset="-52"/>
              </a:rPr>
              <a:t>, </a:t>
            </a:r>
            <a:r>
              <a:rPr dirty="0" err="1">
                <a:latin typeface="Futura PT Light" panose="020B0402020204020303" pitchFamily="34" charset="-52"/>
              </a:rPr>
              <a:t>если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делать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это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на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каждую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операцию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ML-</a:t>
            </a:r>
            <a:r>
              <a:rPr dirty="0" err="1">
                <a:latin typeface="Futura PT Light" panose="020B0402020204020303" pitchFamily="34" charset="-52"/>
              </a:rPr>
              <a:t>нагрузки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запускают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шейдеры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тысячи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раз</a:t>
            </a:r>
            <a:r>
              <a:rPr dirty="0">
                <a:latin typeface="Futura PT Light" panose="020B0402020204020303" pitchFamily="34" charset="-52"/>
              </a:rPr>
              <a:t> в </a:t>
            </a:r>
            <a:r>
              <a:rPr dirty="0" err="1">
                <a:latin typeface="Futura PT Light" panose="020B0402020204020303" pitchFamily="34" charset="-52"/>
              </a:rPr>
              <a:t>секунду</a:t>
            </a:r>
            <a:endParaRPr dirty="0">
              <a:latin typeface="Futura PT Light" panose="020B0402020204020303" pitchFamily="34" charset="-52"/>
            </a:endParaRPr>
          </a:p>
          <a:p>
            <a:pPr>
              <a:defRPr sz="1200">
                <a:latin typeface="Liberation Sans"/>
              </a:defRPr>
            </a:pPr>
            <a:r>
              <a:rPr dirty="0">
                <a:latin typeface="Futura PT Light" panose="020B0402020204020303" pitchFamily="34" charset="-52"/>
              </a:rPr>
              <a:t>- </a:t>
            </a:r>
            <a:r>
              <a:rPr dirty="0" err="1">
                <a:latin typeface="Futura PT Light" panose="020B0402020204020303" pitchFamily="34" charset="-52"/>
              </a:rPr>
              <a:t>Решение</a:t>
            </a:r>
            <a:r>
              <a:rPr dirty="0">
                <a:latin typeface="Futura PT Light" panose="020B0402020204020303" pitchFamily="34" charset="-52"/>
              </a:rPr>
              <a:t>: </a:t>
            </a:r>
            <a:r>
              <a:rPr dirty="0" err="1">
                <a:latin typeface="Futura PT Light" panose="020B0402020204020303" pitchFamily="34" charset="-52"/>
              </a:rPr>
              <a:t>кэшировать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конвейеры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по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устройству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источнику</a:t>
            </a:r>
            <a:r>
              <a:rPr dirty="0">
                <a:latin typeface="Futura PT Light" panose="020B0402020204020303" pitchFamily="34" charset="-52"/>
              </a:rPr>
              <a:t> + </a:t>
            </a:r>
            <a:r>
              <a:rPr dirty="0" err="1">
                <a:latin typeface="Futura PT Light" panose="020B0402020204020303" pitchFamily="34" charset="-52"/>
              </a:rPr>
              <a:t>константам</a:t>
            </a:r>
            <a:r>
              <a:rPr dirty="0">
                <a:latin typeface="Futura PT Light" panose="020B0402020204020303" pitchFamily="34" charset="-52"/>
              </a:rPr>
              <a:t> </a:t>
            </a:r>
            <a:r>
              <a:rPr dirty="0" err="1">
                <a:latin typeface="Futura PT Light" panose="020B0402020204020303" pitchFamily="34" charset="-52"/>
              </a:rPr>
              <a:t>специализации</a:t>
            </a:r>
            <a:endParaRPr dirty="0">
              <a:latin typeface="Futura PT Light" panose="020B0402020204020303" pitchFamily="34" charset="-5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9F45B-95B2-CAC5-46D8-BA18AED10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4716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о спик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0B494-6E99-008E-73F1-72D4F158C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1" y="0"/>
            <a:ext cx="12196483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8282CE-CB0F-7E98-86C1-2EC6D2CF5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3065" y="380227"/>
            <a:ext cx="630143" cy="4537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64E0D7-1D11-4A80-347B-6C6AEAA5A2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5182" r="2320"/>
          <a:stretch/>
        </p:blipFill>
        <p:spPr>
          <a:xfrm>
            <a:off x="0" y="-27000"/>
            <a:ext cx="4482548" cy="691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D15DDC-F98A-D785-8FBB-3390CDCFC2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" r="76681"/>
          <a:stretch/>
        </p:blipFill>
        <p:spPr>
          <a:xfrm>
            <a:off x="7545640" y="-27000"/>
            <a:ext cx="4646360" cy="6912000"/>
          </a:xfrm>
          <a:prstGeom prst="rect">
            <a:avLst/>
          </a:prstGeom>
        </p:spPr>
      </p:pic>
      <p:sp>
        <p:nvSpPr>
          <p:cNvPr id="8" name="Рисунок 7">
            <a:extLst>
              <a:ext uri="{FF2B5EF4-FFF2-40B4-BE49-F238E27FC236}">
                <a16:creationId xmlns:a16="http://schemas.microsoft.com/office/drawing/2014/main" id="{6A0A20EE-EF21-D024-3F80-74AE4E6A504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647669" y="1593000"/>
            <a:ext cx="3672000" cy="3672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000" b="0" i="0">
                <a:latin typeface="TT Norms Pro" panose="020B0103030101020204" pitchFamily="34" charset="0"/>
              </a:defRPr>
            </a:lvl1pPr>
          </a:lstStyle>
          <a:p>
            <a:r>
              <a:rPr lang="ru-RU" dirty="0"/>
              <a:t>Фото спикера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6B2DBDC-5946-EBC6-F1F0-5ED2542DA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8003" y="2447026"/>
            <a:ext cx="4025616" cy="845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TT Norms Pro" panose="020B0103030101020204" pitchFamily="34" charset="0"/>
              </a:defRPr>
            </a:lvl1pPr>
          </a:lstStyle>
          <a:p>
            <a:pPr lvl="0"/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 спикера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1D65DA09-A952-F300-B6C5-03359EC5AA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8003" y="3784175"/>
            <a:ext cx="4025616" cy="624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T Norms Pro" panose="020B0103030101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58015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33AB1-1DBC-FA1B-6E24-BE4F949AD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4DA425-E75E-2177-7705-896AAC7D52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0" y="704215"/>
            <a:ext cx="1136993" cy="79549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D70E2A-6B94-F033-7D07-B1D563955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716" y="2282497"/>
            <a:ext cx="5400675" cy="2715432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TT Norms Pro" panose="020B0103030101020204" pitchFamily="34" charset="0"/>
              </a:defRPr>
            </a:lvl1pPr>
          </a:lstStyle>
          <a:p>
            <a:r>
              <a:rPr lang="ru-RU" dirty="0"/>
              <a:t>Длинное название презентации максимум в 4 строки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2802F16-D7D3-89F7-9619-E9ECFE654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86" y="5297534"/>
            <a:ext cx="5400674" cy="956407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1">
                    <a:alpha val="67395"/>
                  </a:schemeClr>
                </a:solidFill>
                <a:latin typeface="TT Norms Pro" panose="020B0103030101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967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еугольник 6">
            <a:extLst>
              <a:ext uri="{FF2B5EF4-FFF2-40B4-BE49-F238E27FC236}">
                <a16:creationId xmlns:a16="http://schemas.microsoft.com/office/drawing/2014/main" id="{E7E590D8-AF2F-730E-9D50-AD92BF8E19C9}"/>
              </a:ext>
            </a:extLst>
          </p:cNvPr>
          <p:cNvSpPr/>
          <p:nvPr userDrawn="1"/>
        </p:nvSpPr>
        <p:spPr>
          <a:xfrm>
            <a:off x="7279012" y="1716328"/>
            <a:ext cx="1987739" cy="1713568"/>
          </a:xfrm>
          <a:prstGeom prst="triangle">
            <a:avLst/>
          </a:prstGeom>
          <a:solidFill>
            <a:schemeClr val="tx2">
              <a:lumMod val="20000"/>
              <a:lumOff val="80000"/>
              <a:alpha val="309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еугольник 4">
            <a:extLst>
              <a:ext uri="{FF2B5EF4-FFF2-40B4-BE49-F238E27FC236}">
                <a16:creationId xmlns:a16="http://schemas.microsoft.com/office/drawing/2014/main" id="{2C24AC7E-6954-1B9C-5071-782D7002763E}"/>
              </a:ext>
            </a:extLst>
          </p:cNvPr>
          <p:cNvSpPr/>
          <p:nvPr userDrawn="1"/>
        </p:nvSpPr>
        <p:spPr>
          <a:xfrm rot="10800000">
            <a:off x="9256812" y="0"/>
            <a:ext cx="1987739" cy="1713568"/>
          </a:xfrm>
          <a:prstGeom prst="triangle">
            <a:avLst/>
          </a:prstGeom>
          <a:solidFill>
            <a:schemeClr val="tx2">
              <a:lumMod val="20000"/>
              <a:lumOff val="80000"/>
              <a:alpha val="309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0F7FE-1AFB-0262-61CD-73ACBBF8E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1149"/>
          <a:stretch/>
        </p:blipFill>
        <p:spPr>
          <a:xfrm>
            <a:off x="5295899" y="-12700"/>
            <a:ext cx="6901421" cy="6876000"/>
          </a:xfrm>
          <a:prstGeom prst="rect">
            <a:avLst/>
          </a:prstGeom>
        </p:spPr>
      </p:pic>
      <p:sp>
        <p:nvSpPr>
          <p:cNvPr id="12" name="Треугольник 11">
            <a:extLst>
              <a:ext uri="{FF2B5EF4-FFF2-40B4-BE49-F238E27FC236}">
                <a16:creationId xmlns:a16="http://schemas.microsoft.com/office/drawing/2014/main" id="{8D6243CE-3DFF-34EA-E479-8CB1438F843C}"/>
              </a:ext>
            </a:extLst>
          </p:cNvPr>
          <p:cNvSpPr/>
          <p:nvPr userDrawn="1"/>
        </p:nvSpPr>
        <p:spPr>
          <a:xfrm rot="10800000">
            <a:off x="6285142" y="5140179"/>
            <a:ext cx="1987739" cy="1713568"/>
          </a:xfrm>
          <a:prstGeom prst="triangle">
            <a:avLst/>
          </a:prstGeom>
          <a:solidFill>
            <a:schemeClr val="tx2">
              <a:lumMod val="20000"/>
              <a:lumOff val="80000"/>
              <a:alpha val="309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6F8C9BC2-6D1C-0A4A-DE21-D5F81A7F4F32}"/>
              </a:ext>
            </a:extLst>
          </p:cNvPr>
          <p:cNvSpPr/>
          <p:nvPr userDrawn="1"/>
        </p:nvSpPr>
        <p:spPr>
          <a:xfrm>
            <a:off x="10233445" y="3421136"/>
            <a:ext cx="1987739" cy="1713568"/>
          </a:xfrm>
          <a:prstGeom prst="triangle">
            <a:avLst/>
          </a:prstGeom>
          <a:solidFill>
            <a:schemeClr val="tx2">
              <a:lumMod val="20000"/>
              <a:lumOff val="80000"/>
              <a:alpha val="309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2">
            <a:extLst>
              <a:ext uri="{FF2B5EF4-FFF2-40B4-BE49-F238E27FC236}">
                <a16:creationId xmlns:a16="http://schemas.microsoft.com/office/drawing/2014/main" id="{1241343F-F3D3-51FE-D024-D0EAD7F2D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53" y="909796"/>
            <a:ext cx="6759257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T Norms Pro Medium" panose="020B0103030101020204" pitchFamily="34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20516A-74AA-895C-E12B-48C386726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891" y="4839173"/>
            <a:ext cx="1540320" cy="11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9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продукт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52722D-5D9C-9854-3524-EDD19F213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0845" y="0"/>
            <a:ext cx="12263995" cy="68984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5A9A45-A3B9-C438-78FB-5F20434869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996" y="-43833"/>
            <a:ext cx="12263996" cy="6898498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F8135519-8A5D-9594-9155-7C6E9933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3535" y="909796"/>
            <a:ext cx="5580063" cy="4932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TT Norms Pro" panose="020B0103030101020204" pitchFamily="34" charset="0"/>
              </a:defRPr>
            </a:lvl1pPr>
          </a:lstStyle>
          <a:p>
            <a:r>
              <a:rPr lang="en-US" dirty="0"/>
              <a:t>PNG </a:t>
            </a:r>
            <a:r>
              <a:rPr lang="ru-RU" dirty="0"/>
              <a:t>с изображением 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3A4BC1-BBF1-9738-ADCF-F0AEA8A949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891" y="4839173"/>
            <a:ext cx="1540320" cy="1109031"/>
          </a:xfrm>
          <a:prstGeom prst="rect">
            <a:avLst/>
          </a:prstGeom>
        </p:spPr>
      </p:pic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5F9FB722-3520-4EE0-A16E-56A58E907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53" y="909796"/>
            <a:ext cx="6759257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T Norms Pro Medium" panose="020B0103030101020204" pitchFamily="34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12747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0DB1CA-C386-C540-4F28-49FF2075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4824413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TT Norms Pro" panose="020B0103030101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345527F-55FB-A23D-FCAD-B382AF7C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D9AE2FB-56A7-CFA5-DCF9-E345B4FD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0" i="0">
                <a:solidFill>
                  <a:schemeClr val="tx1"/>
                </a:solidFill>
                <a:latin typeface="TT Norms Pro Light" panose="020B0103030101020204" pitchFamily="34" charset="0"/>
              </a:defRPr>
            </a:lvl1pPr>
          </a:lstStyle>
          <a:p>
            <a:fld id="{B3D8FAA1-3ED1-3941-8AA7-FA63DAAA5BE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C15996-3010-42ED-2887-B683016BA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065" y="380227"/>
            <a:ext cx="630143" cy="453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8E862-EB56-9C9A-F3DD-B33EDB0C200D}"/>
              </a:ext>
            </a:extLst>
          </p:cNvPr>
          <p:cNvSpPr txBox="1"/>
          <p:nvPr userDrawn="1"/>
        </p:nvSpPr>
        <p:spPr>
          <a:xfrm>
            <a:off x="277907" y="6317647"/>
            <a:ext cx="2101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kern="1200" dirty="0">
                <a:solidFill>
                  <a:schemeClr val="tx1"/>
                </a:solidFill>
                <a:latin typeface="TT Norms Pro Medium" panose="020B0103030101020204" pitchFamily="34" charset="0"/>
                <a:ea typeface="+mn-ea"/>
                <a:cs typeface="+mn-cs"/>
              </a:rPr>
              <a:t>YADRO. </a:t>
            </a:r>
            <a:r>
              <a:rPr lang="ru-RU" sz="1000" b="0" i="0" kern="1200" dirty="0">
                <a:solidFill>
                  <a:schemeClr val="tx1"/>
                </a:solidFill>
                <a:latin typeface="TT Norms Pro Light" panose="020B0103030101020204" pitchFamily="34" charset="0"/>
                <a:ea typeface="+mn-ea"/>
                <a:cs typeface="+mn-cs"/>
              </a:rPr>
              <a:t>Будущее в наших руках</a:t>
            </a:r>
          </a:p>
        </p:txBody>
      </p:sp>
    </p:spTree>
    <p:extLst>
      <p:ext uri="{BB962C8B-B14F-4D97-AF65-F5344CB8AC3E}">
        <p14:creationId xmlns:p14="http://schemas.microsoft.com/office/powerpoint/2010/main" val="1004962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ерый градиент)">
    <p:bg>
      <p:bgPr>
        <a:gradFill>
          <a:gsLst>
            <a:gs pos="28000">
              <a:srgbClr val="D7E5F8"/>
            </a:gs>
            <a:gs pos="0">
              <a:srgbClr val="C8DBF5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0DB1CA-C386-C540-4F28-49FF2075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94" y="1196976"/>
            <a:ext cx="11454414" cy="482441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TT Norms Pro" panose="020B0103030101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027896D-815B-E1DF-C9E7-383EE036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10056"/>
            <a:ext cx="9964270" cy="757704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lang="ru-RU" sz="36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1E0DEE2-EA43-B12C-7014-A100756B0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0" i="0">
                <a:solidFill>
                  <a:schemeClr val="tx1"/>
                </a:solidFill>
                <a:latin typeface="TT Norms Pro Light" panose="020B0103030101020204" pitchFamily="34" charset="0"/>
              </a:defRPr>
            </a:lvl1pPr>
          </a:lstStyle>
          <a:p>
            <a:fld id="{B3D8FAA1-3ED1-3941-8AA7-FA63DAAA5B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0ED7F-94A9-1E92-682F-C65EC386E81D}"/>
              </a:ext>
            </a:extLst>
          </p:cNvPr>
          <p:cNvSpPr txBox="1"/>
          <p:nvPr userDrawn="1"/>
        </p:nvSpPr>
        <p:spPr>
          <a:xfrm>
            <a:off x="277907" y="6317647"/>
            <a:ext cx="2101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kern="1200" dirty="0">
                <a:solidFill>
                  <a:schemeClr val="tx1"/>
                </a:solidFill>
                <a:latin typeface="TT Norms Pro Medium" panose="020B0103030101020204" pitchFamily="34" charset="0"/>
                <a:ea typeface="+mn-ea"/>
                <a:cs typeface="+mn-cs"/>
              </a:rPr>
              <a:t>YADRO. </a:t>
            </a:r>
            <a:r>
              <a:rPr lang="ru-RU" sz="1000" b="0" i="0" kern="1200" dirty="0">
                <a:solidFill>
                  <a:schemeClr val="tx1"/>
                </a:solidFill>
                <a:latin typeface="TT Norms Pro Light" panose="020B0103030101020204" pitchFamily="34" charset="0"/>
                <a:ea typeface="+mn-ea"/>
                <a:cs typeface="+mn-cs"/>
              </a:rPr>
              <a:t>Будущее в наших руках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03133-1320-FF96-1A7F-A944E62BF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065" y="380227"/>
            <a:ext cx="630143" cy="4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ерый градиент 2)">
    <p:bg>
      <p:bgPr>
        <a:gradFill>
          <a:gsLst>
            <a:gs pos="28000">
              <a:srgbClr val="D7E5F8"/>
            </a:gs>
            <a:gs pos="0">
              <a:srgbClr val="C8DBF5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810B95-389D-29C0-7D7E-7EC192C03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A48397B-CA8B-FD36-A8D9-8EF121E6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49" cy="482654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TT Norms Pro" panose="020B0103030101020204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TT Norms Pro" panose="020B0103030101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8E69B-5CA5-3E96-51F7-D95C019C8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3065" y="380227"/>
            <a:ext cx="630143" cy="45370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421190-4CBB-047A-CD4C-1C2D716A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10056"/>
            <a:ext cx="9964270" cy="757704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lang="ru-RU" sz="36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5EA26-A886-0DEF-1F4B-6941B4F6D723}"/>
              </a:ext>
            </a:extLst>
          </p:cNvPr>
          <p:cNvSpPr txBox="1"/>
          <p:nvPr userDrawn="1"/>
        </p:nvSpPr>
        <p:spPr>
          <a:xfrm>
            <a:off x="277907" y="6317647"/>
            <a:ext cx="2101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kern="1200" dirty="0">
                <a:solidFill>
                  <a:schemeClr val="tx1"/>
                </a:solidFill>
                <a:latin typeface="TT Norms Pro Medium" panose="020B0103030101020204" pitchFamily="34" charset="0"/>
                <a:ea typeface="+mn-ea"/>
                <a:cs typeface="+mn-cs"/>
              </a:rPr>
              <a:t>YADRO. </a:t>
            </a:r>
            <a:r>
              <a:rPr lang="ru-RU" sz="1000" b="0" i="0" kern="1200" dirty="0">
                <a:solidFill>
                  <a:schemeClr val="tx1"/>
                </a:solidFill>
                <a:latin typeface="TT Norms Pro Light" panose="020B0103030101020204" pitchFamily="34" charset="0"/>
                <a:ea typeface="+mn-ea"/>
                <a:cs typeface="+mn-cs"/>
              </a:rPr>
              <a:t>Будущее в наших руках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4C1B46B-92BC-080B-F57A-4EB61053B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0" i="0">
                <a:solidFill>
                  <a:schemeClr val="tx1"/>
                </a:solidFill>
                <a:latin typeface="TT Norms Pro Light" panose="020B0103030101020204" pitchFamily="34" charset="0"/>
              </a:defRPr>
            </a:lvl1pPr>
          </a:lstStyle>
          <a:p>
            <a:fld id="{B3D8FAA1-3ED1-3941-8AA7-FA63DAAA5B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1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фон 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9965BF-3DA8-3A0F-0FA4-035AB7D7E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179"/>
          <a:stretch/>
        </p:blipFill>
        <p:spPr>
          <a:xfrm>
            <a:off x="0" y="0"/>
            <a:ext cx="8188411" cy="6858000"/>
          </a:xfrm>
          <a:prstGeom prst="rect">
            <a:avLst/>
          </a:prstGeom>
        </p:spPr>
      </p:pic>
      <p:sp>
        <p:nvSpPr>
          <p:cNvPr id="15" name="Заголовок 12">
            <a:extLst>
              <a:ext uri="{FF2B5EF4-FFF2-40B4-BE49-F238E27FC236}">
                <a16:creationId xmlns:a16="http://schemas.microsoft.com/office/drawing/2014/main" id="{1241343F-F3D3-51FE-D024-D0EAD7F2D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53" y="909796"/>
            <a:ext cx="6759257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T Norms Pro Medium" panose="020B0103030101020204" pitchFamily="34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0398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60EE4-8562-4DA9-BDD7-1865E04D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1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57B815-C803-46F0-AE81-77011E20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89750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645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3" orient="horz" pos="640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6" pos="801" userDrawn="1">
          <p15:clr>
            <a:srgbClr val="F26B43"/>
          </p15:clr>
        </p15:guide>
        <p15:guide id="7" pos="982" userDrawn="1">
          <p15:clr>
            <a:srgbClr val="F26B43"/>
          </p15:clr>
        </p15:guide>
        <p15:guide id="8" pos="1391" userDrawn="1">
          <p15:clr>
            <a:srgbClr val="F26B43"/>
          </p15:clr>
        </p15:guide>
        <p15:guide id="9" pos="1572" userDrawn="1">
          <p15:clr>
            <a:srgbClr val="F26B43"/>
          </p15:clr>
        </p15:guide>
        <p15:guide id="10" pos="1980" userDrawn="1">
          <p15:clr>
            <a:srgbClr val="F26B43"/>
          </p15:clr>
        </p15:guide>
        <p15:guide id="11" pos="2162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751" userDrawn="1">
          <p15:clr>
            <a:srgbClr val="F26B43"/>
          </p15:clr>
        </p15:guide>
        <p15:guide id="14" pos="3160" userDrawn="1">
          <p15:clr>
            <a:srgbClr val="F26B43"/>
          </p15:clr>
        </p15:guide>
        <p15:guide id="15" pos="3341" userDrawn="1">
          <p15:clr>
            <a:srgbClr val="F26B43"/>
          </p15:clr>
        </p15:guide>
        <p15:guide id="16" pos="3749" userDrawn="1">
          <p15:clr>
            <a:srgbClr val="F26B43"/>
          </p15:clr>
        </p15:guide>
        <p15:guide id="17" pos="3931" userDrawn="1">
          <p15:clr>
            <a:srgbClr val="F26B43"/>
          </p15:clr>
        </p15:guide>
        <p15:guide id="18" pos="4339" userDrawn="1">
          <p15:clr>
            <a:srgbClr val="F26B43"/>
          </p15:clr>
        </p15:guide>
        <p15:guide id="19" pos="4520" userDrawn="1">
          <p15:clr>
            <a:srgbClr val="F26B43"/>
          </p15:clr>
        </p15:guide>
        <p15:guide id="20" pos="4929" userDrawn="1">
          <p15:clr>
            <a:srgbClr val="F26B43"/>
          </p15:clr>
        </p15:guide>
        <p15:guide id="21" pos="5110" userDrawn="1">
          <p15:clr>
            <a:srgbClr val="F26B43"/>
          </p15:clr>
        </p15:guide>
        <p15:guide id="22" pos="5518" userDrawn="1">
          <p15:clr>
            <a:srgbClr val="F26B43"/>
          </p15:clr>
        </p15:guide>
        <p15:guide id="23" pos="5700" userDrawn="1">
          <p15:clr>
            <a:srgbClr val="F26B43"/>
          </p15:clr>
        </p15:guide>
        <p15:guide id="24" pos="6108" userDrawn="1">
          <p15:clr>
            <a:srgbClr val="F26B43"/>
          </p15:clr>
        </p15:guide>
        <p15:guide id="25" pos="6289" userDrawn="1">
          <p15:clr>
            <a:srgbClr val="F26B43"/>
          </p15:clr>
        </p15:guide>
        <p15:guide id="26" pos="6698" userDrawn="1">
          <p15:clr>
            <a:srgbClr val="F26B43"/>
          </p15:clr>
        </p15:guide>
        <p15:guide id="27" orient="horz" pos="1298" userDrawn="1">
          <p15:clr>
            <a:srgbClr val="F26B43"/>
          </p15:clr>
        </p15:guide>
        <p15:guide id="28" orient="horz" pos="1638" userDrawn="1">
          <p15:clr>
            <a:srgbClr val="F26B43"/>
          </p15:clr>
        </p15:guide>
        <p15:guide id="29" orient="horz" pos="1979" userDrawn="1">
          <p15:clr>
            <a:srgbClr val="F26B43"/>
          </p15:clr>
        </p15:guide>
        <p15:guide id="30" orient="horz" pos="2319" userDrawn="1">
          <p15:clr>
            <a:srgbClr val="F26B43"/>
          </p15:clr>
        </p15:guide>
        <p15:guide id="31" orient="horz" pos="2659" userDrawn="1">
          <p15:clr>
            <a:srgbClr val="F26B43"/>
          </p15:clr>
        </p15:guide>
        <p15:guide id="32" orient="horz" pos="2999" userDrawn="1">
          <p15:clr>
            <a:srgbClr val="F26B43"/>
          </p15:clr>
        </p15:guide>
        <p15:guide id="33" orient="horz" pos="3339" userDrawn="1">
          <p15:clr>
            <a:srgbClr val="F26B43"/>
          </p15:clr>
        </p15:guide>
        <p15:guide id="34" orient="horz" pos="3680" userDrawn="1">
          <p15:clr>
            <a:srgbClr val="F26B43"/>
          </p15:clr>
        </p15:guide>
        <p15:guide id="35" orient="horz" pos="300" userDrawn="1">
          <p15:clr>
            <a:srgbClr val="F26B43"/>
          </p15:clr>
        </p15:guide>
        <p15:guide id="36" pos="7287" userDrawn="1">
          <p15:clr>
            <a:srgbClr val="F26B43"/>
          </p15:clr>
        </p15:guide>
        <p15:guide id="37" orient="horz" pos="4020" userDrawn="1">
          <p15:clr>
            <a:srgbClr val="F26B43"/>
          </p15:clr>
        </p15:guide>
        <p15:guide id="38" orient="horz" pos="2092" userDrawn="1">
          <p15:clr>
            <a:srgbClr val="A4A3A4"/>
          </p15:clr>
        </p15:guide>
        <p15:guide id="39" orient="horz" pos="2205" userDrawn="1">
          <p15:clr>
            <a:srgbClr val="A4A3A4"/>
          </p15:clr>
        </p15:guide>
        <p15:guide id="40" orient="horz" pos="2432" userDrawn="1">
          <p15:clr>
            <a:srgbClr val="A4A3A4"/>
          </p15:clr>
        </p15:guide>
        <p15:guide id="41" orient="horz" pos="2546" userDrawn="1">
          <p15:clr>
            <a:srgbClr val="A4A3A4"/>
          </p15:clr>
        </p15:guide>
        <p15:guide id="42" orient="horz" pos="2772" userDrawn="1">
          <p15:clr>
            <a:srgbClr val="A4A3A4"/>
          </p15:clr>
        </p15:guide>
        <p15:guide id="43" orient="horz" pos="2886" userDrawn="1">
          <p15:clr>
            <a:srgbClr val="A4A3A4"/>
          </p15:clr>
        </p15:guide>
        <p15:guide id="44" orient="horz" pos="1865" userDrawn="1">
          <p15:clr>
            <a:srgbClr val="A4A3A4"/>
          </p15:clr>
        </p15:guide>
        <p15:guide id="45" orient="horz" pos="1752" userDrawn="1">
          <p15:clr>
            <a:srgbClr val="A4A3A4"/>
          </p15:clr>
        </p15:guide>
        <p15:guide id="46" orient="horz" pos="3113" userDrawn="1">
          <p15:clr>
            <a:srgbClr val="A4A3A4"/>
          </p15:clr>
        </p15:guide>
        <p15:guide id="47" orient="horz" pos="3226" userDrawn="1">
          <p15:clr>
            <a:srgbClr val="A4A3A4"/>
          </p15:clr>
        </p15:guide>
        <p15:guide id="48" orient="horz" pos="3566" userDrawn="1">
          <p15:clr>
            <a:srgbClr val="A4A3A4"/>
          </p15:clr>
        </p15:guide>
        <p15:guide id="49" orient="horz" pos="3453" userDrawn="1">
          <p15:clr>
            <a:srgbClr val="A4A3A4"/>
          </p15:clr>
        </p15:guide>
        <p15:guide id="50" orient="horz" pos="3793" userDrawn="1">
          <p15:clr>
            <a:srgbClr val="A4A3A4"/>
          </p15:clr>
        </p15:guide>
        <p15:guide id="51" orient="horz" pos="3906" userDrawn="1">
          <p15:clr>
            <a:srgbClr val="A4A3A4"/>
          </p15:clr>
        </p15:guide>
        <p15:guide id="52" orient="horz" pos="1525" userDrawn="1">
          <p15:clr>
            <a:srgbClr val="A4A3A4"/>
          </p15:clr>
        </p15:guide>
        <p15:guide id="53" orient="horz" pos="1412" userDrawn="1">
          <p15:clr>
            <a:srgbClr val="A4A3A4"/>
          </p15:clr>
        </p15:guide>
        <p15:guide id="54" orient="horz" pos="1185" userDrawn="1">
          <p15:clr>
            <a:srgbClr val="A4A3A4"/>
          </p15:clr>
        </p15:guide>
        <p15:guide id="55" orient="horz" pos="1071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D66D3D9-23ED-DC85-12CD-D2666DC1D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0" i="0">
                <a:solidFill>
                  <a:schemeClr val="tx1"/>
                </a:solidFill>
                <a:latin typeface="TT Norms Pro Light" panose="020B0103030101020204" pitchFamily="34" charset="0"/>
              </a:defRPr>
            </a:lvl1pPr>
          </a:lstStyle>
          <a:p>
            <a:fld id="{B3D8FAA1-3ED1-3941-8AA7-FA63DAAA5B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51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9" r:id="rId3"/>
    <p:sldLayoutId id="2147483873" r:id="rId4"/>
    <p:sldLayoutId id="2147483874" r:id="rId5"/>
    <p:sldLayoutId id="2147483875" r:id="rId6"/>
    <p:sldLayoutId id="21474838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TT Norms Regular" panose="0200050303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3793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981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CFC33-CB4C-447F-6867-39BB6B03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317647"/>
            <a:ext cx="4114800" cy="365125"/>
          </a:xfrm>
          <a:prstGeom prst="rect">
            <a:avLst/>
          </a:prstGeom>
        </p:spPr>
        <p:txBody>
          <a:bodyPr lIns="0"/>
          <a:lstStyle>
            <a:lvl1pPr algn="l">
              <a:defRPr sz="1000" b="0" i="0">
                <a:solidFill>
                  <a:schemeClr val="tx1"/>
                </a:solidFill>
                <a:latin typeface="TT Norms Pro Light" panose="020B0103030101020204" pitchFamily="34" charset="0"/>
              </a:defRPr>
            </a:lvl1pPr>
          </a:lstStyle>
          <a:p>
            <a:r>
              <a:rPr lang="es-419" b="1" dirty="0">
                <a:latin typeface="TT Norms Pro" panose="020B0103030101020204" pitchFamily="34" charset="0"/>
              </a:rPr>
              <a:t>YADRO</a:t>
            </a:r>
            <a:r>
              <a:rPr lang="ru-RU" b="1" dirty="0">
                <a:latin typeface="TT Norms Pro" panose="020B0103030101020204" pitchFamily="34" charset="0"/>
              </a:rPr>
              <a:t>.</a:t>
            </a:r>
            <a:r>
              <a:rPr lang="ru-RU" dirty="0"/>
              <a:t> Будущее в наших руках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D66D3D9-23ED-DC85-12CD-D2666DC1D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0" i="0">
                <a:solidFill>
                  <a:schemeClr val="tx1"/>
                </a:solidFill>
                <a:latin typeface="TT Norms Pro Light" panose="020B0103030101020204" pitchFamily="34" charset="0"/>
              </a:defRPr>
            </a:lvl1pPr>
          </a:lstStyle>
          <a:p>
            <a:fld id="{B3D8FAA1-3ED1-3941-8AA7-FA63DAAA5B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5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TT Norms Regular" panose="0200050303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T Norms Regular" panose="0200050303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3793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98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79DCDC-27A4-9C1A-6014-D5F9A4E35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38" y="4368103"/>
            <a:ext cx="5694362" cy="2714625"/>
          </a:xfrm>
        </p:spPr>
        <p:txBody>
          <a:bodyPr>
            <a:normAutofit/>
          </a:bodyPr>
          <a:lstStyle/>
          <a:p>
            <a:pPr lvl="0"/>
            <a:r>
              <a:rPr lang="ru-RU" noProof="0" dirty="0"/>
              <a:t>Эффективный </a:t>
            </a:r>
            <a:br>
              <a:rPr lang="ru-RU" noProof="0" dirty="0"/>
            </a:br>
            <a:r>
              <a:rPr lang="ru-RU" noProof="0" dirty="0"/>
              <a:t>запуск </a:t>
            </a:r>
            <a:r>
              <a:rPr lang="ru-RU" noProof="0" dirty="0" err="1"/>
              <a:t>compute</a:t>
            </a:r>
            <a:r>
              <a:rPr lang="ru-RU" noProof="0" dirty="0"/>
              <a:t>- шейдеров в </a:t>
            </a:r>
            <a:r>
              <a:rPr lang="ru-RU" noProof="0" dirty="0" err="1"/>
              <a:t>Adept</a:t>
            </a:r>
            <a:br>
              <a:rPr lang="ru-RU" noProof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0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BF21-1465-D6F2-5487-66DB42B38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FCCB89-C33A-3724-51F0-7D114B86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CUDA </a:t>
            </a:r>
            <a:r>
              <a:rPr lang="en-US" noProof="0" dirty="0"/>
              <a:t>stream</a:t>
            </a:r>
            <a:r>
              <a:rPr lang="ru-RU" noProof="0" dirty="0"/>
              <a:t>: семантика </a:t>
            </a:r>
            <a:r>
              <a:rPr lang="ru-RU" dirty="0"/>
              <a:t>одного</a:t>
            </a:r>
            <a:r>
              <a:rPr lang="ru-RU" noProof="0" dirty="0"/>
              <a:t> потока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895B7C-8824-CD61-45CE-DFDE64067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8A393F-19B7-5B86-A825-F6F5E86993A4}"/>
              </a:ext>
            </a:extLst>
          </p:cNvPr>
          <p:cNvSpPr/>
          <p:nvPr/>
        </p:nvSpPr>
        <p:spPr>
          <a:xfrm>
            <a:off x="2483416" y="1204463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>
                <a:solidFill>
                  <a:schemeClr val="tx1"/>
                </a:solidFill>
              </a:rPr>
              <a:t>Host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4B0BA5C-CD02-7764-0B3E-82F09E1DAE07}"/>
              </a:ext>
            </a:extLst>
          </p:cNvPr>
          <p:cNvSpPr/>
          <p:nvPr/>
        </p:nvSpPr>
        <p:spPr>
          <a:xfrm>
            <a:off x="5203756" y="1204463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dirty="0">
                <a:solidFill>
                  <a:schemeClr val="tx1"/>
                </a:solidFill>
              </a:rPr>
              <a:t>Stream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4DFCB43-2084-24A2-4F2C-5E82E0DE9B87}"/>
              </a:ext>
            </a:extLst>
          </p:cNvPr>
          <p:cNvSpPr/>
          <p:nvPr/>
        </p:nvSpPr>
        <p:spPr>
          <a:xfrm>
            <a:off x="7924096" y="1196975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0AA41-36A8-13E6-3557-34549F023A16}"/>
              </a:ext>
            </a:extLst>
          </p:cNvPr>
          <p:cNvSpPr txBox="1"/>
          <p:nvPr/>
        </p:nvSpPr>
        <p:spPr>
          <a:xfrm>
            <a:off x="4086866" y="1982806"/>
            <a:ext cx="1074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0" dirty="0"/>
              <a:t>Kernel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FC8B8-4598-C8C4-251C-48B2DA960BC6}"/>
              </a:ext>
            </a:extLst>
          </p:cNvPr>
          <p:cNvSpPr txBox="1"/>
          <p:nvPr/>
        </p:nvSpPr>
        <p:spPr>
          <a:xfrm>
            <a:off x="6716636" y="2592223"/>
            <a:ext cx="12490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0"/>
              <a:t>Execute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CC94F-6AAD-7EDA-170B-18876C9C79A1}"/>
              </a:ext>
            </a:extLst>
          </p:cNvPr>
          <p:cNvSpPr txBox="1"/>
          <p:nvPr/>
        </p:nvSpPr>
        <p:spPr>
          <a:xfrm>
            <a:off x="6626066" y="3201640"/>
            <a:ext cx="14302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0"/>
              <a:t>A Complete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D953E-8AEB-DC6D-F441-12DD81A38883}"/>
              </a:ext>
            </a:extLst>
          </p:cNvPr>
          <p:cNvSpPr txBox="1"/>
          <p:nvPr/>
        </p:nvSpPr>
        <p:spPr>
          <a:xfrm>
            <a:off x="4086866" y="3811057"/>
            <a:ext cx="10679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0"/>
              <a:t>Kernel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2AAD1-C4FD-09E9-B4BA-8FF7758EC56E}"/>
              </a:ext>
            </a:extLst>
          </p:cNvPr>
          <p:cNvSpPr txBox="1"/>
          <p:nvPr/>
        </p:nvSpPr>
        <p:spPr>
          <a:xfrm>
            <a:off x="6719842" y="4420472"/>
            <a:ext cx="12426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0" dirty="0"/>
              <a:t>Execute B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B00AC9A8-F769-5029-1955-49B1FFAF02FE}"/>
              </a:ext>
            </a:extLst>
          </p:cNvPr>
          <p:cNvSpPr/>
          <p:nvPr/>
        </p:nvSpPr>
        <p:spPr>
          <a:xfrm>
            <a:off x="9587558" y="4832668"/>
            <a:ext cx="2232967" cy="594360"/>
          </a:xfrm>
          <a:prstGeom prst="rect">
            <a:avLst/>
          </a:prstGeom>
          <a:solidFill>
            <a:srgbClr val="FFCA2B"/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dirty="0">
                <a:solidFill>
                  <a:schemeClr val="tx1"/>
                </a:solidFill>
                <a:latin typeface="TT Norms Pro Medium" panose="020B0103030101020204" pitchFamily="34" charset="0"/>
              </a:rPr>
              <a:t>Strict FIFO Order</a:t>
            </a: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6D4F03C4-5C9C-524B-D613-613F814D4DAC}"/>
              </a:ext>
            </a:extLst>
          </p:cNvPr>
          <p:cNvSpPr/>
          <p:nvPr/>
        </p:nvSpPr>
        <p:spPr>
          <a:xfrm>
            <a:off x="2483416" y="5434516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>
                <a:solidFill>
                  <a:schemeClr val="tx1"/>
                </a:solidFill>
              </a:rPr>
              <a:t>Host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7EB6E276-2FD8-E9AA-B698-918EC778E06C}"/>
              </a:ext>
            </a:extLst>
          </p:cNvPr>
          <p:cNvSpPr/>
          <p:nvPr/>
        </p:nvSpPr>
        <p:spPr>
          <a:xfrm>
            <a:off x="5203756" y="5434516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dirty="0">
                <a:solidFill>
                  <a:schemeClr val="tx1"/>
                </a:solidFill>
              </a:rPr>
              <a:t>Stream</a:t>
            </a: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11A60ECB-0BFE-0B6F-A7E8-CA488DE10B5C}"/>
              </a:ext>
            </a:extLst>
          </p:cNvPr>
          <p:cNvSpPr/>
          <p:nvPr/>
        </p:nvSpPr>
        <p:spPr>
          <a:xfrm>
            <a:off x="7924096" y="5427028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dirty="0">
                <a:solidFill>
                  <a:schemeClr val="tx1"/>
                </a:solidFill>
              </a:rPr>
              <a:t>GPU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88BCFB36-334F-CA45-8659-6422E9286A3D}"/>
              </a:ext>
            </a:extLst>
          </p:cNvPr>
          <p:cNvCxnSpPr>
            <a:stCxn id="2" idx="2"/>
            <a:endCxn id="35" idx="0"/>
          </p:cNvCxnSpPr>
          <p:nvPr/>
        </p:nvCxnSpPr>
        <p:spPr>
          <a:xfrm>
            <a:off x="3260656" y="1798823"/>
            <a:ext cx="0" cy="3635693"/>
          </a:xfrm>
          <a:prstGeom prst="line">
            <a:avLst/>
          </a:prstGeom>
          <a:ln w="9525">
            <a:solidFill>
              <a:schemeClr val="tx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7F80593-E151-C4E6-EB3D-5C29FE6949E1}"/>
              </a:ext>
            </a:extLst>
          </p:cNvPr>
          <p:cNvCxnSpPr>
            <a:cxnSpLocks/>
            <a:stCxn id="8" idx="2"/>
            <a:endCxn id="36" idx="0"/>
          </p:cNvCxnSpPr>
          <p:nvPr/>
        </p:nvCxnSpPr>
        <p:spPr>
          <a:xfrm>
            <a:off x="5980996" y="1798823"/>
            <a:ext cx="0" cy="3635693"/>
          </a:xfrm>
          <a:prstGeom prst="line">
            <a:avLst/>
          </a:prstGeom>
          <a:ln w="9525">
            <a:solidFill>
              <a:schemeClr val="tx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4B38EA1-80DA-5A6D-49C8-F6AE780C798D}"/>
              </a:ext>
            </a:extLst>
          </p:cNvPr>
          <p:cNvCxnSpPr>
            <a:cxnSpLocks/>
          </p:cNvCxnSpPr>
          <p:nvPr/>
        </p:nvCxnSpPr>
        <p:spPr>
          <a:xfrm>
            <a:off x="8701336" y="1798823"/>
            <a:ext cx="0" cy="3635693"/>
          </a:xfrm>
          <a:prstGeom prst="line">
            <a:avLst/>
          </a:prstGeom>
          <a:ln w="9525">
            <a:solidFill>
              <a:schemeClr val="tx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77DF2D6-B9EA-0872-6480-95A87DBE79A4}"/>
              </a:ext>
            </a:extLst>
          </p:cNvPr>
          <p:cNvCxnSpPr/>
          <p:nvPr/>
        </p:nvCxnSpPr>
        <p:spPr>
          <a:xfrm>
            <a:off x="3260656" y="2423575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3E131DE-5DAA-A86D-7904-38DCF8466A3F}"/>
              </a:ext>
            </a:extLst>
          </p:cNvPr>
          <p:cNvCxnSpPr/>
          <p:nvPr/>
        </p:nvCxnSpPr>
        <p:spPr>
          <a:xfrm>
            <a:off x="3260656" y="4235729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B3368AF6-E5D2-6C94-C1AC-A034239E1BE2}"/>
              </a:ext>
            </a:extLst>
          </p:cNvPr>
          <p:cNvCxnSpPr/>
          <p:nvPr/>
        </p:nvCxnSpPr>
        <p:spPr>
          <a:xfrm>
            <a:off x="5980996" y="4846956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A45D7966-0497-1E9E-514B-6EF2ED8F0777}"/>
              </a:ext>
            </a:extLst>
          </p:cNvPr>
          <p:cNvCxnSpPr/>
          <p:nvPr/>
        </p:nvCxnSpPr>
        <p:spPr>
          <a:xfrm>
            <a:off x="5980996" y="3026091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22CAB6E1-045A-6B00-E0DF-25AB55026784}"/>
              </a:ext>
            </a:extLst>
          </p:cNvPr>
          <p:cNvCxnSpPr>
            <a:cxnSpLocks/>
          </p:cNvCxnSpPr>
          <p:nvPr/>
        </p:nvCxnSpPr>
        <p:spPr>
          <a:xfrm flipH="1">
            <a:off x="5980996" y="3651614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61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A0D47-6580-6E43-18D7-CC53FE85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31ED65-7ADE-20DD-5EDD-054E7743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4B4043-E550-B4D8-1944-4FB8B77FA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959A46-527B-BBC2-1285-AFDE07124A25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cmd_buf.dispatch(group_count_x, ...);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end_record(/*sync=*/false);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//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тут может быть отправка в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56705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ED7D7-37BA-BD66-0A05-9DBCFD934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2ED09D-73DE-A3C0-F0CF-5F65E552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56639-0C1C-0F8B-528F-C89AF471C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4326E1-6B05-F899-0BF6-78BBD85E7FCF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cmd_buf.dispatch(group_count_x, ...);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end_record(/*sync=*/false);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тут может быть отправка в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21110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C6B0-2FD2-5C2E-9695-7346338D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7F8FB2-ED01-F4CA-0033-76DE6F17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7C812D-2B7A-6E7F-6A95-31C230876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C49D1-91F3-7945-5733-B1BE0B726FDF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cmd_buf.dispatch(group_count_x, ...);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end_record(/*sync=*/false);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тут может быть отправка в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88348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2B8E7-7CF8-0A2B-CBBC-03151B46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3C0495F-8E8D-EC39-CB0E-3AB8696F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FBE668-B165-CDD1-6DDC-D98D7D65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4C3E71-A1F3-4AB0-F5AF-B8CF925619D2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cmd_buf.dispatch(group_count_x, ...);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end_record(/*sync=*/false);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тут может быть отправка в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60814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D076C-3901-1397-D14F-5BE5E836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606FB9-B4BB-614F-D826-AE8CFD7B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888216-25B2-171F-7899-8BFA69106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791963-D103-5A17-CD25-CD0BBD310A34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cmd_buf.dispatch(group_count_x, ...);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end_record(/*sync=*/false);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тут может быть отправка в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9461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8C567-3533-BB27-9DAE-800F97C6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171B08-18BE-6856-DD93-DE430242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26EFCF-B6E0-F6C3-33EF-40AE2DA59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386434-A655-C1A2-BA2C-CCEFFF44F9F4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cmd_buf.dispatch(group_count_x, ...);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//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ExtraBold" panose="02000009000000000000" pitchFamily="2" charset="0"/>
              <a:ea typeface="JetBrains Mono Medium" panose="02000009000000000000" pitchFamily="49" charset="0"/>
              <a:cs typeface="JetBrains Mono ExtraBold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end_record(/*sync=*/false);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тут может быть отправка в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73271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1ED4-E4F2-CF05-57C9-E504926F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89AD53-6D91-B241-2F1F-CE77B55C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Накладные расходов при запуске шейдера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1C12E-C5A0-3211-4976-8DDC674E5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D730EAB-62D0-922D-EF84-307FA6F0B308}"/>
              </a:ext>
            </a:extLst>
          </p:cNvPr>
          <p:cNvGraphicFramePr>
            <a:graphicFrameLocks noGrp="1"/>
          </p:cNvGraphicFramePr>
          <p:nvPr/>
        </p:nvGraphicFramePr>
        <p:xfrm>
          <a:off x="380291" y="932329"/>
          <a:ext cx="11429163" cy="41710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09721">
                  <a:extLst>
                    <a:ext uri="{9D8B030D-6E8A-4147-A177-3AD203B41FA5}">
                      <a16:colId xmlns:a16="http://schemas.microsoft.com/office/drawing/2014/main" val="3336008692"/>
                    </a:ext>
                  </a:extLst>
                </a:gridCol>
                <a:gridCol w="3809721">
                  <a:extLst>
                    <a:ext uri="{9D8B030D-6E8A-4147-A177-3AD203B41FA5}">
                      <a16:colId xmlns:a16="http://schemas.microsoft.com/office/drawing/2014/main" val="1499627269"/>
                    </a:ext>
                  </a:extLst>
                </a:gridCol>
                <a:gridCol w="3809721">
                  <a:extLst>
                    <a:ext uri="{9D8B030D-6E8A-4147-A177-3AD203B41FA5}">
                      <a16:colId xmlns:a16="http://schemas.microsoft.com/office/drawing/2014/main" val="255415804"/>
                    </a:ext>
                  </a:extLst>
                </a:gridCol>
              </a:tblGrid>
              <a:tr h="802629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Объект</a:t>
                      </a:r>
                      <a:endParaRPr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Стоимость</a:t>
                      </a:r>
                      <a:r>
                        <a:rPr sz="24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создания</a:t>
                      </a:r>
                      <a:endParaRPr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Частота</a:t>
                      </a:r>
                      <a:endParaRPr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48879"/>
                  </a:ext>
                </a:extLst>
              </a:tr>
              <a:tr h="802629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Буфер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команд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Средняя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каждую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отправку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40537"/>
                  </a:ext>
                </a:extLst>
              </a:tr>
              <a:tr h="802629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Набор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дескрипторов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Средняя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каждый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запуск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шейдера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89513"/>
                  </a:ext>
                </a:extLst>
              </a:tr>
              <a:tr h="802629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Буфер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памяти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Высокая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каждый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тензор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94969"/>
                  </a:ext>
                </a:extLst>
              </a:tr>
              <a:tr h="96052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Конвейер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Очень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высокая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каждую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комбинацию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шейдер+спецификация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0876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8E16394-8CC5-30D8-AF7F-EF981D2BDF55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Решение: пулы объектов, пакетирование и кэширование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9425286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1ED4-E4F2-CF05-57C9-E504926F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89AD53-6D91-B241-2F1F-CE77B55C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Накладные расходов при запуске шейдера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1C12E-C5A0-3211-4976-8DDC674E5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D730EAB-62D0-922D-EF84-307FA6F0B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97770"/>
              </p:ext>
            </p:extLst>
          </p:nvPr>
        </p:nvGraphicFramePr>
        <p:xfrm>
          <a:off x="380291" y="932329"/>
          <a:ext cx="11429163" cy="41710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09721">
                  <a:extLst>
                    <a:ext uri="{9D8B030D-6E8A-4147-A177-3AD203B41FA5}">
                      <a16:colId xmlns:a16="http://schemas.microsoft.com/office/drawing/2014/main" val="3336008692"/>
                    </a:ext>
                  </a:extLst>
                </a:gridCol>
                <a:gridCol w="3809721">
                  <a:extLst>
                    <a:ext uri="{9D8B030D-6E8A-4147-A177-3AD203B41FA5}">
                      <a16:colId xmlns:a16="http://schemas.microsoft.com/office/drawing/2014/main" val="1499627269"/>
                    </a:ext>
                  </a:extLst>
                </a:gridCol>
                <a:gridCol w="3809721">
                  <a:extLst>
                    <a:ext uri="{9D8B030D-6E8A-4147-A177-3AD203B41FA5}">
                      <a16:colId xmlns:a16="http://schemas.microsoft.com/office/drawing/2014/main" val="255415804"/>
                    </a:ext>
                  </a:extLst>
                </a:gridCol>
              </a:tblGrid>
              <a:tr h="802629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Объект</a:t>
                      </a:r>
                      <a:endParaRPr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Стоимость</a:t>
                      </a:r>
                      <a:r>
                        <a:rPr sz="24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создания</a:t>
                      </a:r>
                      <a:endParaRPr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dirty="0" err="1">
                          <a:solidFill>
                            <a:schemeClr val="tx2"/>
                          </a:solidFill>
                          <a:latin typeface="+mj-lt"/>
                        </a:rPr>
                        <a:t>Частота</a:t>
                      </a:r>
                      <a:endParaRPr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48879"/>
                  </a:ext>
                </a:extLst>
              </a:tr>
              <a:tr h="802629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Буфер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команд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Средняя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каждую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отправку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40537"/>
                  </a:ext>
                </a:extLst>
              </a:tr>
              <a:tr h="802629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Набор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дескрипторов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Средняя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каждый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запуск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шейдера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89513"/>
                  </a:ext>
                </a:extLst>
              </a:tr>
              <a:tr h="802629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Буфер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памяти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Высокая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каждый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тензор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94969"/>
                  </a:ext>
                </a:extLst>
              </a:tr>
              <a:tr h="96052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Конвейер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Очень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высокая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На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каждую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комбинацию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шейдер+спецификация</a:t>
                      </a:r>
                      <a:endParaRPr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0876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8E16394-8CC5-30D8-AF7F-EF981D2BDF55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Решение: пулы объектов, пакетирование и кэширование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3884193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5CC7-B363-11E1-49AB-8C476E526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F39AE-C696-40C9-A912-DFABD970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Пакетирование </a:t>
            </a:r>
            <a:br>
              <a:rPr lang="ru-RU" dirty="0"/>
            </a:br>
            <a:r>
              <a:rPr lang="ru-RU" dirty="0"/>
              <a:t>+ Пулы объектов</a:t>
            </a:r>
            <a:endParaRPr lang="ru-RU" dirty="0">
              <a:latin typeface="TT Norms Pro Light" panose="020B0103030101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1AE92-DB5F-5C59-16BE-242A79CB06BE}"/>
              </a:ext>
            </a:extLst>
          </p:cNvPr>
          <p:cNvSpPr txBox="1"/>
          <p:nvPr/>
        </p:nvSpPr>
        <p:spPr>
          <a:xfrm>
            <a:off x="670740" y="2302331"/>
            <a:ext cx="6901985" cy="32162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Буферы команд: выделение 1024 штук за раз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Наборы дескрипторов: пул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с обработкой переполнения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Амортизация стоимости выделения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при множественном использовании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499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60FCB-0A61-7DAE-77C0-45375B5D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33A02-9C3A-7348-86DF-55CB0149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буферов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722378-7DF4-26D6-7207-0B94B4569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F814D3-7B1A-F9AE-87CB-AE34CB25610D}"/>
              </a:ext>
            </a:extLst>
          </p:cNvPr>
          <p:cNvSpPr/>
          <p:nvPr/>
        </p:nvSpPr>
        <p:spPr>
          <a:xfrm>
            <a:off x="371475" y="1732245"/>
            <a:ext cx="11449050" cy="4289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VkCommandPool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private: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std::vector&lt;vk::CommandBuffer&gt; buffers_;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size_t current_buffer_index_{0};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public: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vk::CommandBuffer get_command_buffer()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vkAllocateCommandBuffers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allocate_new_batch(VULKAN_COMMAND_BUFFER_BATCH_SIZE);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handle = buffers_[current_buffer_index_];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++current_buffer_index_;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handle;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616D7CD-5C1A-D2D8-6F24-CAD5867D249A}"/>
              </a:ext>
            </a:extLst>
          </p:cNvPr>
          <p:cNvSpPr>
            <a:spLocks/>
          </p:cNvSpPr>
          <p:nvPr/>
        </p:nvSpPr>
        <p:spPr>
          <a:xfrm>
            <a:off x="371475" y="1207921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Пакетное выделение пула команд амортизирует накладные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361040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F0C3-8FB2-8188-44FC-6D5B7687B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73A5B41-7857-E3B8-82B1-4B6B06EE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CUDA: видимость памяти внутри потока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C780B0-BD53-AC65-17C2-AA9C3611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943807-235E-4347-A9E0-AD930EE48650}"/>
              </a:ext>
            </a:extLst>
          </p:cNvPr>
          <p:cNvSpPr/>
          <p:nvPr/>
        </p:nvSpPr>
        <p:spPr>
          <a:xfrm>
            <a:off x="2483416" y="1633091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K</a:t>
            </a:r>
            <a:r>
              <a:rPr lang="en-US" dirty="0" err="1">
                <a:solidFill>
                  <a:schemeClr val="tx1"/>
                </a:solidFill>
              </a:rPr>
              <a:t>ernel</a:t>
            </a:r>
            <a:r>
              <a:rPr lang="en-US" dirty="0">
                <a:solidFill>
                  <a:schemeClr val="tx1"/>
                </a:solidFill>
              </a:rPr>
              <a:t> 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5BC2A23-84BB-911D-9974-9E9F71334D8C}"/>
              </a:ext>
            </a:extLst>
          </p:cNvPr>
          <p:cNvSpPr/>
          <p:nvPr/>
        </p:nvSpPr>
        <p:spPr>
          <a:xfrm>
            <a:off x="5203756" y="1633091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78939F0-AC78-A008-4E69-3965F3EA28CC}"/>
              </a:ext>
            </a:extLst>
          </p:cNvPr>
          <p:cNvSpPr/>
          <p:nvPr/>
        </p:nvSpPr>
        <p:spPr>
          <a:xfrm>
            <a:off x="7924096" y="1625603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Kernel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F985B-641C-1FD9-E10B-F0DD405E3B4E}"/>
              </a:ext>
            </a:extLst>
          </p:cNvPr>
          <p:cNvSpPr txBox="1"/>
          <p:nvPr/>
        </p:nvSpPr>
        <p:spPr>
          <a:xfrm>
            <a:off x="3966640" y="2411434"/>
            <a:ext cx="13083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0" dirty="0"/>
              <a:t>Write Data</a:t>
            </a:r>
            <a:endParaRPr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9A27C1-4D20-ED2F-32D0-F8456F6F1EA3}"/>
              </a:ext>
            </a:extLst>
          </p:cNvPr>
          <p:cNvSpPr txBox="1"/>
          <p:nvPr/>
        </p:nvSpPr>
        <p:spPr>
          <a:xfrm>
            <a:off x="3574707" y="3811057"/>
            <a:ext cx="20922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0" dirty="0"/>
              <a:t>Completion Signal</a:t>
            </a:r>
            <a:endParaRPr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AC092-C518-BEE7-2690-2EF093CB9926}"/>
              </a:ext>
            </a:extLst>
          </p:cNvPr>
          <p:cNvSpPr txBox="1"/>
          <p:nvPr/>
        </p:nvSpPr>
        <p:spPr>
          <a:xfrm>
            <a:off x="6719842" y="4420472"/>
            <a:ext cx="12682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0" dirty="0"/>
              <a:t>Read Data</a:t>
            </a:r>
            <a:endParaRPr b="0" dirty="0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655CFDBC-9760-8949-0E6A-EB3949FBDFFE}"/>
              </a:ext>
            </a:extLst>
          </p:cNvPr>
          <p:cNvSpPr/>
          <p:nvPr/>
        </p:nvSpPr>
        <p:spPr>
          <a:xfrm>
            <a:off x="9587558" y="4832668"/>
            <a:ext cx="2232967" cy="594360"/>
          </a:xfrm>
          <a:prstGeom prst="rect">
            <a:avLst/>
          </a:prstGeom>
          <a:solidFill>
            <a:srgbClr val="FFCA2B"/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T Norms Pro Medium" panose="020B0103030101020204" pitchFamily="34" charset="0"/>
              </a:rPr>
              <a:t>Sees Fresh Data</a:t>
            </a:r>
            <a:endParaRPr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32C4FC0D-5ECE-CFBF-7C02-EBC3B7BB39F1}"/>
              </a:ext>
            </a:extLst>
          </p:cNvPr>
          <p:cNvSpPr/>
          <p:nvPr/>
        </p:nvSpPr>
        <p:spPr>
          <a:xfrm>
            <a:off x="2483416" y="5434516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Kernel A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EC5F5724-9E31-E56F-C69D-74AC694D5AF1}"/>
              </a:ext>
            </a:extLst>
          </p:cNvPr>
          <p:cNvSpPr/>
          <p:nvPr/>
        </p:nvSpPr>
        <p:spPr>
          <a:xfrm>
            <a:off x="5203756" y="5434516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22847023-7597-AB7D-FA75-DB6DCB3752B3}"/>
              </a:ext>
            </a:extLst>
          </p:cNvPr>
          <p:cNvSpPr/>
          <p:nvPr/>
        </p:nvSpPr>
        <p:spPr>
          <a:xfrm>
            <a:off x="7924096" y="5427028"/>
            <a:ext cx="1554480" cy="59436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Kernel B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F7E4567-23B6-A861-6629-1DD2B73EC4B9}"/>
              </a:ext>
            </a:extLst>
          </p:cNvPr>
          <p:cNvCxnSpPr>
            <a:stCxn id="2" idx="2"/>
            <a:endCxn id="35" idx="0"/>
          </p:cNvCxnSpPr>
          <p:nvPr/>
        </p:nvCxnSpPr>
        <p:spPr>
          <a:xfrm>
            <a:off x="3260656" y="2227451"/>
            <a:ext cx="0" cy="3207065"/>
          </a:xfrm>
          <a:prstGeom prst="line">
            <a:avLst/>
          </a:prstGeom>
          <a:ln w="9525">
            <a:solidFill>
              <a:schemeClr val="tx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6919622-5517-0567-8525-9FDF547999FF}"/>
              </a:ext>
            </a:extLst>
          </p:cNvPr>
          <p:cNvCxnSpPr>
            <a:cxnSpLocks/>
            <a:stCxn id="8" idx="2"/>
            <a:endCxn id="36" idx="0"/>
          </p:cNvCxnSpPr>
          <p:nvPr/>
        </p:nvCxnSpPr>
        <p:spPr>
          <a:xfrm>
            <a:off x="5980996" y="2227451"/>
            <a:ext cx="0" cy="3207065"/>
          </a:xfrm>
          <a:prstGeom prst="line">
            <a:avLst/>
          </a:prstGeom>
          <a:ln w="9525">
            <a:solidFill>
              <a:schemeClr val="tx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209E9F1-8C1D-16F6-473A-8656B5FAFF2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701336" y="2219963"/>
            <a:ext cx="0" cy="3214553"/>
          </a:xfrm>
          <a:prstGeom prst="line">
            <a:avLst/>
          </a:prstGeom>
          <a:ln w="9525">
            <a:solidFill>
              <a:schemeClr val="tx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F738111E-3799-68D8-A0A7-5AF83BA2B61A}"/>
              </a:ext>
            </a:extLst>
          </p:cNvPr>
          <p:cNvCxnSpPr/>
          <p:nvPr/>
        </p:nvCxnSpPr>
        <p:spPr>
          <a:xfrm>
            <a:off x="3260656" y="2852203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B544AE06-0B19-C68F-6ECD-F0E2CCDC14B5}"/>
              </a:ext>
            </a:extLst>
          </p:cNvPr>
          <p:cNvCxnSpPr>
            <a:cxnSpLocks/>
          </p:cNvCxnSpPr>
          <p:nvPr/>
        </p:nvCxnSpPr>
        <p:spPr>
          <a:xfrm>
            <a:off x="3260656" y="4235729"/>
            <a:ext cx="544068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6EC6877-1292-D3BC-42F2-D2F20202FA63}"/>
              </a:ext>
            </a:extLst>
          </p:cNvPr>
          <p:cNvCxnSpPr>
            <a:cxnSpLocks/>
          </p:cNvCxnSpPr>
          <p:nvPr/>
        </p:nvCxnSpPr>
        <p:spPr>
          <a:xfrm flipH="1">
            <a:off x="5980996" y="4846956"/>
            <a:ext cx="27203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0">
            <a:extLst>
              <a:ext uri="{FF2B5EF4-FFF2-40B4-BE49-F238E27FC236}">
                <a16:creationId xmlns:a16="http://schemas.microsoft.com/office/drawing/2014/main" id="{E3512950-DDE9-9143-1706-6C321FA90701}"/>
              </a:ext>
            </a:extLst>
          </p:cNvPr>
          <p:cNvSpPr/>
          <p:nvPr/>
        </p:nvSpPr>
        <p:spPr>
          <a:xfrm>
            <a:off x="5980996" y="3131820"/>
            <a:ext cx="2720335" cy="594360"/>
          </a:xfrm>
          <a:prstGeom prst="rect">
            <a:avLst/>
          </a:prstGeom>
          <a:solidFill>
            <a:srgbClr val="FFCA2B"/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T Norms Pro Medium" panose="020B0103030101020204" pitchFamily="34" charset="0"/>
              </a:rPr>
              <a:t>Visibly Guaranteed</a:t>
            </a:r>
            <a:endParaRPr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63285-1AB6-453D-599E-7CB6070C89BC}"/>
              </a:ext>
            </a:extLst>
          </p:cNvPr>
          <p:cNvSpPr txBox="1"/>
          <p:nvPr/>
        </p:nvSpPr>
        <p:spPr>
          <a:xfrm>
            <a:off x="371475" y="1163862"/>
            <a:ext cx="960263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1800" noProof="0" dirty="0"/>
              <a:t>Дополнительный код не нужен: неявная синхронизация внутри потока</a:t>
            </a:r>
          </a:p>
        </p:txBody>
      </p:sp>
    </p:spTree>
    <p:extLst>
      <p:ext uri="{BB962C8B-B14F-4D97-AF65-F5344CB8AC3E}">
        <p14:creationId xmlns:p14="http://schemas.microsoft.com/office/powerpoint/2010/main" val="29813414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8AD0-F85C-F0BD-7F7F-3FB76CAA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40A6A6-5A22-E399-1C1F-8DBA66BC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буферов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05E450-1862-DAB9-5215-D8B9E5CF4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A2A028-95C9-5E43-B1CD-96BCE2A3C86C}"/>
              </a:ext>
            </a:extLst>
          </p:cNvPr>
          <p:cNvSpPr/>
          <p:nvPr/>
        </p:nvSpPr>
        <p:spPr>
          <a:xfrm>
            <a:off x="371475" y="1732245"/>
            <a:ext cx="11449050" cy="4289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VkCommandPool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private: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std::vector&lt;vk::CommandBuffer&gt; buffers_;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size_t current_buffer_index_{0};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public: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vk::CommandBuffer get_command_buffer()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vkAllocateCommandBuffers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allocate_new_batch(VULKAN_COMMAND_BUFFER_BATCH_SIZE);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handle = buffers_[current_buffer_index_];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++current_buffer_index_;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handle;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AE462C1-4405-CCBC-1672-F1D9F867DAE3}"/>
              </a:ext>
            </a:extLst>
          </p:cNvPr>
          <p:cNvSpPr>
            <a:spLocks/>
          </p:cNvSpPr>
          <p:nvPr/>
        </p:nvSpPr>
        <p:spPr>
          <a:xfrm>
            <a:off x="371475" y="1207921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Пакетное выделение пула команд амортизирует накладные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14220138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F0904-1C4C-309F-91FB-C9CF298B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ECB23B-96F4-4B8D-6E22-1279400B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буферов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75EAED-DE62-4405-726F-4D47CBD31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B9D4D9-9928-2EE3-F81B-62F0C882F986}"/>
              </a:ext>
            </a:extLst>
          </p:cNvPr>
          <p:cNvSpPr/>
          <p:nvPr/>
        </p:nvSpPr>
        <p:spPr>
          <a:xfrm>
            <a:off x="371475" y="1732245"/>
            <a:ext cx="11449050" cy="4289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VkCommandPool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private: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std::vector&lt;vk::CommandBuffer&gt; buffers_;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size_t current_buffer_index_{0};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public: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vk::CommandBuffer get_command_buffer()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vkAllocateCommandBuffers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allocate_new_batch(VULKAN_COMMAND_BUFFER_BATCH_SIZE);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handle = buffers_[current_buffer_index_];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++current_buffer_index_;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handle;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A634350-3C6A-0F68-D757-42220D389DB2}"/>
              </a:ext>
            </a:extLst>
          </p:cNvPr>
          <p:cNvSpPr>
            <a:spLocks/>
          </p:cNvSpPr>
          <p:nvPr/>
        </p:nvSpPr>
        <p:spPr>
          <a:xfrm>
            <a:off x="371475" y="1207921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Пакетное выделение пула команд амортизирует накладные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24665313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1A426-D4D1-78F6-3EA6-E552886F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E608E2-BAFE-0745-A5FB-EE0ADD63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буферов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6B805C-1BE5-F477-F597-80605D9C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6D8274-D84D-9AE7-4149-C3C4F696A747}"/>
              </a:ext>
            </a:extLst>
          </p:cNvPr>
          <p:cNvSpPr/>
          <p:nvPr/>
        </p:nvSpPr>
        <p:spPr>
          <a:xfrm>
            <a:off x="371475" y="1732245"/>
            <a:ext cx="11449050" cy="4289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VkCommandPool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private: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std::vector&lt;vk::CommandBuffer&gt; buffers_;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size_t current_buffer_index_{0};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public: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vk::CommandBuffer get_command_buffer()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vkAllocateCommandBuffers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allocate_new_batch(VULKAN_COMMAND_BUFFER_BATCH_SIZE);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handle = buffers_[current_buffer_index_];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++current_buffer_index_;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return handle;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5A05A19-802F-34CD-246A-0E4620FEC55F}"/>
              </a:ext>
            </a:extLst>
          </p:cNvPr>
          <p:cNvSpPr>
            <a:spLocks/>
          </p:cNvSpPr>
          <p:nvPr/>
        </p:nvSpPr>
        <p:spPr>
          <a:xfrm>
            <a:off x="371475" y="1207921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Пакетное выделение пула команд амортизирует накладные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16626376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3B9C-1456-50A6-8694-19DEE99CF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205526-A9BC-3DAB-45C8-857701EC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буферов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FB0C64-033E-C9D3-37A6-FF6C10B08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0D065A-DB77-4E42-652F-C493F3C983D4}"/>
              </a:ext>
            </a:extLst>
          </p:cNvPr>
          <p:cNvSpPr/>
          <p:nvPr/>
        </p:nvSpPr>
        <p:spPr>
          <a:xfrm>
            <a:off x="371475" y="1732245"/>
            <a:ext cx="11449050" cy="4289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VkCommandPool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private: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std::vector&lt;vk::CommandBuffer&gt; buffers_;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size_t current_buffer_index_{0};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public: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vk::CommandBuffer get_command_buffer()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vkAllocateCommandBuffers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allocate_new_batch(VULKAN_COMMAND_BUFFER_BATCH_SIZE);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handle = buffers_[current_buffer_index_];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++current_buffer_index_;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handle;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8736BE2-72C1-9DE5-4321-E9C50BD366D5}"/>
              </a:ext>
            </a:extLst>
          </p:cNvPr>
          <p:cNvSpPr>
            <a:spLocks/>
          </p:cNvSpPr>
          <p:nvPr/>
        </p:nvSpPr>
        <p:spPr>
          <a:xfrm>
            <a:off x="371475" y="1207921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Пакетное выделение пула команд амортизирует накладные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2415109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C43A-3C47-971D-9CE9-0C692803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78F060-693D-64DC-9C7F-317FF44E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буферов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2CC69E-49A3-69D4-3A61-89D918B3C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DFC714-FC50-A154-8720-E9D64EE5E956}"/>
              </a:ext>
            </a:extLst>
          </p:cNvPr>
          <p:cNvSpPr/>
          <p:nvPr/>
        </p:nvSpPr>
        <p:spPr>
          <a:xfrm>
            <a:off x="371475" y="1732245"/>
            <a:ext cx="11449050" cy="4289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VkCommandPool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private: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std::vector&lt;vk::CommandBuffer&gt; buffers_;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size_t current_buffer_index_{0};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public: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vk::CommandBuffer get_command_buffer()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vkAllocateCommandBuffers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allocate_new_batch(VULKAN_COMMAND_BUFFER_BATCH_SIZE);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auto handle = buffers_[current_buffer_index_];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++current_buffer_index_;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handle;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83E08A07-4049-D003-51A4-8A54711E521F}"/>
              </a:ext>
            </a:extLst>
          </p:cNvPr>
          <p:cNvSpPr>
            <a:spLocks/>
          </p:cNvSpPr>
          <p:nvPr/>
        </p:nvSpPr>
        <p:spPr>
          <a:xfrm>
            <a:off x="371475" y="1207921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Пакетное выделение пула команд амортизирует накладные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28187114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9B2B9-1A08-B3DC-C54A-F6C1BFAB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E65DE1-8F51-921D-AEC6-7A9AFF9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дескрипторов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C57187-D6F8-3FAE-55F0-3BE1C7732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69FEC3-2CD4-BE4C-6041-0682EB02D200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vk::DescriptorSet VkDescriptorPool::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allocate_descriptor_set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vk::DescriptorSetLayout layout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auto descriptor_pool = pools_[current_pool_index_];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vk::DescriptorSetAllocateInfo alloc_info(descriptor_pool, layout);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try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sets = device_.allocateDescriptorSets(alloc_info);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sets.front();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 catch (const vk::OutOfPoolMemoryError&amp;)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++current_pool_index_;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(current_pool_index_ &lt; pools_.size())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return allocate_descriptor_set(layout);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existing pools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pools_.emplace_back(create_pool());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Overflow: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allocate_descriptor_set(layout);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54305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3F32-6836-A5EA-0BE4-10739F8CD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E90A98-7AE6-99F4-210F-4AF04C0E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дескрипторов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B116AD-671C-3A96-F9FB-724C5F84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CE53C7-08B6-15AE-0A3E-CE97643B778F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vk::DescriptorSet VkDescriptorPool::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allocate_descriptor_set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vk::DescriptorSetLayout layout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auto descriptor_pool = pools_[current_pool_index_];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vk::DescriptorSetAllocateInfo alloc_info(descriptor_pool, layout);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try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sets = device_.allocateDescriptorSets(alloc_info);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sets.front();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 catch (const vk::OutOfPoolMemoryError&amp;)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++current_pool_index_;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(current_pool_index_ &lt; pools_.size())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return allocate_descriptor_set(layout);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existing pools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pools_.emplace_back(create_pool());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Overflow: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allocate_descriptor_set(layout);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15667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7E414-7765-6A63-F651-48770D34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AA0061-DEE6-CFF4-77E3-1ABEB7D4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дескрипторов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22AD6F-4AD1-555E-5056-7EB6094BC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32F9D8-9B7B-BF7D-798B-95648EB18FA6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vk::DescriptorSet VkDescriptorPool::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allocate_descriptor_set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vk::DescriptorSetLayout layout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auto descriptor_pool = pools_[current_pool_index_];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vk::DescriptorSetAllocateInfo alloc_info(descriptor_pool, layout);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try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auto sets = device_.allocateDescriptorSets(alloc_info);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return sets.front();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 catch (const vk::OutOfPoolMemoryError&amp;)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++current_pool_index_;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(current_pool_index_ &lt; pools_.size())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return allocate_descriptor_set(layout);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existing pools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pools_.emplace_back(create_pool());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Overflow: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allocate_descriptor_set(layout);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93584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61B2-5044-57C7-847E-8943DA29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A42CD34-9581-F81B-60B2-0A01218C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дескрипторов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BC035F-CFAC-5FCB-8934-54CF309AF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CA8D96-0CF7-F34D-2461-7E1EC621779B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vk::DescriptorSet VkDescriptorPool::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allocate_descriptor_set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vk::DescriptorSetLayout layout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auto descriptor_pool = pools_[current_pool_index_];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vk::DescriptorSetAllocateInfo alloc_info(descriptor_pool, layout);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try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auto sets = device_.allocateDescriptorSets(alloc_info);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sets.front();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catch (const vk::OutOfPoolMemoryError&amp;)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++current_pool_index_;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(current_pool_index_ &lt; pools_.size())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return allocate_descriptor_set(layout);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existing pools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pools_.emplace_back(create_pool());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Overflow: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allocate_descriptor_set(layout);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83656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B0B95-150B-64F9-06A9-3204B350D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D46FB7C-4E22-A3D1-5942-5845C5C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дескрипторов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5D425-9A17-C431-C2DF-189363499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EA33DA-170B-1F3A-2168-EDCDC6DD819F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vk::DescriptorSet VkDescriptorPool::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allocate_descriptor_set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vk::DescriptorSetLayout layout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auto descriptor_pool = pools_[current_pool_index_];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vk::DescriptorSetAllocateInfo alloc_info(descriptor_pool, layout);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try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auto sets = device_.allocateDescriptorSets(alloc_info);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sets.front();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catch (const vk::OutOfPoolMemoryError&amp;)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++current_pool_index_;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if (current_pool_index_ &lt; pools_.size())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return allocate_descriptor_set(layout);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// Retry existing pools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pools_.emplace_back(create_pool());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Overflow: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allocate_descriptor_set(layout);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652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7839-8BD0-CF72-455C-644F787C8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87E837-2A61-B757-C765-643D8779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309563"/>
            <a:ext cx="10496905" cy="757237"/>
          </a:xfrm>
        </p:spPr>
        <p:txBody>
          <a:bodyPr/>
          <a:lstStyle/>
          <a:p>
            <a:r>
              <a:rPr lang="es-419" noProof="0" dirty="0"/>
              <a:t>OpenCL: </a:t>
            </a:r>
            <a:r>
              <a:rPr lang="ru-RU" noProof="0" dirty="0"/>
              <a:t>упорядоченные </a:t>
            </a:r>
            <a:br>
              <a:rPr lang="en-US" noProof="0" dirty="0"/>
            </a:br>
            <a:r>
              <a:rPr lang="es-419" noProof="0" dirty="0"/>
              <a:t>vs </a:t>
            </a:r>
            <a:r>
              <a:rPr lang="ru-RU" noProof="0" dirty="0"/>
              <a:t>неупорядоченные очереди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2961AB-A7B0-DCB9-7A06-00750D4D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8" name="Таблица 2">
            <a:extLst>
              <a:ext uri="{FF2B5EF4-FFF2-40B4-BE49-F238E27FC236}">
                <a16:creationId xmlns:a16="http://schemas.microsoft.com/office/drawing/2014/main" id="{CDE6CAD4-C3F5-9DFF-DDA4-F66B6B90D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74821"/>
              </p:ext>
            </p:extLst>
          </p:nvPr>
        </p:nvGraphicFramePr>
        <p:xfrm>
          <a:off x="366713" y="1931190"/>
          <a:ext cx="11442699" cy="358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26">
                  <a:extLst>
                    <a:ext uri="{9D8B030D-6E8A-4147-A177-3AD203B41FA5}">
                      <a16:colId xmlns:a16="http://schemas.microsoft.com/office/drawing/2014/main" val="3620724068"/>
                    </a:ext>
                  </a:extLst>
                </a:gridCol>
                <a:gridCol w="4227444">
                  <a:extLst>
                    <a:ext uri="{9D8B030D-6E8A-4147-A177-3AD203B41FA5}">
                      <a16:colId xmlns:a16="http://schemas.microsoft.com/office/drawing/2014/main" val="3594171665"/>
                    </a:ext>
                  </a:extLst>
                </a:gridCol>
                <a:gridCol w="4295429">
                  <a:extLst>
                    <a:ext uri="{9D8B030D-6E8A-4147-A177-3AD203B41FA5}">
                      <a16:colId xmlns:a16="http://schemas.microsoft.com/office/drawing/2014/main" val="3462872471"/>
                    </a:ext>
                  </a:extLst>
                </a:gridCol>
              </a:tblGrid>
              <a:tr h="708900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Характеристика</a:t>
                      </a:r>
                      <a:endParaRPr sz="2400" b="0" i="0" dirty="0">
                        <a:solidFill>
                          <a:schemeClr val="tx2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Упорядоченная очередь</a:t>
                      </a:r>
                    </a:p>
                  </a:txBody>
                  <a:tcPr marL="135467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Неупорядоченная очередь</a:t>
                      </a:r>
                    </a:p>
                  </a:txBody>
                  <a:tcPr marL="135467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153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kern="120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  <a:ea typeface="+mn-ea"/>
                          <a:cs typeface="+mn-cs"/>
                        </a:rPr>
                        <a:t>Исполнение</a:t>
                      </a:r>
                      <a:endParaRPr sz="1800" b="0" i="0" kern="120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  <a:ea typeface="+mn-ea"/>
                        <a:cs typeface="+mn-cs"/>
                      </a:endParaRPr>
                    </a:p>
                  </a:txBody>
                  <a:tcPr marL="0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Строгий</a:t>
                      </a:r>
                      <a:r>
                        <a:rPr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FIFO</a:t>
                      </a: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Зависит</a:t>
                      </a:r>
                      <a:r>
                        <a:rPr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событий</a:t>
                      </a:r>
                      <a:endParaRPr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69669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kern="120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  <a:ea typeface="+mn-ea"/>
                          <a:cs typeface="+mn-cs"/>
                        </a:rPr>
                        <a:t>Зависимости</a:t>
                      </a:r>
                      <a:endParaRPr sz="1800" b="0" i="0" kern="120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  <a:ea typeface="+mn-ea"/>
                        <a:cs typeface="+mn-cs"/>
                      </a:endParaRPr>
                    </a:p>
                  </a:txBody>
                  <a:tcPr marL="0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Неявные</a:t>
                      </a:r>
                      <a:endParaRPr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Явные</a:t>
                      </a:r>
                      <a:r>
                        <a:rPr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</a:t>
                      </a:r>
                      <a:r>
                        <a:rPr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6725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kern="120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  <a:ea typeface="+mn-ea"/>
                          <a:cs typeface="+mn-cs"/>
                        </a:rPr>
                        <a:t>Сложность</a:t>
                      </a:r>
                      <a:endParaRPr sz="1800" b="0" i="0" kern="120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  <a:ea typeface="+mn-ea"/>
                        <a:cs typeface="+mn-cs"/>
                      </a:endParaRPr>
                    </a:p>
                  </a:txBody>
                  <a:tcPr marL="0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  <a:endParaRPr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  <a:endParaRPr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38482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kern="120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  <a:ea typeface="+mn-ea"/>
                          <a:cs typeface="+mn-cs"/>
                        </a:rPr>
                        <a:t>Параллелизм</a:t>
                      </a:r>
                      <a:endParaRPr sz="1800" b="0" i="0" kern="120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  <a:ea typeface="+mn-ea"/>
                        <a:cs typeface="+mn-cs"/>
                      </a:endParaRPr>
                    </a:p>
                  </a:txBody>
                  <a:tcPr marL="0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</a:t>
                      </a:r>
                      <a:endParaRPr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</a:t>
                      </a:r>
                      <a:endParaRPr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467" marR="67733" marT="67733" marB="67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7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6263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C1698-29E8-D5A7-62FC-C28EA6657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A7178A-0364-88A2-56F3-5E3B0E10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Пул дескрипторов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72497-95C5-4778-1BD2-BA2D871C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4DE5C6-80E1-9863-C198-D212EF76849F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vk::DescriptorSet VkDescriptorPool::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allocate_descriptor_set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vk::DescriptorSetLayout layout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auto descriptor_pool = pools_[current_pool_index_];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vk::DescriptorSetAllocateInfo alloc_info(descriptor_pool, layout);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try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auto sets = device_.allocateDescriptorSets(alloc_info);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sets.front();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catch (const vk::OutOfPoolMemoryError&amp;)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++current_pool_index_;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(current_pool_index_ &lt; pools_.size())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return allocate_descriptor_set(layout);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Retry existing pools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pools_.emplace_back(create_pool());        // Overflow: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return allocate_descriptor_set(layout);    // Retry new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364493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94813-0793-51FC-EAD0-CECD5443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2141AA-1469-D041-7790-998B424E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38C1E0-8AFF-B331-190A-72D7DC1C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4BA00C0-590A-B3CF-5DB5-1D9AEF2AF4B9}"/>
              </a:ext>
            </a:extLst>
          </p:cNvPr>
          <p:cNvGrpSpPr/>
          <p:nvPr/>
        </p:nvGrpSpPr>
        <p:grpSpPr>
          <a:xfrm>
            <a:off x="360403" y="1196975"/>
            <a:ext cx="11460122" cy="4824413"/>
            <a:chOff x="360403" y="1196975"/>
            <a:chExt cx="11460122" cy="424308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E3DC89B-61B0-4979-EC53-6FF29531685B}"/>
                </a:ext>
              </a:extLst>
            </p:cNvPr>
            <p:cNvGrpSpPr/>
            <p:nvPr/>
          </p:nvGrpSpPr>
          <p:grpSpPr>
            <a:xfrm>
              <a:off x="371475" y="1196975"/>
              <a:ext cx="11449050" cy="1289747"/>
              <a:chOff x="371475" y="1196975"/>
              <a:chExt cx="11391748" cy="1289747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B1B7887-6B1B-284F-42FB-E445C309AA22}"/>
                  </a:ext>
                </a:extLst>
              </p:cNvPr>
              <p:cNvSpPr/>
              <p:nvPr/>
            </p:nvSpPr>
            <p:spPr>
              <a:xfrm>
                <a:off x="371475" y="1196975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Создание шейдер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pipeline —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</a:b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дорогая операция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F0805CE-FB75-E269-5AE7-9A7B3EB1928E}"/>
                  </a:ext>
                </a:extLst>
              </p:cNvPr>
              <p:cNvSpPr/>
              <p:nvPr/>
            </p:nvSpPr>
            <p:spPr>
              <a:xfrm>
                <a:off x="6157644" y="1196975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Вычислительные нагрузки требуют большого количества запусков в секунду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22B85D5-A2A6-E846-8598-5830DEAE40CE}"/>
                </a:ext>
              </a:extLst>
            </p:cNvPr>
            <p:cNvGrpSpPr/>
            <p:nvPr/>
          </p:nvGrpSpPr>
          <p:grpSpPr>
            <a:xfrm>
              <a:off x="360403" y="2673644"/>
              <a:ext cx="11449050" cy="1289747"/>
              <a:chOff x="371475" y="1196975"/>
              <a:chExt cx="11391748" cy="1289747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F5F79CF-1F7C-6F40-6EE5-0244A3015449}"/>
                  </a:ext>
                </a:extLst>
              </p:cNvPr>
              <p:cNvSpPr/>
              <p:nvPr/>
            </p:nvSpPr>
            <p:spPr>
              <a:xfrm>
                <a:off x="371475" y="1196975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Кэширование амортизирует </a:t>
                </a:r>
                <a:b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</a:b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стоимость запуска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0961DF-C598-D345-585A-025F0D04001D}"/>
                  </a:ext>
                </a:extLst>
              </p:cNvPr>
              <p:cNvSpPr/>
              <p:nvPr/>
            </p:nvSpPr>
            <p:spPr>
              <a:xfrm>
                <a:off x="6157644" y="1196975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Большинство операций повторяются с различиями только в динамических параметрах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39EF092-EED7-CF75-B879-A3EE3490F98A}"/>
                </a:ext>
              </a:extLst>
            </p:cNvPr>
            <p:cNvGrpSpPr/>
            <p:nvPr/>
          </p:nvGrpSpPr>
          <p:grpSpPr>
            <a:xfrm>
              <a:off x="360403" y="4150313"/>
              <a:ext cx="11449050" cy="1289747"/>
              <a:chOff x="371475" y="1196975"/>
              <a:chExt cx="11391748" cy="1289747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9284D6A-8591-28FE-A57F-5DB3CA00DFB6}"/>
                  </a:ext>
                </a:extLst>
              </p:cNvPr>
              <p:cNvSpPr/>
              <p:nvPr/>
            </p:nvSpPr>
            <p:spPr>
              <a:xfrm>
                <a:off x="371475" y="1196975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Идентификация шейдеров по </a:t>
                </a:r>
                <a:r>
                  <a:rPr kumimoji="0" lang="es-419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device_id, SPIR-V source, specialization constants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419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A58D596F-EBF3-57A6-6E5C-54CA2B90AC3A}"/>
                  </a:ext>
                </a:extLst>
              </p:cNvPr>
              <p:cNvSpPr/>
              <p:nvPr/>
            </p:nvSpPr>
            <p:spPr>
              <a:xfrm>
                <a:off x="6157644" y="1196975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Шейдеры компилируются заранее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2797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0C23C-4D12-7B97-41D2-2B944E2B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Синхронизация доступа к данным</a:t>
            </a:r>
            <a:endParaRPr lang="ru-RU" dirty="0">
              <a:latin typeface="TT Norms Pro Light" panose="020B0103030101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C3214-C09F-1863-D02F-AF683C9B85C6}"/>
              </a:ext>
            </a:extLst>
          </p:cNvPr>
          <p:cNvSpPr txBox="1"/>
          <p:nvPr/>
        </p:nvSpPr>
        <p:spPr>
          <a:xfrm>
            <a:off x="670740" y="2302331"/>
            <a:ext cx="6901985" cy="120032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Отслеживание доступов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Автоматическая генерация барьеров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Уменьшение влияния ручного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9965860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B81A5-B1E3-2AE9-EB96-1F3ED1A2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3E64EB-9A58-0D74-3D43-DC7AE9A9CD30}"/>
              </a:ext>
            </a:extLst>
          </p:cNvPr>
          <p:cNvSpPr/>
          <p:nvPr/>
        </p:nvSpPr>
        <p:spPr>
          <a:xfrm>
            <a:off x="3871871" y="2942076"/>
            <a:ext cx="7948654" cy="2304288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Visibility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2B7B22B-E84C-46BB-73CD-0DF3DC5026A0}"/>
              </a:ext>
            </a:extLst>
          </p:cNvPr>
          <p:cNvSpPr/>
          <p:nvPr/>
        </p:nvSpPr>
        <p:spPr>
          <a:xfrm>
            <a:off x="371476" y="2942076"/>
            <a:ext cx="3183650" cy="2304288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Execution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B3F9EA-103F-62DD-F34B-51FAD60A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видимости изменений в памяти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BBDC8F-1681-8905-D73A-D6702EC7E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94F5393-5278-C200-928B-DD714B1A26CB}"/>
              </a:ext>
            </a:extLst>
          </p:cNvPr>
          <p:cNvGrpSpPr/>
          <p:nvPr/>
        </p:nvGrpSpPr>
        <p:grpSpPr>
          <a:xfrm>
            <a:off x="367201" y="2200117"/>
            <a:ext cx="11453324" cy="465570"/>
            <a:chOff x="367201" y="1202592"/>
            <a:chExt cx="9552908" cy="465570"/>
          </a:xfrm>
        </p:grpSpPr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7CB07E7C-276F-643D-64D9-E839FDA7247A}"/>
                </a:ext>
              </a:extLst>
            </p:cNvPr>
            <p:cNvSpPr/>
            <p:nvPr/>
          </p:nvSpPr>
          <p:spPr>
            <a:xfrm>
              <a:off x="367201" y="1202592"/>
              <a:ext cx="4598324" cy="46557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CUDA: автоматически внутри потока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A85F8E74-FFBA-F566-0589-692DC32BD7B9}"/>
                </a:ext>
              </a:extLst>
            </p:cNvPr>
            <p:cNvSpPr/>
            <p:nvPr/>
          </p:nvSpPr>
          <p:spPr>
            <a:xfrm>
              <a:off x="5216545" y="1202592"/>
              <a:ext cx="4703564" cy="46557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Vulkan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: требуются явные барьеры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755B36-5585-A25E-6F16-7D5C003B6C0E}"/>
              </a:ext>
            </a:extLst>
          </p:cNvPr>
          <p:cNvSpPr/>
          <p:nvPr/>
        </p:nvSpPr>
        <p:spPr>
          <a:xfrm>
            <a:off x="688221" y="3855460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Kernel Run Completes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89A9BF-BD31-B233-7BF9-55CEE74EFF1D}"/>
              </a:ext>
            </a:extLst>
          </p:cNvPr>
          <p:cNvSpPr/>
          <p:nvPr/>
        </p:nvSpPr>
        <p:spPr>
          <a:xfrm>
            <a:off x="4605218" y="3855460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Memory Flush Required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2BEEA9-EDD9-85A5-ADB6-97E331690756}"/>
              </a:ext>
            </a:extLst>
          </p:cNvPr>
          <p:cNvSpPr/>
          <p:nvPr/>
        </p:nvSpPr>
        <p:spPr>
          <a:xfrm>
            <a:off x="7896126" y="3855460"/>
            <a:ext cx="318365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Sync Point Makes Data Visible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BA988DB-0252-B8FA-9EB1-EAC0EF78A488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3238381" y="4094220"/>
            <a:ext cx="1366837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B9A7232-3E4C-1C82-0976-E706FAD8E631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7155378" y="4094220"/>
            <a:ext cx="740748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935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2E2C-C939-4BA0-656D-BF4DC8678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6643899-86CA-A018-4F45-B211CE66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Сложность ручных барьеров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19EB0A-63A1-0029-E48A-D93B66651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044A3D-187E-D163-0D19-3BF3DB362A79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manual_barrier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(vk::CommandBuffer&amp; cmd_buf,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vk::AccessFlags src_access,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vk::AccessFlags dst_access,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vk::PipelineStageFlags src_stage,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vk::PipelineStageFlags dst_stage,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vk::QueueFamilyIndices src_queue,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vk::QueueFamilyIndices dst_queue)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vk::BufferMemoryBarrier barrier;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barrier.srcAccessMask = src_access;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Must know previous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barrier.dstAccessMask = dst_access;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Must know next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barrier.srcQueueFamilyIndex = src_queue;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Must track queue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barrier.dstQueueFamilyIndex = dst_queue;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Must transfer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barrier.buffer = buffer;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cmd_buf.pipelineBarrier(src_stage, dst_stage, ..., barrier);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44469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A7469-5F54-D922-95E4-F8A3153D3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232F49-FC29-C81B-90D0-E83E664F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Сложность ручных барьеров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709B55-450B-2003-D4B0-AFFC81712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886E4B-C697-C83C-256A-34F5FBCA300B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manual_barrier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(vk::CommandBuffer&amp; cmd_buf,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vk::AccessFlags src_access,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vk::AccessFlags dst_access,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vk::PipelineStageFlags src_stage,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vk::PipelineStageFlags dst_stage,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vk::QueueFamilyIndices src_queue,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vk::QueueFamilyIndices dst_queue)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vk::BufferMemoryBarrier barrier;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barrier.srcAccessMask = src_access;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Must know previous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barrier.dstAccessMask = dst_access;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Must know next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barrier.srcQueueFamilyIndex = src_queue;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Must track queue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barrier.dstQueueFamilyIndex = dst_queue;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Must transfer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barrier.buffer = buffer;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cmd_buf.pipelineBarrier(src_stage, dst_stage, ..., barrier);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6691684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5D09-BDB5-8737-78AD-D6472389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C51D1E-888F-8397-9C83-AFFC32E1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Сложность ручных барьеров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89146F-AD50-B518-AA90-F8CEDC3BE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C20407-4FA3-02F2-3980-CBA2C325642E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manual_barrier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(vk::CommandBuffer&amp; cmd_buf,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vk::AccessFlags src_access,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vk::AccessFlags dst_access,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vk::PipelineStageFlags src_stage,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vk::PipelineStageFlags dst_stage,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vk::QueueFamilyIndices src_queue,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vk::QueueFamilyIndices dst_queue)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vk::BufferMemoryBarrier barrier;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barrier.srcAccessMask = src_access;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Must know previous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barrier.dstAccessMask = dst_access;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Must know next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barrier.srcQueueFamilyIndex = src_queue;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Must track queue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barrier.dstQueueFamilyIndex = dst_queue;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// Must transfer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barrier.buffer = buffer;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cmd_buf.pipelineBarrier(src_stage, dst_stage, ..., barrier);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97143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E4EA5-0176-9415-BD1E-28D7EB5F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2D5E07-7C5F-3FB6-9089-D358590B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Решение: автоматическое </a:t>
            </a:r>
            <a:br>
              <a:rPr lang="ru-RU" dirty="0"/>
            </a:br>
            <a:r>
              <a:rPr lang="ru-RU" dirty="0"/>
              <a:t>отслеживание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94244-BD99-EA65-DAE6-D48671512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F70AE-3C81-2B8E-A015-3DFF08974C9C}"/>
              </a:ext>
            </a:extLst>
          </p:cNvPr>
          <p:cNvSpPr/>
          <p:nvPr/>
        </p:nvSpPr>
        <p:spPr>
          <a:xfrm>
            <a:off x="367200" y="1557337"/>
            <a:ext cx="11453325" cy="1687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История последней операции сохраняется в буфере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last_access_type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last_pipeline_stage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_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79C86D-7A1E-09CA-535B-AC6670BFBC9F}"/>
              </a:ext>
            </a:extLst>
          </p:cNvPr>
          <p:cNvSpPr/>
          <p:nvPr/>
        </p:nvSpPr>
        <p:spPr>
          <a:xfrm>
            <a:off x="371368" y="3429000"/>
            <a:ext cx="11453325" cy="202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При каждом доступе к данным происходит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Сравнение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с предыдущей информацией о доступе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Генерация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барьера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при необходимости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Обновление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состояния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для отслеживания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2289753-D347-007E-5217-34240D220D21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Преимущество в 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, что разработчику не нужно вручную вставлять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19920937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FE12-E7B1-AC1E-2622-B86E578C2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9A4FB7-331E-DC93-37E1-2485B553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Решение: автоматическое </a:t>
            </a:r>
            <a:br>
              <a:rPr lang="ru-RU" dirty="0"/>
            </a:br>
            <a:r>
              <a:rPr lang="ru-RU" dirty="0"/>
              <a:t>отслеживание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820FF-DB09-9D24-3204-A6A9A2B6D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540D08-37A4-0CBB-1852-C0E16293F267}"/>
              </a:ext>
            </a:extLst>
          </p:cNvPr>
          <p:cNvSpPr/>
          <p:nvPr/>
        </p:nvSpPr>
        <p:spPr>
          <a:xfrm>
            <a:off x="367200" y="1557337"/>
            <a:ext cx="11453325" cy="1687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История последней операции сохраняется в буфере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last_access_type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last_pipeline_stage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_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2C74CC-779C-FD6E-35F7-01D665F8E6DA}"/>
              </a:ext>
            </a:extLst>
          </p:cNvPr>
          <p:cNvSpPr/>
          <p:nvPr/>
        </p:nvSpPr>
        <p:spPr>
          <a:xfrm>
            <a:off x="371368" y="3429000"/>
            <a:ext cx="11453325" cy="202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При каждом доступе к данным происходит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Сравнение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с предыдущей информацией о доступе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Генерация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барьера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при необходимости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Обновление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состояния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 для отслеживания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CD8D465-CC72-F1B8-493D-69BFC3AA1822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Преимущество в 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, что разработчику не нужно вручную вставлять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155735930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EA858-FDE0-71F1-3915-7672D8F2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F2EBFA-3191-7E3F-C818-57024E90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Решение: автоматическое </a:t>
            </a:r>
            <a:br>
              <a:rPr lang="ru-RU" dirty="0"/>
            </a:br>
            <a:r>
              <a:rPr lang="ru-RU" dirty="0"/>
              <a:t>отслеживание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CEEA66-F208-06AB-36B8-90B7D8777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D14E5B-9AF5-1EAF-7570-761F10BD0EA4}"/>
              </a:ext>
            </a:extLst>
          </p:cNvPr>
          <p:cNvSpPr/>
          <p:nvPr/>
        </p:nvSpPr>
        <p:spPr>
          <a:xfrm>
            <a:off x="367200" y="1557337"/>
            <a:ext cx="11453325" cy="1687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История последней операции сохраняется в буфере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last_access_type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last_pipeline_stage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C1037-D42B-D6F0-B267-59796E2FB014}"/>
              </a:ext>
            </a:extLst>
          </p:cNvPr>
          <p:cNvSpPr/>
          <p:nvPr/>
        </p:nvSpPr>
        <p:spPr>
          <a:xfrm>
            <a:off x="371368" y="3429000"/>
            <a:ext cx="11453325" cy="202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При каждом доступе к данным происходит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Сравнение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с предыдущей информацией о доступе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Генерация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барьера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при необходимости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Обновление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состояния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для отслеживания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299C6BF-F57F-99F8-39C9-48B396D6E185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Преимущество в 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, что разработчику не нужно вручную вставлять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277374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350C-4DAD-A96C-A5AD-2017D6B8A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B30D9E-7872-B3BB-BC8C-C04221A5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309563"/>
            <a:ext cx="10496905" cy="757237"/>
          </a:xfrm>
        </p:spPr>
        <p:txBody>
          <a:bodyPr/>
          <a:lstStyle/>
          <a:p>
            <a:r>
              <a:rPr lang="ru-RU" noProof="0" dirty="0" err="1"/>
              <a:t>Vulkan</a:t>
            </a:r>
            <a:r>
              <a:rPr lang="ru-RU" noProof="0" dirty="0"/>
              <a:t> </a:t>
            </a:r>
            <a:r>
              <a:rPr lang="ru-RU" noProof="0" dirty="0" err="1"/>
              <a:t>Compute</a:t>
            </a:r>
            <a:r>
              <a:rPr lang="ru-RU" noProof="0" dirty="0"/>
              <a:t> </a:t>
            </a:r>
            <a:r>
              <a:rPr lang="ru-RU" noProof="0" dirty="0" err="1"/>
              <a:t>vs</a:t>
            </a:r>
            <a:r>
              <a:rPr lang="ru-RU" noProof="0" dirty="0"/>
              <a:t>. Graphics </a:t>
            </a:r>
            <a:r>
              <a:rPr lang="ru-RU" noProof="0" dirty="0" err="1"/>
              <a:t>Pipeline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B7BC3-9CAD-5ECB-3CE8-E1DE6FB8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FC22DF-2005-5792-DFD1-DC0E6FB19F85}"/>
              </a:ext>
            </a:extLst>
          </p:cNvPr>
          <p:cNvSpPr/>
          <p:nvPr/>
        </p:nvSpPr>
        <p:spPr>
          <a:xfrm>
            <a:off x="366713" y="1201182"/>
            <a:ext cx="8176297" cy="1149120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Вычислительный конвейер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86290C-F802-713B-486B-9050874FFD30}"/>
              </a:ext>
            </a:extLst>
          </p:cNvPr>
          <p:cNvSpPr/>
          <p:nvPr/>
        </p:nvSpPr>
        <p:spPr>
          <a:xfrm>
            <a:off x="371475" y="3472959"/>
            <a:ext cx="11449050" cy="2548429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Графический конвейер (много этапов)</a:t>
            </a: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FE931809-C40B-3FDC-8AFE-36A30B992F75}"/>
              </a:ext>
            </a:extLst>
          </p:cNvPr>
          <p:cNvGrpSpPr/>
          <p:nvPr/>
        </p:nvGrpSpPr>
        <p:grpSpPr>
          <a:xfrm>
            <a:off x="581044" y="1730573"/>
            <a:ext cx="7755434" cy="396000"/>
            <a:chOff x="581044" y="1730573"/>
            <a:chExt cx="7930102" cy="396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753C7CF-DDA4-05EC-0CE4-8C19778798FC}"/>
                </a:ext>
              </a:extLst>
            </p:cNvPr>
            <p:cNvSpPr/>
            <p:nvPr/>
          </p:nvSpPr>
          <p:spPr>
            <a:xfrm>
              <a:off x="581044" y="1730573"/>
              <a:ext cx="2323138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4400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Shader Module (Compute)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E156E87E-4AA5-E34D-ECA8-05F853914AC8}"/>
                </a:ext>
              </a:extLst>
            </p:cNvPr>
            <p:cNvCxnSpPr>
              <a:cxnSpLocks/>
              <a:stCxn id="6" idx="3"/>
              <a:endCxn id="19" idx="1"/>
            </p:cNvCxnSpPr>
            <p:nvPr/>
          </p:nvCxnSpPr>
          <p:spPr>
            <a:xfrm>
              <a:off x="2904182" y="1928573"/>
              <a:ext cx="48034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8AC44DE-E5CA-57ED-A12E-814FD39D491E}"/>
                </a:ext>
              </a:extLst>
            </p:cNvPr>
            <p:cNvSpPr/>
            <p:nvPr/>
          </p:nvSpPr>
          <p:spPr>
            <a:xfrm>
              <a:off x="3384526" y="1730573"/>
              <a:ext cx="2323138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4400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Compute Pipeline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28977DE-2E54-576F-39F2-43B1D8E270B7}"/>
                </a:ext>
              </a:extLst>
            </p:cNvPr>
            <p:cNvSpPr/>
            <p:nvPr/>
          </p:nvSpPr>
          <p:spPr>
            <a:xfrm>
              <a:off x="6188008" y="1730573"/>
              <a:ext cx="2323138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4400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Dispatch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CEF2902B-2FF1-9EBF-655D-57F69F63BC28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5707664" y="1928573"/>
              <a:ext cx="48034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BBFDDE3-AC2D-DB9A-0588-E978FA0EAAC9}"/>
              </a:ext>
            </a:extLst>
          </p:cNvPr>
          <p:cNvSpPr/>
          <p:nvPr/>
        </p:nvSpPr>
        <p:spPr>
          <a:xfrm>
            <a:off x="4618485" y="2517697"/>
            <a:ext cx="2178357" cy="774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Общие ресурсы</a:t>
            </a:r>
            <a:endParaRPr lang="en-US" sz="11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TT Norms Pro Light" panose="020B0103030101020204" pitchFamily="34" charset="0"/>
              </a:rPr>
              <a:t>Image Attachments</a:t>
            </a:r>
            <a:br>
              <a:rPr lang="en-US" sz="1000" dirty="0">
                <a:solidFill>
                  <a:schemeClr val="tx1"/>
                </a:solidFill>
                <a:latin typeface="TT Norms Pro Light" panose="020B0103030101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TT Norms Pro Light" panose="020B0103030101020204" pitchFamily="34" charset="0"/>
              </a:rPr>
              <a:t>(color, depth, storage)</a:t>
            </a:r>
            <a:endParaRPr lang="ru-RU" sz="1050" dirty="0">
              <a:solidFill>
                <a:schemeClr val="tx1"/>
              </a:solidFill>
              <a:latin typeface="TT Norms Pro Light" panose="020B0103030101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C83C74-494A-92CC-C1DD-71F42809AE0D}"/>
              </a:ext>
            </a:extLst>
          </p:cNvPr>
          <p:cNvSpPr/>
          <p:nvPr/>
        </p:nvSpPr>
        <p:spPr>
          <a:xfrm>
            <a:off x="515606" y="3677063"/>
            <a:ext cx="1201422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Render Pass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27935BD-E0E2-3BE5-7C8D-70BC8DDFDE42}"/>
              </a:ext>
            </a:extLst>
          </p:cNvPr>
          <p:cNvSpPr/>
          <p:nvPr/>
        </p:nvSpPr>
        <p:spPr>
          <a:xfrm>
            <a:off x="1479661" y="4148144"/>
            <a:ext cx="1201422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Framebuffer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8EA65AA-8F98-A9B8-4FD7-BFE1B89E11FC}"/>
              </a:ext>
            </a:extLst>
          </p:cNvPr>
          <p:cNvSpPr/>
          <p:nvPr/>
        </p:nvSpPr>
        <p:spPr>
          <a:xfrm>
            <a:off x="2912977" y="4148144"/>
            <a:ext cx="1270074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Graphics Pipeline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BA7AF59-A130-8AF2-37F4-62F65C72C7D7}"/>
              </a:ext>
            </a:extLst>
          </p:cNvPr>
          <p:cNvSpPr/>
          <p:nvPr/>
        </p:nvSpPr>
        <p:spPr>
          <a:xfrm>
            <a:off x="2912977" y="4619225"/>
            <a:ext cx="1270074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Input Assembly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393D404-3642-A666-E1B2-FBEE27FC6D43}"/>
              </a:ext>
            </a:extLst>
          </p:cNvPr>
          <p:cNvSpPr/>
          <p:nvPr/>
        </p:nvSpPr>
        <p:spPr>
          <a:xfrm>
            <a:off x="4414945" y="4619225"/>
            <a:ext cx="1201422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Vertex Shader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D7B740-1944-6EF9-7B4B-381DB8ADD329}"/>
              </a:ext>
            </a:extLst>
          </p:cNvPr>
          <p:cNvSpPr/>
          <p:nvPr/>
        </p:nvSpPr>
        <p:spPr>
          <a:xfrm>
            <a:off x="5848261" y="4619225"/>
            <a:ext cx="1201422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Tessellation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AA90C02-D2FF-7FFB-CC52-CD91EA2B9DD1}"/>
              </a:ext>
            </a:extLst>
          </p:cNvPr>
          <p:cNvSpPr/>
          <p:nvPr/>
        </p:nvSpPr>
        <p:spPr>
          <a:xfrm>
            <a:off x="5828130" y="5090305"/>
            <a:ext cx="1201422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Geometry Shader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5D8041-9609-E59C-D409-50AEA3E554FD}"/>
              </a:ext>
            </a:extLst>
          </p:cNvPr>
          <p:cNvSpPr/>
          <p:nvPr/>
        </p:nvSpPr>
        <p:spPr>
          <a:xfrm>
            <a:off x="5835299" y="5561384"/>
            <a:ext cx="1201422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Rasterizer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673E87C-AD60-16E3-12CA-1779AA72825F}"/>
              </a:ext>
            </a:extLst>
          </p:cNvPr>
          <p:cNvSpPr/>
          <p:nvPr/>
        </p:nvSpPr>
        <p:spPr>
          <a:xfrm>
            <a:off x="7281577" y="5561384"/>
            <a:ext cx="1270074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Fragment Shader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78F4A91-FE2D-23DE-434E-5C2038BACD55}"/>
              </a:ext>
            </a:extLst>
          </p:cNvPr>
          <p:cNvSpPr/>
          <p:nvPr/>
        </p:nvSpPr>
        <p:spPr>
          <a:xfrm>
            <a:off x="8783545" y="5561384"/>
            <a:ext cx="1729458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Color Blend/Depth Stencil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110BF21-C731-3AB6-E602-37CF680A30B0}"/>
              </a:ext>
            </a:extLst>
          </p:cNvPr>
          <p:cNvSpPr/>
          <p:nvPr/>
        </p:nvSpPr>
        <p:spPr>
          <a:xfrm>
            <a:off x="10744897" y="5561384"/>
            <a:ext cx="900657" cy="29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144000"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Draw Call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45" name="Соединительная линия уступом 44">
            <a:extLst>
              <a:ext uri="{FF2B5EF4-FFF2-40B4-BE49-F238E27FC236}">
                <a16:creationId xmlns:a16="http://schemas.microsoft.com/office/drawing/2014/main" id="{3E64A601-C41F-E3F3-F1FA-9F57306FCE76}"/>
              </a:ext>
            </a:extLst>
          </p:cNvPr>
          <p:cNvCxnSpPr>
            <a:stCxn id="9" idx="3"/>
            <a:endCxn id="28" idx="1"/>
          </p:cNvCxnSpPr>
          <p:nvPr/>
        </p:nvCxnSpPr>
        <p:spPr>
          <a:xfrm flipV="1">
            <a:off x="1717028" y="2905079"/>
            <a:ext cx="2901457" cy="919708"/>
          </a:xfrm>
          <a:prstGeom prst="bentConnector3">
            <a:avLst>
              <a:gd name="adj1" fmla="val 16734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>
            <a:extLst>
              <a:ext uri="{FF2B5EF4-FFF2-40B4-BE49-F238E27FC236}">
                <a16:creationId xmlns:a16="http://schemas.microsoft.com/office/drawing/2014/main" id="{60A6F85F-5150-865D-D08B-1DAAD1BED071}"/>
              </a:ext>
            </a:extLst>
          </p:cNvPr>
          <p:cNvCxnSpPr>
            <a:cxnSpLocks/>
            <a:stCxn id="9" idx="2"/>
            <a:endCxn id="31" idx="1"/>
          </p:cNvCxnSpPr>
          <p:nvPr/>
        </p:nvCxnSpPr>
        <p:spPr>
          <a:xfrm rot="16200000" flipH="1">
            <a:off x="1136311" y="3952517"/>
            <a:ext cx="323357" cy="363344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B368BAF-C355-C9D8-D53B-87E7DB8C1541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>
            <a:off x="2681083" y="4295868"/>
            <a:ext cx="231894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875B257-71D1-0BA5-E7BF-77A727BC84C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3548014" y="4443592"/>
            <a:ext cx="0" cy="17563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D8DA3341-7C21-D234-0FF4-4B25D802923F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4183051" y="4766949"/>
            <a:ext cx="231894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7C11BB4E-1461-5D91-22B5-44C394E9E843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5616367" y="4766949"/>
            <a:ext cx="231894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BACAC085-E98F-D285-14A1-2157388B773B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6428841" y="4914673"/>
            <a:ext cx="20131" cy="17563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73BA33AC-78B3-9102-5818-C55FA546B20E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6428841" y="5385753"/>
            <a:ext cx="7169" cy="17563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BE41FCFF-B8A0-6A1A-D7DB-A2A6079FC068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7036721" y="5709108"/>
            <a:ext cx="24485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44EB0CA9-2FEC-C882-23C9-263520D1AE02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8551651" y="5709108"/>
            <a:ext cx="231894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14BDB4BF-CB0F-C516-0BA4-568ACD01B361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10513003" y="5709108"/>
            <a:ext cx="231894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>
            <a:extLst>
              <a:ext uri="{FF2B5EF4-FFF2-40B4-BE49-F238E27FC236}">
                <a16:creationId xmlns:a16="http://schemas.microsoft.com/office/drawing/2014/main" id="{42A68002-5399-2FBD-299B-03F4D933B70C}"/>
              </a:ext>
            </a:extLst>
          </p:cNvPr>
          <p:cNvCxnSpPr>
            <a:cxnSpLocks/>
            <a:stCxn id="28" idx="3"/>
            <a:endCxn id="20" idx="2"/>
          </p:cNvCxnSpPr>
          <p:nvPr/>
        </p:nvCxnSpPr>
        <p:spPr>
          <a:xfrm flipV="1">
            <a:off x="6796842" y="2126573"/>
            <a:ext cx="403652" cy="612000"/>
          </a:xfrm>
          <a:prstGeom prst="bentConnector2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>
            <a:extLst>
              <a:ext uri="{FF2B5EF4-FFF2-40B4-BE49-F238E27FC236}">
                <a16:creationId xmlns:a16="http://schemas.microsoft.com/office/drawing/2014/main" id="{AA59867B-60BD-DDAC-E824-29C3CF9C0E4D}"/>
              </a:ext>
            </a:extLst>
          </p:cNvPr>
          <p:cNvCxnSpPr>
            <a:cxnSpLocks/>
          </p:cNvCxnSpPr>
          <p:nvPr/>
        </p:nvCxnSpPr>
        <p:spPr>
          <a:xfrm>
            <a:off x="6796842" y="3068732"/>
            <a:ext cx="1111131" cy="2484000"/>
          </a:xfrm>
          <a:prstGeom prst="bentConnector2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>
            <a:extLst>
              <a:ext uri="{FF2B5EF4-FFF2-40B4-BE49-F238E27FC236}">
                <a16:creationId xmlns:a16="http://schemas.microsoft.com/office/drawing/2014/main" id="{3FEA5DE5-7004-99D1-23C5-A5FF51E5D8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70485" y="2599333"/>
            <a:ext cx="972000" cy="212400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4359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14F61-389A-2AA8-0BE0-D9981D9D0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3D1CD3A-836F-9F1C-DA7F-F654522A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Решение: автоматическое </a:t>
            </a:r>
            <a:br>
              <a:rPr lang="ru-RU" dirty="0"/>
            </a:br>
            <a:r>
              <a:rPr lang="ru-RU" dirty="0"/>
              <a:t>отслеживание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6463A6-257F-8490-A739-B826EEE93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5B0686-1070-AE92-8CCA-43F12E3EFDE5}"/>
              </a:ext>
            </a:extLst>
          </p:cNvPr>
          <p:cNvSpPr/>
          <p:nvPr/>
        </p:nvSpPr>
        <p:spPr>
          <a:xfrm>
            <a:off x="367200" y="1557337"/>
            <a:ext cx="11453325" cy="1687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История последней операции сохраняется в буфере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last_access_type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last_pipeline_stage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27EE7F-F2C4-81AE-9392-A43083859320}"/>
              </a:ext>
            </a:extLst>
          </p:cNvPr>
          <p:cNvSpPr/>
          <p:nvPr/>
        </p:nvSpPr>
        <p:spPr>
          <a:xfrm>
            <a:off x="371368" y="3429000"/>
            <a:ext cx="11453325" cy="202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При каждом доступе к данным происходит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Сравнение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 предыдущей информацией о доступе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Генерация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барьера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при необходимости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Обновление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состояния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для отслеживания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37CB95B-48FF-6C46-7A47-C99418E359A7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Преимущество в 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, что разработчику не нужно вручную вставлять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40550738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7F08-3511-E9E9-749C-0B9DE7320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F1E39B8-0839-C1C1-38E8-83A28077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Решение: автоматическое </a:t>
            </a:r>
            <a:br>
              <a:rPr lang="ru-RU" dirty="0"/>
            </a:br>
            <a:r>
              <a:rPr lang="ru-RU" dirty="0"/>
              <a:t>отслеживание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AF46FB-71A4-3C0C-80E3-ADCE51CCE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25AF3-03B0-6335-0511-0979042E3A5E}"/>
              </a:ext>
            </a:extLst>
          </p:cNvPr>
          <p:cNvSpPr/>
          <p:nvPr/>
        </p:nvSpPr>
        <p:spPr>
          <a:xfrm>
            <a:off x="367200" y="1557337"/>
            <a:ext cx="11453325" cy="1687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История последней операции сохраняется в буфере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last_access_type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last_pipeline_stage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D1157A-F435-7B8F-A66D-4F462805F161}"/>
              </a:ext>
            </a:extLst>
          </p:cNvPr>
          <p:cNvSpPr/>
          <p:nvPr/>
        </p:nvSpPr>
        <p:spPr>
          <a:xfrm>
            <a:off x="371368" y="3429000"/>
            <a:ext cx="11453325" cy="202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При каждом доступе к данным происходит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Сравнение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 предыдущей информацией о доступе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Генерация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барьера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при необходимости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Обновление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состояния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для отслеживания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D394143-0EEE-F9E3-44FA-9CB644994D7C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Преимущество в 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, что разработчику не нужно вручную вставлять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41837723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E25D-D5A8-7EFD-2548-B984531C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3AD8AB-C074-0062-CFC4-7B6F30A6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Решение: автоматическое </a:t>
            </a:r>
            <a:br>
              <a:rPr lang="ru-RU" dirty="0"/>
            </a:br>
            <a:r>
              <a:rPr lang="ru-RU" dirty="0"/>
              <a:t>отслеживание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7F46-BD14-09EF-A99F-54B018818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6F2B7B-2865-A810-6211-8B8DAFDB9158}"/>
              </a:ext>
            </a:extLst>
          </p:cNvPr>
          <p:cNvSpPr/>
          <p:nvPr/>
        </p:nvSpPr>
        <p:spPr>
          <a:xfrm>
            <a:off x="367200" y="1557337"/>
            <a:ext cx="11453325" cy="1687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История последней операции сохраняется в буфере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last_access_type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last_pipeline_stage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_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D9A14B-C711-959B-F39B-17E3B4CA9EA1}"/>
              </a:ext>
            </a:extLst>
          </p:cNvPr>
          <p:cNvSpPr/>
          <p:nvPr/>
        </p:nvSpPr>
        <p:spPr>
          <a:xfrm>
            <a:off x="371368" y="3429000"/>
            <a:ext cx="11453325" cy="202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При каждом доступе к данным происходит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Сравнение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 предыдущей информацией о доступе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Генерация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барьера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при необходимости</a:t>
            </a:r>
          </a:p>
          <a:p>
            <a:pPr marL="270900" marR="0" lvl="0" indent="-270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Обновление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состояния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для отслеживания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9C8B67A-1F3E-A8E8-1BBB-66B3823386F8}"/>
              </a:ext>
            </a:extLst>
          </p:cNvPr>
          <p:cNvSpPr>
            <a:spLocks/>
          </p:cNvSpPr>
          <p:nvPr/>
        </p:nvSpPr>
        <p:spPr>
          <a:xfrm>
            <a:off x="371475" y="5640574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Преимущество в том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, что разработчику не нужно вручную вставлять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103935568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9333-950F-EF97-BB54-0D02E98EA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1C61B9-82B1-5475-F5F5-06D8B8EE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доступа к буферу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08746-B5E2-16C1-CC3A-733267434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5F1080E-9291-2B11-2FC4-F3A2B9A01B43}"/>
              </a:ext>
            </a:extLst>
          </p:cNvPr>
          <p:cNvGraphicFramePr>
            <a:graphicFrameLocks noGrp="1"/>
          </p:cNvGraphicFramePr>
          <p:nvPr/>
        </p:nvGraphicFramePr>
        <p:xfrm>
          <a:off x="380291" y="932329"/>
          <a:ext cx="11429163" cy="50890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09721">
                  <a:extLst>
                    <a:ext uri="{9D8B030D-6E8A-4147-A177-3AD203B41FA5}">
                      <a16:colId xmlns:a16="http://schemas.microsoft.com/office/drawing/2014/main" val="3336008692"/>
                    </a:ext>
                  </a:extLst>
                </a:gridCol>
                <a:gridCol w="3809721">
                  <a:extLst>
                    <a:ext uri="{9D8B030D-6E8A-4147-A177-3AD203B41FA5}">
                      <a16:colId xmlns:a16="http://schemas.microsoft.com/office/drawing/2014/main" val="1499627269"/>
                    </a:ext>
                  </a:extLst>
                </a:gridCol>
                <a:gridCol w="3809721">
                  <a:extLst>
                    <a:ext uri="{9D8B030D-6E8A-4147-A177-3AD203B41FA5}">
                      <a16:colId xmlns:a16="http://schemas.microsoft.com/office/drawing/2014/main" val="255415804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</a:rPr>
                        <a:t>Тип доступа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</a:rPr>
                        <a:t>Флаг </a:t>
                      </a:r>
                      <a:r>
                        <a:rPr lang="es-419" sz="2400" dirty="0">
                          <a:solidFill>
                            <a:schemeClr val="tx2"/>
                          </a:solidFill>
                          <a:latin typeface="+mj-lt"/>
                        </a:rPr>
                        <a:t>Vulkan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</a:rPr>
                        <a:t>Стадия конвейера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48879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Compute Read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eShaderRead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eComputeShader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40537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Compute Write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eShaderWrite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eComputeShader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89513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Transfer Read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eTransferRead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eTransfer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493613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Transfer Write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eTransferWrite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eTransfer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634744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Host Read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eHostRead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eHost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94969"/>
                  </a:ext>
                </a:extLst>
              </a:tr>
              <a:tr h="846244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Host Write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eHostWrite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2000" b="0" i="0" dirty="0" err="1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eHost</a:t>
                      </a:r>
                      <a:endParaRPr sz="2000" b="0" i="0" dirty="0">
                        <a:solidFill>
                          <a:schemeClr val="tx1"/>
                        </a:solidFill>
                        <a:latin typeface="TT Norms Pro" panose="020B0103030101020204" pitchFamily="34" charset="0"/>
                      </a:endParaRP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0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1932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8E05-F2FA-46C3-05D9-A20906A5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C5616C-A586-F544-E0C5-E5BADE30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переходов при доступе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5D0223-5EC6-F039-C4F9-47F8E1D47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0644318-E0DB-A443-CF83-97C0349729F9}"/>
              </a:ext>
            </a:extLst>
          </p:cNvPr>
          <p:cNvGrpSpPr/>
          <p:nvPr/>
        </p:nvGrpSpPr>
        <p:grpSpPr>
          <a:xfrm>
            <a:off x="367200" y="1814491"/>
            <a:ext cx="11453325" cy="3597254"/>
            <a:chOff x="367200" y="1814489"/>
            <a:chExt cx="11453325" cy="359725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DCCE4BC2-5E5E-4FD5-7053-2757CC2F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200" y="1814489"/>
              <a:ext cx="11453325" cy="3597254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B8EF3CA-199E-82BA-70AC-3BB152DC5883}"/>
                </a:ext>
              </a:extLst>
            </p:cNvPr>
            <p:cNvSpPr/>
            <p:nvPr/>
          </p:nvSpPr>
          <p:spPr>
            <a:xfrm>
              <a:off x="5197642" y="1814489"/>
              <a:ext cx="1660358" cy="558138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Compute Write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F96A130-2DA6-B731-F635-E7E25BAE4AF4}"/>
                </a:ext>
              </a:extLst>
            </p:cNvPr>
            <p:cNvSpPr/>
            <p:nvPr/>
          </p:nvSpPr>
          <p:spPr>
            <a:xfrm>
              <a:off x="370666" y="4572505"/>
              <a:ext cx="1660358" cy="55673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Host Write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4E5205F-C1FD-98F1-830B-B11C6CB8BF88}"/>
                </a:ext>
              </a:extLst>
            </p:cNvPr>
            <p:cNvSpPr/>
            <p:nvPr/>
          </p:nvSpPr>
          <p:spPr>
            <a:xfrm>
              <a:off x="10154353" y="4571103"/>
              <a:ext cx="1660358" cy="558138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Transfer Write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A2AB57C-F243-2765-046B-9E9A26B57E47}"/>
                </a:ext>
              </a:extLst>
            </p:cNvPr>
            <p:cNvSpPr/>
            <p:nvPr/>
          </p:nvSpPr>
          <p:spPr>
            <a:xfrm>
              <a:off x="2437268" y="3612334"/>
              <a:ext cx="1660358" cy="5580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C542FDF-3962-6206-22E0-0CE47AA5BB79}"/>
                </a:ext>
              </a:extLst>
            </p:cNvPr>
            <p:cNvSpPr/>
            <p:nvPr/>
          </p:nvSpPr>
          <p:spPr>
            <a:xfrm>
              <a:off x="2437269" y="3612334"/>
              <a:ext cx="1660357" cy="558138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Host Read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9130554-0649-843B-93CA-E5357DEF7E41}"/>
                </a:ext>
              </a:extLst>
            </p:cNvPr>
            <p:cNvSpPr/>
            <p:nvPr/>
          </p:nvSpPr>
          <p:spPr>
            <a:xfrm>
              <a:off x="5197642" y="3612334"/>
              <a:ext cx="1660358" cy="5580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71C2859-8E2D-2E99-A1F1-8A88A78D9C37}"/>
                </a:ext>
              </a:extLst>
            </p:cNvPr>
            <p:cNvSpPr/>
            <p:nvPr/>
          </p:nvSpPr>
          <p:spPr>
            <a:xfrm>
              <a:off x="5194099" y="3612334"/>
              <a:ext cx="1660357" cy="558138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Computer Read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C1D4770-81E0-F9A8-EA78-34F34169D04D}"/>
                </a:ext>
              </a:extLst>
            </p:cNvPr>
            <p:cNvSpPr/>
            <p:nvPr/>
          </p:nvSpPr>
          <p:spPr>
            <a:xfrm>
              <a:off x="7946886" y="3612334"/>
              <a:ext cx="1660358" cy="5580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D87077A-83CC-02AF-2FFE-E4A6A15E1C6F}"/>
                </a:ext>
              </a:extLst>
            </p:cNvPr>
            <p:cNvSpPr/>
            <p:nvPr/>
          </p:nvSpPr>
          <p:spPr>
            <a:xfrm>
              <a:off x="7946887" y="3612334"/>
              <a:ext cx="1660357" cy="558138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Transfer Read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6836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6E77-BCBC-9044-1004-8B7AF425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6E281F-A602-39B5-C948-88BA000C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для описания истории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FE6E80-3B27-44EB-924C-ABBA9D096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0B7080-D025-6705-CD42-A86EBBD2F9B5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struct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VkBufferTransition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storage_ptr_t parent_storage_;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Keep buffer alive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const vk::DescriptorBufferInfo* info;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vk::AccessFlags src_access_type;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source access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vk::AccessFlags dst_access_type;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destination access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vk::PipelineStageFlags src_stage;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source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vk::PipelineStageFlags dst_stage;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destination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is_readonly() const;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5193734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8CB70-0D02-E8BC-3864-0F7ED6F1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D55CCA-6CDD-5B12-577A-8DC077BF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для описания истории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645D6-DAA4-A6AA-34DA-5F18CB990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05B99E-F17E-12CC-6252-E703C2970D8C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struct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VkBufferTransition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storage_ptr_t parent_storage_;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Keep buffer alive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const vk::DescriptorBufferInfo* info;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vk::AccessFlags src_access_type;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source access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vk::AccessFlags dst_access_type;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destination access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vk::PipelineStageFlags src_stage;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source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vk::PipelineStageFlags dst_stage;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destination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is_readonly() const;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541737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BBE4-1382-D050-4ED2-FFFE97404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C3953F-CAEA-2997-E3B1-E3F4DF0F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для описания истории доступа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0058B-35D5-481C-B4CE-F49095AA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CA9F8-81D1-C8ED-54CB-49B186B419DE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struct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VkBufferTransition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storage_ptr_t parent_storage_;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Keep buffer alive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const vk::DescriptorBufferInfo* info;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vk::AccessFlags src_access_type;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source access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vk::AccessFlags dst_access_type;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destination access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vk::PipelineStageFlags src_stage;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source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vk::PipelineStageFlags dst_stage;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destination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is_readonly() const;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083670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6DCA0-F533-3627-9C35-E244179A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FACC07-C1E5-5759-ED39-F3C40991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1D623-7CAD-FF39-B98F-C5405DC3E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5AFAC7-0B22-93F9-750C-8B6FFABAFA4F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    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last_access_type_ = dst_access_type;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last_pipline_stage_ = dst_stage;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prev_last, dst_access_type,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prev_stage, dst_stage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759805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9C4FC-226F-D656-3ADF-72CBED6DB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89FDC8-6161-7256-A7D8-B7CFEDAC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912799-A524-8368-B72E-DC82C43A4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F667AE-17BC-84DC-34A0-FC4C82283679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         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last_access_type_ = dst_access_type;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last_pipline_stage_ = dst_stage;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prev_last, dst_access_type,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prev_stage, dst_stage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08742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E66F9-E56E-8032-FE0E-3383E194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8F3E937-26E9-0D90-A9E1-94C331AE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77663"/>
            <a:ext cx="11449050" cy="402819"/>
          </a:xfrm>
        </p:spPr>
        <p:txBody>
          <a:bodyPr/>
          <a:lstStyle/>
          <a:p>
            <a:pPr marL="0" indent="0">
              <a:buNone/>
            </a:pPr>
            <a:r>
              <a:rPr lang="ru-RU" sz="2400" noProof="0" dirty="0"/>
              <a:t>Ключевое отличие: </a:t>
            </a:r>
            <a:br>
              <a:rPr lang="en-US" sz="2400" noProof="0" dirty="0"/>
            </a:br>
            <a:r>
              <a:rPr lang="ru-RU" sz="2400" noProof="0" dirty="0"/>
              <a:t>нет подхода «запустил и забыл» </a:t>
            </a:r>
            <a:r>
              <a:rPr lang="en-US" sz="2400" noProof="0" dirty="0"/>
              <a:t>—</a:t>
            </a:r>
            <a:r>
              <a:rPr lang="ru-RU" sz="2400" noProof="0" dirty="0"/>
              <a:t> требуется явная отправка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F86DE4-5CDC-06AB-B8D6-F76907DC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Отличие запуска вычислений в </a:t>
            </a:r>
            <a:r>
              <a:rPr lang="ru-RU" noProof="0" dirty="0" err="1"/>
              <a:t>Vulkan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BB9A9B-1384-07F7-3FBD-45F9DE06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327900-E8FC-692B-8BF6-AD72D88BE3DB}"/>
              </a:ext>
            </a:extLst>
          </p:cNvPr>
          <p:cNvSpPr/>
          <p:nvPr/>
        </p:nvSpPr>
        <p:spPr>
          <a:xfrm>
            <a:off x="371475" y="3899630"/>
            <a:ext cx="2376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Host CPU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19DF34-BB11-C60C-2D7A-DB59779C9FAA}"/>
              </a:ext>
            </a:extLst>
          </p:cNvPr>
          <p:cNvSpPr/>
          <p:nvPr/>
        </p:nvSpPr>
        <p:spPr>
          <a:xfrm>
            <a:off x="3191823" y="3899630"/>
            <a:ext cx="2988007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Record Command Buffer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D6A19D-73C2-34D5-DDC8-738F6B72AE28}"/>
              </a:ext>
            </a:extLst>
          </p:cNvPr>
          <p:cNvSpPr/>
          <p:nvPr/>
        </p:nvSpPr>
        <p:spPr>
          <a:xfrm>
            <a:off x="6624178" y="3899630"/>
            <a:ext cx="2376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ru-RU" dirty="0" err="1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Queue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4D4174-31F7-1240-F8B6-CD9B56FEA265}"/>
              </a:ext>
            </a:extLst>
          </p:cNvPr>
          <p:cNvSpPr/>
          <p:nvPr/>
        </p:nvSpPr>
        <p:spPr>
          <a:xfrm>
            <a:off x="9444525" y="3899630"/>
            <a:ext cx="2376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GPU Execution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ACEEFD6-BAC5-7198-D03E-240FE31331E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747475" y="4278249"/>
            <a:ext cx="44434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813C772-F2CE-A083-7FAF-F0815F34B69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179830" y="4278249"/>
            <a:ext cx="44434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6B0AA6D-80EC-C954-BEB8-092A90D3338A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9000178" y="4278249"/>
            <a:ext cx="444347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1EC857-EECA-43FB-2A05-D4C9D27E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714" y="1885973"/>
            <a:ext cx="735602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2848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6D95-C7C8-8787-D5A0-AD156D75E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5AB4AB-F6C8-3891-03C0-EC254F79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758727-1EB8-67C1-4F71-CE5089EA8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246616-B3E5-5052-2BD2-F52570757F82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         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last_access_type_ = dst_access_type;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last_pipline_stage_ = dst_stage;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prev_last, dst_access_type,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prev_stage, dst_stage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421787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753D-DA78-9305-3AA3-01162881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505604-9E33-88BA-7853-59DF3186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D9048F-ACE3-ED22-9627-E0130C1F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717527-47B1-4C1E-3A3B-F425FC903B08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last_access_type_ = dst_access_type;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last_pipline_stage_ = dst_stage;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prev_last, dst_access_type,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prev_stage, dst_stage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61031613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472B-434D-36CF-EB1A-59B7B616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07C172F-B964-06F8-EBD8-0A49D7C7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FF7EE-3DC9-78A4-5C00-4BE784C8E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FDFDD4-0224-0635-68B0-0C388BAA1352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         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last_access_type_ = dst_access_type;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last_pipline_stage_ = dst_stage;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prev_last, dst_access_type,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prev_stage, dst_stage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3602270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63F6B-A8E6-7591-A1C4-4ACEA95D6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2884E6-7484-3B69-9C9C-2F42CB73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5C7B20-1812-2048-66B2-D66BA5534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8797D3-CB1E-E8DC-43B7-A56F96AA9B3C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         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last_access_type_ = dst_access_type;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last_pipline_stage_ = dst_stage;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ExtraBold" panose="02000009000000000000" pitchFamily="2" charset="0"/>
              <a:ea typeface="+mn-ea"/>
              <a:cs typeface="JetBrains Mono ExtraBold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prev_last, dst_access_type,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prev_stage, dst_stage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6042339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B227C-B387-1828-B2F9-A2BE90F33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FDE49C-CEDB-A273-669C-65677E4E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825F15-F698-6785-1CFB-D0C4C463A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A39A92-73BF-C05C-3D8D-B7D952699F2A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VkBufferBase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vk::AccessFlags last_access_type_{eShaderRead};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mutable vk::PipelineStageFlags last_pipline_stage_{eComputeShader};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VkBufferTransition buffer_for(vk::AccessFlags dst_access_type,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         vk::PipelineStageFlags dst_stage)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prev_last = last_access_type_;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last_access_type_ = dst_access_type;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auto prev_stage = last_pipline_stage_;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last_pipline_stage_ = dst_stage;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Update tracking state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ExtraBold" panose="02000009000000000000" pitchFamily="2" charset="0"/>
              <a:ea typeface="+mn-ea"/>
              <a:cs typeface="JetBrains Mono ExtraBold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return VkBufferTransition{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nullptr, descriptor_buffer_info(),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prev_last, dst_access_type,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src → dst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prev_stage, dst_stage                  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src → dst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};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5304424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99265-EAD0-985D-338C-6902D687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F45094-D957-65D3-B58E-80C585D3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для описания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87E1A2-705B-E919-265F-3A5806819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DA1B84-B983-3215-F9D5-937E8D85C87B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VkBufferTransition buffer_for_compute_read()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return buffer_for(eShaderRead,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buffer_for_compute_write()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buffer_for(eShaderWrite,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buffer_for_transfer_read()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buffer_for(eTransferRead, eTransfer);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buffer_for_host_read()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buffer_for(eHostRead, eHost);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779789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A025F-8978-B346-EB52-BDCAF02B5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392940-C9FF-1F1B-0DC6-25695490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для описания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7ADCD1-B66C-2686-2C28-06474B4EE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9E9F85-4055-98C3-1C09-99E1E9EB1FFA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VkBufferTransition buffer_for_compute_read()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 return buffer_for(eShaderRead,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VkBufferTransition buffer_for_compute_write()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return buffer_for(eShaderWrite,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buffer_for_transfer_read()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buffer_for(eTransferRead, eTransfer);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buffer_for_host_read()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buffer_for(eHostRead, eHost);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81191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FA4C1-249E-8EB6-AB6D-179ABAE65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779816-DCD6-B4F7-5398-D809EF41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для описания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D53F5-E6B4-3068-BB3A-AFC510F3F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8C8FC4-38CE-4D17-FA52-4DA38EB61E28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VkBufferTransition buffer_for_compute_read()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 return buffer_for(eShaderRead,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buffer_for_compute_write()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buffer_for(eShaderWrite,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VkBufferTransition buffer_for_transfer_read()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return buffer_for(eTransferRead, eTransfer);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buffer_for_host_read()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buffer_for(eHostRead, eHost);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91822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2D25-572D-8FB4-5F8C-E93133CF2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F11778-A135-498A-BE3A-FA209EE8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для описания доступа к буферу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356A5D-CC2A-9DC2-9B82-7BAB7685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EF3467-6604-5843-B058-084A2D249574}"/>
              </a:ext>
            </a:extLst>
          </p:cNvPr>
          <p:cNvSpPr/>
          <p:nvPr/>
        </p:nvSpPr>
        <p:spPr>
          <a:xfrm>
            <a:off x="371475" y="1196975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VkBufferTransition buffer_for_compute_read()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 return buffer_for(eShaderRead,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buffer_for_compute_write()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buffer_for(eShaderWrite, eComputeShader);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VkBufferTransition buffer_for_transfer_read()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return buffer_for(eTransferRead, eTransfer);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VkBufferTransition buffer_for_host_read()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return buffer_for(eHostRead, eHost);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523412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2D684-5CCE-145B-F7AD-6C6B59700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68D45B-629F-DFDC-D6C4-5750F249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методов </a:t>
            </a:r>
            <a:br>
              <a:rPr lang="ru-RU" dirty="0"/>
            </a:br>
            <a:r>
              <a:rPr lang="ru-RU" dirty="0"/>
              <a:t>отслеживания доступа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B57CC-25B4-0530-2623-AB038AFD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2CA911-C639-E474-6F17-E461373C3C65}"/>
              </a:ext>
            </a:extLst>
          </p:cNvPr>
          <p:cNvSpPr/>
          <p:nvPr/>
        </p:nvSpPr>
        <p:spPr>
          <a:xfrm>
            <a:off x="371475" y="1557337"/>
            <a:ext cx="11449050" cy="4464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TensorImpl::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auto buffers = make_transitions(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self.buffer_for_write(),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compute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other.buffer_for_read()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RUN_SHADER(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shader.bind_buffers(cmd_buf, desc_pool, buffers,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91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221E-3881-32D5-20F4-54400761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F1AEE6-AA28-CC8C-4CF6-62D15423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noProof="0" dirty="0" err="1"/>
              <a:t>емейства</a:t>
            </a:r>
            <a:r>
              <a:rPr lang="ru-RU" noProof="0" dirty="0"/>
              <a:t> очередей </a:t>
            </a:r>
            <a:r>
              <a:rPr lang="ru-RU" noProof="0" dirty="0" err="1"/>
              <a:t>Vulkan</a:t>
            </a:r>
            <a:r>
              <a:rPr lang="ru-RU" noProof="0" dirty="0"/>
              <a:t>: </a:t>
            </a:r>
            <a:br>
              <a:rPr lang="en-US" noProof="0" dirty="0"/>
            </a:br>
            <a:r>
              <a:rPr lang="ru-RU" noProof="0" dirty="0"/>
              <a:t>гетерогенные пути исполнения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9E825C-4580-E22B-C95F-28F63D35C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32DBE-EE3D-39C2-4745-1AFCC9301471}"/>
              </a:ext>
            </a:extLst>
          </p:cNvPr>
          <p:cNvSpPr/>
          <p:nvPr/>
        </p:nvSpPr>
        <p:spPr>
          <a:xfrm>
            <a:off x="371475" y="3264405"/>
            <a:ext cx="3149562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Engine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D1CED9-B521-75D3-B115-6CE0E292B7CB}"/>
              </a:ext>
            </a:extLst>
          </p:cNvPr>
          <p:cNvSpPr/>
          <p:nvPr/>
        </p:nvSpPr>
        <p:spPr>
          <a:xfrm>
            <a:off x="4515684" y="3264405"/>
            <a:ext cx="3149562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Transfer Engine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492EDE-82A3-646E-AFC0-73E6BBDA200B}"/>
              </a:ext>
            </a:extLst>
          </p:cNvPr>
          <p:cNvSpPr/>
          <p:nvPr/>
        </p:nvSpPr>
        <p:spPr>
          <a:xfrm>
            <a:off x="8659891" y="3264405"/>
            <a:ext cx="3149562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Graphics Engine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654B234-C5A3-C705-2131-919E56580EC5}"/>
              </a:ext>
            </a:extLst>
          </p:cNvPr>
          <p:cNvSpPr/>
          <p:nvPr/>
        </p:nvSpPr>
        <p:spPr>
          <a:xfrm>
            <a:off x="4515684" y="1801270"/>
            <a:ext cx="3150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GPU Hardware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1592F8-D05D-38BB-B390-7C5B0CBC88C5}"/>
              </a:ext>
            </a:extLst>
          </p:cNvPr>
          <p:cNvSpPr/>
          <p:nvPr/>
        </p:nvSpPr>
        <p:spPr>
          <a:xfrm>
            <a:off x="367200" y="5032137"/>
            <a:ext cx="3149562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Queue Family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08503DC-B350-80FD-6ACE-D97C3F580F7D}"/>
              </a:ext>
            </a:extLst>
          </p:cNvPr>
          <p:cNvSpPr/>
          <p:nvPr/>
        </p:nvSpPr>
        <p:spPr>
          <a:xfrm>
            <a:off x="4511409" y="5032137"/>
            <a:ext cx="3149562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Transfer Queue Family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A04FC8D-55B9-1911-3F42-C2AA9998F886}"/>
              </a:ext>
            </a:extLst>
          </p:cNvPr>
          <p:cNvSpPr/>
          <p:nvPr/>
        </p:nvSpPr>
        <p:spPr>
          <a:xfrm>
            <a:off x="8655616" y="5032137"/>
            <a:ext cx="3149562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Graphics Queue Family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04C3E0F5-8DDB-A381-696F-38DAA22CA24A}"/>
              </a:ext>
            </a:extLst>
          </p:cNvPr>
          <p:cNvCxnSpPr>
            <a:stCxn id="14" idx="3"/>
            <a:endCxn id="7" idx="0"/>
          </p:cNvCxnSpPr>
          <p:nvPr/>
        </p:nvCxnSpPr>
        <p:spPr>
          <a:xfrm>
            <a:off x="7665684" y="2179889"/>
            <a:ext cx="2568988" cy="1084516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008F0E35-F168-8120-0E35-A30141CEEDD2}"/>
              </a:ext>
            </a:extLst>
          </p:cNvPr>
          <p:cNvCxnSpPr>
            <a:cxnSpLocks/>
            <a:stCxn id="14" idx="1"/>
            <a:endCxn id="5" idx="0"/>
          </p:cNvCxnSpPr>
          <p:nvPr/>
        </p:nvCxnSpPr>
        <p:spPr>
          <a:xfrm rot="10800000" flipV="1">
            <a:off x="1946256" y="2179889"/>
            <a:ext cx="2569428" cy="1084516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F97FA4D-8AF0-D656-6BB0-C3281F70038B}"/>
              </a:ext>
            </a:extLst>
          </p:cNvPr>
          <p:cNvCxnSpPr>
            <a:stCxn id="14" idx="2"/>
            <a:endCxn id="6" idx="0"/>
          </p:cNvCxnSpPr>
          <p:nvPr/>
        </p:nvCxnSpPr>
        <p:spPr>
          <a:xfrm flipH="1">
            <a:off x="6090465" y="2558507"/>
            <a:ext cx="219" cy="7058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DEEEA0F-B921-BD6A-0456-E6402D4D0259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1941981" y="4021642"/>
            <a:ext cx="4275" cy="101049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34D18B5-74B8-9296-4C46-2256FC2E93E5}"/>
              </a:ext>
            </a:extLst>
          </p:cNvPr>
          <p:cNvCxnSpPr>
            <a:cxnSpLocks/>
          </p:cNvCxnSpPr>
          <p:nvPr/>
        </p:nvCxnSpPr>
        <p:spPr>
          <a:xfrm flipH="1">
            <a:off x="6096000" y="4021641"/>
            <a:ext cx="4275" cy="101049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720B0E4D-DEF8-5393-ED9B-A72CF24F8991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flipH="1">
            <a:off x="10230397" y="4021642"/>
            <a:ext cx="4275" cy="101049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7315241-0800-D582-D8D6-44CD3FDF3894}"/>
              </a:ext>
            </a:extLst>
          </p:cNvPr>
          <p:cNvSpPr txBox="1"/>
          <p:nvPr/>
        </p:nvSpPr>
        <p:spPr>
          <a:xfrm>
            <a:off x="923400" y="4337158"/>
            <a:ext cx="20371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Queue Family 0</a:t>
            </a:r>
            <a:endParaRPr lang="ru-RU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BCC27A-7662-3BF9-4461-7E817DD5B10C}"/>
              </a:ext>
            </a:extLst>
          </p:cNvPr>
          <p:cNvSpPr txBox="1"/>
          <p:nvPr/>
        </p:nvSpPr>
        <p:spPr>
          <a:xfrm>
            <a:off x="5109593" y="4337158"/>
            <a:ext cx="20371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Queue Family 1</a:t>
            </a:r>
            <a:endParaRPr lang="ru-RU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6E8725-1815-6364-4851-97E97491A273}"/>
              </a:ext>
            </a:extLst>
          </p:cNvPr>
          <p:cNvSpPr txBox="1"/>
          <p:nvPr/>
        </p:nvSpPr>
        <p:spPr>
          <a:xfrm>
            <a:off x="9295786" y="4337158"/>
            <a:ext cx="20371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Queue Family 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0714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3949-7E83-3DD2-AED7-4B40ACC8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382FEE-A88A-2002-F258-5BC526EC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методов </a:t>
            </a:r>
            <a:br>
              <a:rPr lang="ru-RU" dirty="0"/>
            </a:br>
            <a:r>
              <a:rPr lang="ru-RU" dirty="0"/>
              <a:t>отслеживания доступа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CDFFA4-21B6-A334-2E7F-A335890E9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1A240-FB4A-547F-4F3F-52536735C5B4}"/>
              </a:ext>
            </a:extLst>
          </p:cNvPr>
          <p:cNvSpPr/>
          <p:nvPr/>
        </p:nvSpPr>
        <p:spPr>
          <a:xfrm>
            <a:off x="371475" y="1557337"/>
            <a:ext cx="11449050" cy="4464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TensorImpl::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endParaRPr kumimoji="0" lang="es-419" sz="16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ExtraBold" panose="02000009000000000000" pitchFamily="2" charset="0"/>
              <a:ea typeface="JetBrains Mono Medium" panose="02000009000000000000" pitchFamily="49" charset="0"/>
              <a:cs typeface="JetBrains Mono ExtraBold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auto buffers = make_transitions(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self.buffer_for_write(),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compute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other.buffer_for_read()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RUN_SHADER(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shader.bind_buffers(cmd_buf, desc_pool, buffers,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5816330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4879-175A-838E-E342-D42E2AED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E657CD7-0A34-F540-A886-73BF24A3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методов </a:t>
            </a:r>
            <a:br>
              <a:rPr lang="ru-RU" dirty="0"/>
            </a:br>
            <a:r>
              <a:rPr lang="ru-RU" dirty="0"/>
              <a:t>отслеживания доступа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D61040-0BCD-F0EC-25CE-BA7F587A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22C0A3-200D-6311-5894-0E5FDCA6F925}"/>
              </a:ext>
            </a:extLst>
          </p:cNvPr>
          <p:cNvSpPr/>
          <p:nvPr/>
        </p:nvSpPr>
        <p:spPr>
          <a:xfrm>
            <a:off x="371475" y="1557337"/>
            <a:ext cx="11449050" cy="4464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TensorImpl::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other)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endParaRPr kumimoji="0" lang="es-419" sz="16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ExtraBold" panose="02000009000000000000" pitchFamily="2" charset="0"/>
              <a:ea typeface="JetBrains Mono Medium" panose="02000009000000000000" pitchFamily="49" charset="0"/>
              <a:cs typeface="JetBrains Mono ExtraBold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auto buffers = make_transitions(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self.buffer_for_write(),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compute pipeline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other.buffer_for_read()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61CCFF">
                    <a:lumMod val="50000"/>
                  </a:srgbClr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RUN_SHADER(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shader.bind_buffers(cmd_buf, desc_pool, buffers,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182063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D54E-042A-2EAD-F386-FAA7EE96B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D1816A-9406-C479-43BD-FDD4AB21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общего барьера для операции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7DBA57-1CB1-B714-AA0B-14C0AFA6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E79EC9-11F3-3593-36F4-0FFA0B7A01B3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record_buffer_memory_barriers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          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const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BufferTransitions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&amp; buffer_ars)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std::vector&lt;vk::BufferMemoryBarrier&gt; barriers;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src_stages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dst_stages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Aggregate barriers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if (!barriers.empty())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current_submit_-&gt;command_buffer().pipelineBarrier(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src_stages, dst_stages,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vk::DependencyFlags(), nullptr, barriers, nullptr);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218464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F689-6485-1EC3-A091-292FC5B7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D3DB7E-6CF7-3CB0-5582-F53F7B19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общего барьера для операции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ACEA62-C3B7-3A0D-4011-453E6EED6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CB5D95-07A3-5ED5-EA6E-B1F719ED14BC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record_buffer_memory_barriers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          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const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BufferTransitions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&amp; buffer_ars)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std::vector&lt;vk::BufferMemoryBarrier&gt; barriers;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src_stages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dst_stages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Aggregate barriers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if (!barriers.empty())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current_submit_-&gt;command_buffer().pipelineBarrier(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src_stages, dst_stages,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vk::DependencyFlags(), nullptr, barriers, nullptr);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878985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3705-9BB8-B453-173A-81D27AEF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6D74038-3A34-8D8E-4CB2-4BD04674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общего барьера для операции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BFE548-5DE6-FAB2-C33C-1DF45F9DE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B84D29-2F12-E6AC-BF53-092099EC1932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record_buffer_memory_barriers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          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const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BufferTransitions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&amp; buffer_ars)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std::vector&lt;vk::BufferMemoryBarrier&gt; barriers;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vk::PipelineStageFlags src_stages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vk::PipelineStageFlags dst_stages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Aggregate barriers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if (!barriers.empty())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current_submit_-&gt;command_buffer().pipelineBarrier(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src_stages, dst_stages,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vk::DependencyFlags(), nullptr, barriers, nullptr);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679371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6952E-23AA-8F91-D756-A42203D0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DC3C93-DC66-2A6A-1A43-6AE0FCC5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общего барьера для операции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FB0605-58C3-5583-2B79-8A59EFDB8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A4EC22-1374-E906-0042-5B8A8D4B4BE8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record_buffer_memory_barriers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          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const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BufferTransitions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&amp; buffer_ars)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std::vector&lt;vk::BufferMemoryBarrier&gt; barriers;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src_stages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dst_stages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// Aggregate barriers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if (!barriers.empty())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current_submit_-&gt;command_buffer().pipelineBarrier(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src_stages, dst_stages,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          vk::DependencyFlags(), nullptr, barriers, nullptr);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166253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870C-4A8D-1018-9490-7F7DA307D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AB89B26-0D96-BF0E-0AAA-5D0317DE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общего барьера для операции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04CBCF-B678-1E65-0028-BD9AAFE97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C68439-A075-437E-5761-00FBA7A1FAEC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record_buffer_memory_barriers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                            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const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BufferTransitions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&amp; buffer_ars)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std::vector&lt;vk::BufferMemoryBarrier&gt; barriers;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src_stages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vk::PipelineStageFlags dst_stages = vk::PipelineStageFlagBits::eNone;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Aggregate barriers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+mn-ea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if (!barriers.empty())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current_submit_-&gt;command_buffer().pipelineBarrier(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               src_stages, dst_stages,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               vk::DependencyFlags(), nullptr, barriers, nullptr);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005803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F9D72-A13F-F7F9-8F3A-C6BCC0811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4FA239B-F3D4-42E0-F707-A0799E92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Агрегация барьеров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34D07-68F1-FC42-9F2B-5C24B5D35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FF1177-F972-CEC9-2A3F-62EFFC598E26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for (auto&amp;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arg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: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buffer_ars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current_submit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_-&gt;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add_storage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arg.parent_storage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(!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arg.is_readonly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barriers.emplace_back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arg.src_access_type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arg.dst_access_type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VK_QUEUE_FAMILY_IGNORED,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VK_QUEUE_FAMILY_IGNORED,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arg.info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-&gt;buffer, 0,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arg.info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-&gt;range,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nullptr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src_stages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|=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arg.src_stage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dst_stages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|=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arg.dst_stage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...</a:t>
            </a:r>
          </a:p>
        </p:txBody>
      </p:sp>
    </p:spTree>
    <p:extLst>
      <p:ext uri="{BB962C8B-B14F-4D97-AF65-F5344CB8AC3E}">
        <p14:creationId xmlns:p14="http://schemas.microsoft.com/office/powerpoint/2010/main" val="328805074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80875-9E43-D0A5-AEFD-1005391E2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A15876-4983-2C00-E71A-BBCE202E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Агрегация барьеров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2C37E-C30E-2732-DB05-97372F959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67CE44-8BDE-5374-81B3-D837C422A658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for (auto&amp;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arg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: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buffer_ars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current_submit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_-&gt;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add_storage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arg.parent_storage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(!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arg.is_readonly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barriers.emplace_back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(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arg.src_access_type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arg.dst_access_type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VK_QUEUE_FAMILY_IGNORED,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VK_QUEUE_FAMILY_IGNORED,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arg.info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-&gt;buffer, 0,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arg.info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-&gt;range,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                     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nullptr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src_stages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|=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arg.src_stage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dst_stages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|=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arg.dst_stage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...</a:t>
            </a:r>
          </a:p>
        </p:txBody>
      </p:sp>
    </p:spTree>
    <p:extLst>
      <p:ext uri="{BB962C8B-B14F-4D97-AF65-F5344CB8AC3E}">
        <p14:creationId xmlns:p14="http://schemas.microsoft.com/office/powerpoint/2010/main" val="161188479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C9B4A-63C6-3EC2-1A80-2588B0225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013411-A197-9205-E26B-A97EA0F3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Агрегация барьеров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84197-B431-3C20-E3CC-A6D970995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03DC57-DC58-34B6-0D55-D0B1486606EB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for (auto&amp;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arg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 :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buffer_ars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current_submit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_-&gt;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add_storage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arg.parent_storage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(!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arg.is_readonly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barriers.emplace_back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arg.src_access_type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arg.dst_access_type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VK_QUEUE_FAMILY_IGNORED,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VK_QUEUE_FAMILY_IGNORED,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arg.info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-&gt;buffer, 0,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arg.info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-&gt;range,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nullptr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src_stages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|=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arg.src_stage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dst_stages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|=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arg.dst_stage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...</a:t>
            </a:r>
          </a:p>
        </p:txBody>
      </p:sp>
    </p:spTree>
    <p:extLst>
      <p:ext uri="{BB962C8B-B14F-4D97-AF65-F5344CB8AC3E}">
        <p14:creationId xmlns:p14="http://schemas.microsoft.com/office/powerpoint/2010/main" val="356430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DC1C-4337-CB39-9124-76EA59EB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7AE3565-8207-CD4B-A9B0-38F19D2F4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94872"/>
            <a:ext cx="11449050" cy="4028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API</a:t>
            </a:r>
            <a:r>
              <a:rPr lang="ru-RU" sz="2400" noProof="0" dirty="0"/>
              <a:t> ничего не предполагает </a:t>
            </a:r>
            <a:r>
              <a:rPr lang="en-US" sz="2400" noProof="0" dirty="0"/>
              <a:t>— </a:t>
            </a:r>
            <a:r>
              <a:rPr lang="ru-RU" sz="2400" noProof="0" dirty="0"/>
              <a:t>разработчик объявляет все зависимости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B0856C-32C6-9F6B-C980-D52B7D1A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Основные п</a:t>
            </a:r>
            <a:r>
              <a:rPr lang="ru-RU" noProof="0" dirty="0" err="1"/>
              <a:t>римитивы</a:t>
            </a:r>
            <a:r>
              <a:rPr lang="ru-RU" noProof="0" dirty="0"/>
              <a:t> синхронизации </a:t>
            </a:r>
            <a:r>
              <a:rPr lang="ru-RU" noProof="0" dirty="0" err="1"/>
              <a:t>Vulkan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8AB9B8-96B5-56EA-AD08-6DB36FB47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31E803-FA55-25AD-2C04-BA20CB7D458E}"/>
              </a:ext>
            </a:extLst>
          </p:cNvPr>
          <p:cNvSpPr/>
          <p:nvPr/>
        </p:nvSpPr>
        <p:spPr>
          <a:xfrm>
            <a:off x="367200" y="2379165"/>
            <a:ext cx="2988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Pipeline Barrier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DA5EBC-EE38-6405-D2F0-EC06ADD0CD6E}"/>
              </a:ext>
            </a:extLst>
          </p:cNvPr>
          <p:cNvSpPr/>
          <p:nvPr/>
        </p:nvSpPr>
        <p:spPr>
          <a:xfrm>
            <a:off x="5497006" y="2379165"/>
            <a:ext cx="2988007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Execution Sync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5A327F9-F4D8-5E93-D256-91FFC317FEF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355200" y="2757784"/>
            <a:ext cx="214180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47ED52-70A2-C0E2-296A-B3128C4C7016}"/>
              </a:ext>
            </a:extLst>
          </p:cNvPr>
          <p:cNvSpPr/>
          <p:nvPr/>
        </p:nvSpPr>
        <p:spPr>
          <a:xfrm>
            <a:off x="367200" y="3434121"/>
            <a:ext cx="2988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Semaphore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7495C9-7F65-6E39-DFBF-1B8AF127FF61}"/>
              </a:ext>
            </a:extLst>
          </p:cNvPr>
          <p:cNvSpPr/>
          <p:nvPr/>
        </p:nvSpPr>
        <p:spPr>
          <a:xfrm>
            <a:off x="5497006" y="3434121"/>
            <a:ext cx="2988007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Submissions Sync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B50C724-C00B-8C7A-6959-99B2A510F48F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355200" y="3812740"/>
            <a:ext cx="214180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D1659F-9C58-4BFF-706C-F2BA554F9ADE}"/>
              </a:ext>
            </a:extLst>
          </p:cNvPr>
          <p:cNvSpPr/>
          <p:nvPr/>
        </p:nvSpPr>
        <p:spPr>
          <a:xfrm>
            <a:off x="367200" y="4489077"/>
            <a:ext cx="2988000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Memory Barrier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568664-0337-EF22-5726-84FD97DFB351}"/>
              </a:ext>
            </a:extLst>
          </p:cNvPr>
          <p:cNvSpPr/>
          <p:nvPr/>
        </p:nvSpPr>
        <p:spPr>
          <a:xfrm>
            <a:off x="5497006" y="4489077"/>
            <a:ext cx="2988007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Memory Visibility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5054634-DA51-CAA8-501F-71208D80B996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355200" y="4867696"/>
            <a:ext cx="214180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8463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2F0D-5949-3758-EA07-9BFB6418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3D95766-A0AB-B320-3AA0-E940B09F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3EFF77-E15E-5EDA-C3BC-2572D303A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C64C0B4-DE91-13D7-AF35-89862E25842E}"/>
              </a:ext>
            </a:extLst>
          </p:cNvPr>
          <p:cNvGrpSpPr/>
          <p:nvPr/>
        </p:nvGrpSpPr>
        <p:grpSpPr>
          <a:xfrm>
            <a:off x="368949" y="1203324"/>
            <a:ext cx="11451576" cy="4818063"/>
            <a:chOff x="368949" y="1200520"/>
            <a:chExt cx="11451576" cy="268950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D476ACF-1F7F-F926-0609-BBA9F789974C}"/>
                </a:ext>
              </a:extLst>
            </p:cNvPr>
            <p:cNvGrpSpPr/>
            <p:nvPr/>
          </p:nvGrpSpPr>
          <p:grpSpPr>
            <a:xfrm>
              <a:off x="371475" y="1200520"/>
              <a:ext cx="11449050" cy="1289747"/>
              <a:chOff x="371475" y="1200520"/>
              <a:chExt cx="11391748" cy="1289747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B3EE38EA-BC3F-5E3F-82EE-A73CB6DEC9D5}"/>
                  </a:ext>
                </a:extLst>
              </p:cNvPr>
              <p:cNvSpPr/>
              <p:nvPr/>
            </p:nvSpPr>
            <p:spPr>
              <a:xfrm>
                <a:off x="371475" y="1200520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Отслеживание доступа — решает проблему корректного </a:t>
                </a:r>
                <a:b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</a:b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создания барьеров</a:t>
                </a: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18962D4-9794-BBE0-EF8E-45E892F7BDED}"/>
                  </a:ext>
                </a:extLst>
              </p:cNvPr>
              <p:cNvSpPr/>
              <p:nvPr/>
            </p:nvSpPr>
            <p:spPr>
              <a:xfrm>
                <a:off x="6157644" y="1200520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2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Автоматическая генерация барьеров устраняет целый класс ошибок синхронизации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73701BFF-C88A-49D9-0392-9FC0140152C4}"/>
                </a:ext>
              </a:extLst>
            </p:cNvPr>
            <p:cNvGrpSpPr/>
            <p:nvPr/>
          </p:nvGrpSpPr>
          <p:grpSpPr>
            <a:xfrm>
              <a:off x="368949" y="2600280"/>
              <a:ext cx="11449050" cy="1289748"/>
              <a:chOff x="379978" y="1123611"/>
              <a:chExt cx="11391748" cy="1289748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7817C8BD-789B-BA28-9F14-AFBEE8651CE3}"/>
                  </a:ext>
                </a:extLst>
              </p:cNvPr>
              <p:cNvSpPr/>
              <p:nvPr/>
            </p:nvSpPr>
            <p:spPr>
              <a:xfrm>
                <a:off x="379978" y="1123611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3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Оптимизации (</a:t>
                </a:r>
                <a:r>
                  <a:rPr kumimoji="0" lang="es-419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read→read skip,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агрегация) дают измеримый прирост производительности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4A7EE78-E60A-BDCB-580A-7C770634BF0D}"/>
                  </a:ext>
                </a:extLst>
              </p:cNvPr>
              <p:cNvSpPr/>
              <p:nvPr/>
            </p:nvSpPr>
            <p:spPr>
              <a:xfrm>
                <a:off x="6166147" y="1123612"/>
                <a:ext cx="5605579" cy="12897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0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4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Разработчик работает </a:t>
                </a:r>
                <a:b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</a:b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с простым </a:t>
                </a:r>
                <a:r>
                  <a:rPr kumimoji="0" lang="es-419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API,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не думая </a:t>
                </a:r>
                <a:b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</a:b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о низкоуровневой синхронизации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37706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BB02F-EF97-194C-9B78-3451ABF15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BC0A7-143B-7A25-28DB-08E60D21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Жизненный </a:t>
            </a:r>
            <a:br>
              <a:rPr lang="ru-RU" dirty="0"/>
            </a:br>
            <a:r>
              <a:rPr lang="ru-RU" dirty="0"/>
              <a:t>цикл ресурсов</a:t>
            </a:r>
            <a:endParaRPr lang="ru-RU" dirty="0">
              <a:latin typeface="TT Norms Pro Light" panose="020B0103030101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EA234-3D89-77E3-C921-6640CD65EC4E}"/>
              </a:ext>
            </a:extLst>
          </p:cNvPr>
          <p:cNvSpPr txBox="1"/>
          <p:nvPr/>
        </p:nvSpPr>
        <p:spPr>
          <a:xfrm>
            <a:off x="670740" y="2302331"/>
            <a:ext cx="6901985" cy="156966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Блокировка ресурсов во время вычислений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Освобождение и возврат ресурсов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Балансировка нагрузки на конвейер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1739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F6E18-D7EF-C7DF-462F-5F31D327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B5EE27-418A-D6E9-3274-3CD550DC2642}"/>
              </a:ext>
            </a:extLst>
          </p:cNvPr>
          <p:cNvSpPr/>
          <p:nvPr/>
        </p:nvSpPr>
        <p:spPr>
          <a:xfrm>
            <a:off x="367200" y="1196975"/>
            <a:ext cx="7269189" cy="3816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GPU Side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F33F5C5-39BC-24CD-F7B2-5058C432005E}"/>
              </a:ext>
            </a:extLst>
          </p:cNvPr>
          <p:cNvSpPr>
            <a:spLocks/>
          </p:cNvSpPr>
          <p:nvPr/>
        </p:nvSpPr>
        <p:spPr>
          <a:xfrm>
            <a:off x="371475" y="5251268"/>
            <a:ext cx="11449050" cy="773013"/>
          </a:xfrm>
          <a:prstGeom prst="roundRect">
            <a:avLst>
              <a:gd name="adj" fmla="val 95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162900" marR="0" lvl="0" indent="-16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Во время выполнения ресурсы, связанные с вычислениями, нельзя возвращать в пул до окончания работы.</a:t>
            </a:r>
          </a:p>
          <a:p>
            <a:pPr marL="162900" marR="0" lvl="0" indent="-16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n-ea"/>
                <a:cs typeface="+mn-cs"/>
              </a:rPr>
              <a:t>Отслеживать каждый ресурс — дорого.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D873C4-FD92-128F-7A24-748C0537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жизненного цикла ресурсов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9B1B46-9C6B-36E7-55E1-1484DB301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403139-682F-3A72-AD1A-39202B447471}"/>
              </a:ext>
            </a:extLst>
          </p:cNvPr>
          <p:cNvSpPr/>
          <p:nvPr/>
        </p:nvSpPr>
        <p:spPr>
          <a:xfrm>
            <a:off x="7910340" y="1196975"/>
            <a:ext cx="3914103" cy="3816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Resource Pool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86FFB48-5583-0FB0-948C-7BE7310DCE6D}"/>
              </a:ext>
            </a:extLst>
          </p:cNvPr>
          <p:cNvSpPr/>
          <p:nvPr/>
        </p:nvSpPr>
        <p:spPr>
          <a:xfrm>
            <a:off x="641151" y="1822209"/>
            <a:ext cx="2204025" cy="84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B5D59F-D661-1006-AB0D-582CA819F37E}"/>
              </a:ext>
            </a:extLst>
          </p:cNvPr>
          <p:cNvSpPr/>
          <p:nvPr/>
        </p:nvSpPr>
        <p:spPr>
          <a:xfrm>
            <a:off x="641151" y="1822211"/>
            <a:ext cx="2204025" cy="846938"/>
          </a:xfrm>
          <a:prstGeom prst="rect">
            <a:avLst/>
          </a:prstGeom>
          <a:solidFill>
            <a:srgbClr val="FFCA2B">
              <a:alpha val="46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Shader 1 –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Executing…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352C736-D223-2D81-B85D-6FA1981CF0D6}"/>
              </a:ext>
            </a:extLst>
          </p:cNvPr>
          <p:cNvSpPr/>
          <p:nvPr/>
        </p:nvSpPr>
        <p:spPr>
          <a:xfrm>
            <a:off x="5162443" y="3548727"/>
            <a:ext cx="2204025" cy="84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00B1A7-20A6-1A84-595D-AB07ACB8809C}"/>
              </a:ext>
            </a:extLst>
          </p:cNvPr>
          <p:cNvSpPr/>
          <p:nvPr/>
        </p:nvSpPr>
        <p:spPr>
          <a:xfrm>
            <a:off x="5162443" y="3548727"/>
            <a:ext cx="2204025" cy="846938"/>
          </a:xfrm>
          <a:prstGeom prst="rect">
            <a:avLst/>
          </a:prstGeom>
          <a:solidFill>
            <a:srgbClr val="FFCA2B">
              <a:alpha val="46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Shader 2 –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Executing…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1DF5B-C463-B955-073F-9CEC4954F23F}"/>
              </a:ext>
            </a:extLst>
          </p:cNvPr>
          <p:cNvSpPr txBox="1"/>
          <p:nvPr/>
        </p:nvSpPr>
        <p:spPr>
          <a:xfrm>
            <a:off x="371475" y="2907092"/>
            <a:ext cx="7264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Barrier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Data dependency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D130392-EBD7-F23B-B1B8-E4F1C634504A}"/>
              </a:ext>
            </a:extLst>
          </p:cNvPr>
          <p:cNvCxnSpPr>
            <a:stCxn id="9" idx="3"/>
          </p:cNvCxnSpPr>
          <p:nvPr/>
        </p:nvCxnSpPr>
        <p:spPr>
          <a:xfrm>
            <a:off x="2845176" y="2245680"/>
            <a:ext cx="5065164" cy="7663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>
            <a:extLst>
              <a:ext uri="{FF2B5EF4-FFF2-40B4-BE49-F238E27FC236}">
                <a16:creationId xmlns:a16="http://schemas.microsoft.com/office/drawing/2014/main" id="{8B48B74A-5D43-54B1-2EF3-BB8BA19E1B57}"/>
              </a:ext>
            </a:extLst>
          </p:cNvPr>
          <p:cNvCxnSpPr>
            <a:stCxn id="9" idx="2"/>
            <a:endCxn id="10" idx="1"/>
          </p:cNvCxnSpPr>
          <p:nvPr/>
        </p:nvCxnSpPr>
        <p:spPr>
          <a:xfrm rot="16200000" flipH="1">
            <a:off x="2801280" y="1611032"/>
            <a:ext cx="1303047" cy="3419279"/>
          </a:xfrm>
          <a:prstGeom prst="bentConnector2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1A76ACC-3B88-E70C-46FB-933449B0E06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366468" y="3972196"/>
            <a:ext cx="543872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18C37A-C5AD-72F7-91B0-AE8FE95D493E}"/>
              </a:ext>
            </a:extLst>
          </p:cNvPr>
          <p:cNvSpPr/>
          <p:nvPr/>
        </p:nvSpPr>
        <p:spPr>
          <a:xfrm>
            <a:off x="8765378" y="1822209"/>
            <a:ext cx="2204025" cy="846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Data Buffers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D65890-A398-C576-C508-4B6945642E38}"/>
              </a:ext>
            </a:extLst>
          </p:cNvPr>
          <p:cNvSpPr/>
          <p:nvPr/>
        </p:nvSpPr>
        <p:spPr>
          <a:xfrm>
            <a:off x="8765377" y="3548727"/>
            <a:ext cx="2204025" cy="846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Command Buffers</a:t>
            </a:r>
          </a:p>
        </p:txBody>
      </p:sp>
    </p:spTree>
    <p:extLst>
      <p:ext uri="{BB962C8B-B14F-4D97-AF65-F5344CB8AC3E}">
        <p14:creationId xmlns:p14="http://schemas.microsoft.com/office/powerpoint/2010/main" val="37201139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D9C8-B042-936A-FA98-58FA25230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0EEACB-9390-30B5-32AA-23A28472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VkSubmit</a:t>
            </a:r>
            <a:r>
              <a:rPr lang="ru-RU" dirty="0"/>
              <a:t> — пакет команд для отправки в </a:t>
            </a:r>
            <a:r>
              <a:rPr lang="en-US" dirty="0"/>
              <a:t>GPU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2D07B7-475A-6514-16CF-8656B4AC1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B4EAB45-E9CF-F2FD-0015-075801077CF8}"/>
              </a:ext>
            </a:extLst>
          </p:cNvPr>
          <p:cNvSpPr>
            <a:spLocks/>
          </p:cNvSpPr>
          <p:nvPr/>
        </p:nvSpPr>
        <p:spPr>
          <a:xfrm>
            <a:off x="371475" y="1719495"/>
            <a:ext cx="11449050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Инкапсулирует всё необходимое для одной отправки на GPU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E61FE3-24BF-D698-0F16-6F48C9F6B754}"/>
              </a:ext>
            </a:extLst>
          </p:cNvPr>
          <p:cNvSpPr/>
          <p:nvPr/>
        </p:nvSpPr>
        <p:spPr>
          <a:xfrm>
            <a:off x="383825" y="2276856"/>
            <a:ext cx="6964933" cy="3223127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VkSubmit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0718A9-1A2E-3E38-1E8B-9405DD73F346}"/>
              </a:ext>
            </a:extLst>
          </p:cNvPr>
          <p:cNvSpPr/>
          <p:nvPr/>
        </p:nvSpPr>
        <p:spPr>
          <a:xfrm>
            <a:off x="550863" y="3229653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Descriptor Pool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3671D2-A7B5-9F50-C5F8-9CD674D311AE}"/>
              </a:ext>
            </a:extLst>
          </p:cNvPr>
          <p:cNvSpPr/>
          <p:nvPr/>
        </p:nvSpPr>
        <p:spPr>
          <a:xfrm>
            <a:off x="4630184" y="3229653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Command Buffer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30ADC34-4C8B-0CF5-D5BB-F9B6B534F385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3101023" y="3468413"/>
            <a:ext cx="1529161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2938A6-7F94-B82A-9DC1-885A5875C200}"/>
              </a:ext>
            </a:extLst>
          </p:cNvPr>
          <p:cNvSpPr txBox="1"/>
          <p:nvPr/>
        </p:nvSpPr>
        <p:spPr>
          <a:xfrm>
            <a:off x="3487513" y="3369428"/>
            <a:ext cx="75617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binds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618151-FE82-A541-D5EE-60B8494C3B39}"/>
              </a:ext>
            </a:extLst>
          </p:cNvPr>
          <p:cNvSpPr/>
          <p:nvPr/>
        </p:nvSpPr>
        <p:spPr>
          <a:xfrm>
            <a:off x="568116" y="4122924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Timeline Semaphore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2B6280-BAEA-8AF0-0996-A62C6FFE9ECE}"/>
              </a:ext>
            </a:extLst>
          </p:cNvPr>
          <p:cNvSpPr/>
          <p:nvPr/>
        </p:nvSpPr>
        <p:spPr>
          <a:xfrm>
            <a:off x="4647437" y="4122924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signal_value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_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26E5489-764C-74AC-C203-9B1A453AE937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118276" y="4361684"/>
            <a:ext cx="1529161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117B69-DFC6-8D50-4D27-FF2C7C9BF540}"/>
              </a:ext>
            </a:extLst>
          </p:cNvPr>
          <p:cNvSpPr txBox="1"/>
          <p:nvPr/>
        </p:nvSpPr>
        <p:spPr>
          <a:xfrm>
            <a:off x="3487513" y="4279962"/>
            <a:ext cx="75617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signals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00AD0F7-D840-9BA4-8875-E57925B4DDF4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7180344" y="3468413"/>
            <a:ext cx="2094924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D6907A2-0D94-CA72-B538-08979FA85DAD}"/>
              </a:ext>
            </a:extLst>
          </p:cNvPr>
          <p:cNvSpPr txBox="1"/>
          <p:nvPr/>
        </p:nvSpPr>
        <p:spPr>
          <a:xfrm>
            <a:off x="7858343" y="3369428"/>
            <a:ext cx="7596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records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D35E2FE-845E-22DF-BC42-C93F4BF3E5A8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>
            <a:off x="7197597" y="4361684"/>
            <a:ext cx="2077671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F7BBA2-56C0-1F14-3147-8CE575C7810E}"/>
              </a:ext>
            </a:extLst>
          </p:cNvPr>
          <p:cNvSpPr txBox="1"/>
          <p:nvPr/>
        </p:nvSpPr>
        <p:spPr>
          <a:xfrm>
            <a:off x="7858342" y="4262932"/>
            <a:ext cx="7596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tracks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67F32E7-ABBF-942B-138E-02CD9E338C49}"/>
              </a:ext>
            </a:extLst>
          </p:cNvPr>
          <p:cNvSpPr/>
          <p:nvPr/>
        </p:nvSpPr>
        <p:spPr>
          <a:xfrm>
            <a:off x="9275268" y="3229653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GPU Work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87B8BE-83A2-95E2-649B-819C8D1C1053}"/>
              </a:ext>
            </a:extLst>
          </p:cNvPr>
          <p:cNvSpPr/>
          <p:nvPr/>
        </p:nvSpPr>
        <p:spPr>
          <a:xfrm>
            <a:off x="9275268" y="4122924"/>
            <a:ext cx="255016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Completion Status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07596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74BF-5533-F43F-C144-3B2B18F3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623E810-A95F-6C26-F564-E794A8CA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отслеживания </a:t>
            </a:r>
            <a:r>
              <a:rPr lang="en-US" dirty="0"/>
              <a:t>submits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C9683-5072-006A-0EE6-A7D2918D3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AAC9556-F270-B2DA-949E-E360DAF555E3}"/>
              </a:ext>
            </a:extLst>
          </p:cNvPr>
          <p:cNvGrpSpPr/>
          <p:nvPr/>
        </p:nvGrpSpPr>
        <p:grpSpPr>
          <a:xfrm>
            <a:off x="724830" y="1196975"/>
            <a:ext cx="10865488" cy="1865052"/>
            <a:chOff x="724829" y="1196974"/>
            <a:chExt cx="11096200" cy="193018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A32F266-8190-D5DB-7F3A-E25D81B2C3B9}"/>
                </a:ext>
              </a:extLst>
            </p:cNvPr>
            <p:cNvSpPr/>
            <p:nvPr/>
          </p:nvSpPr>
          <p:spPr>
            <a:xfrm>
              <a:off x="724829" y="1196974"/>
              <a:ext cx="4577453" cy="19301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stopped_submits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_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– Пул готовых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F8E9000-A90B-149F-C284-B04D9DDC5C47}"/>
                </a:ext>
              </a:extLst>
            </p:cNvPr>
            <p:cNvSpPr/>
            <p:nvPr/>
          </p:nvSpPr>
          <p:spPr>
            <a:xfrm>
              <a:off x="5495937" y="1196974"/>
              <a:ext cx="6325092" cy="19301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Запись –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current_submit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_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BF0D6E5-D1C0-0B89-64C7-89552F803216}"/>
                </a:ext>
              </a:extLst>
            </p:cNvPr>
            <p:cNvGrpSpPr/>
            <p:nvPr/>
          </p:nvGrpSpPr>
          <p:grpSpPr>
            <a:xfrm>
              <a:off x="2179441" y="1910512"/>
              <a:ext cx="1688725" cy="574748"/>
              <a:chOff x="2273717" y="3612225"/>
              <a:chExt cx="1660357" cy="558138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FE67E25-C678-C966-DCCD-0DA77075EF32}"/>
                  </a:ext>
                </a:extLst>
              </p:cNvPr>
              <p:cNvSpPr/>
              <p:nvPr/>
            </p:nvSpPr>
            <p:spPr>
              <a:xfrm>
                <a:off x="2273717" y="3612225"/>
                <a:ext cx="1660357" cy="558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546FE4D-81D5-9129-006D-6C412EDF2E46}"/>
                  </a:ext>
                </a:extLst>
              </p:cNvPr>
              <p:cNvSpPr/>
              <p:nvPr/>
            </p:nvSpPr>
            <p:spPr>
              <a:xfrm>
                <a:off x="2273717" y="3612225"/>
                <a:ext cx="1660357" cy="558138"/>
              </a:xfrm>
              <a:prstGeom prst="rect">
                <a:avLst/>
              </a:prstGeom>
              <a:solidFill>
                <a:schemeClr val="accent6">
                  <a:alpha val="2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Submit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готов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7F933-3410-34E0-901E-400BADC1E328}"/>
                </a:ext>
              </a:extLst>
            </p:cNvPr>
            <p:cNvSpPr txBox="1"/>
            <p:nvPr/>
          </p:nvSpPr>
          <p:spPr>
            <a:xfrm>
              <a:off x="736782" y="2779213"/>
              <a:ext cx="452094" cy="2339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1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3128FE-5EB9-0022-F310-FFF51D61352B}"/>
                </a:ext>
              </a:extLst>
            </p:cNvPr>
            <p:cNvSpPr txBox="1"/>
            <p:nvPr/>
          </p:nvSpPr>
          <p:spPr>
            <a:xfrm>
              <a:off x="5673016" y="2779213"/>
              <a:ext cx="452094" cy="2339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2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65B06586-3991-AE7A-B84E-40377359C7F9}"/>
                </a:ext>
              </a:extLst>
            </p:cNvPr>
            <p:cNvGrpSpPr/>
            <p:nvPr/>
          </p:nvGrpSpPr>
          <p:grpSpPr>
            <a:xfrm>
              <a:off x="5998187" y="1898743"/>
              <a:ext cx="1688725" cy="574748"/>
              <a:chOff x="2273717" y="3612225"/>
              <a:chExt cx="1660357" cy="558138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48152F3-7198-1225-A2E3-386E34AF1783}"/>
                  </a:ext>
                </a:extLst>
              </p:cNvPr>
              <p:cNvSpPr/>
              <p:nvPr/>
            </p:nvSpPr>
            <p:spPr>
              <a:xfrm>
                <a:off x="2273717" y="3612225"/>
                <a:ext cx="1660357" cy="558138"/>
              </a:xfrm>
              <a:prstGeom prst="rect">
                <a:avLst/>
              </a:prstGeom>
              <a:solidFill>
                <a:srgbClr val="FFCA2B">
                  <a:alpha val="20000"/>
                </a:srgbClr>
              </a:solidFill>
              <a:ln w="9525">
                <a:solidFill>
                  <a:srgbClr val="FFCA2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2B8E786A-744B-10FC-0940-6BBA5BD5944F}"/>
                  </a:ext>
                </a:extLst>
              </p:cNvPr>
              <p:cNvSpPr/>
              <p:nvPr/>
            </p:nvSpPr>
            <p:spPr>
              <a:xfrm>
                <a:off x="2273717" y="3612225"/>
                <a:ext cx="1660357" cy="558138"/>
              </a:xfrm>
              <a:prstGeom prst="rect">
                <a:avLst/>
              </a:prstGeom>
              <a:solidFill>
                <a:srgbClr val="FFCA2B">
                  <a:alpha val="20000"/>
                </a:srgbClr>
              </a:solidFill>
              <a:ln w="9525">
                <a:solidFill>
                  <a:srgbClr val="FFCA2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start_record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3BBB469-63DC-0814-B8EF-B3E0EEA9BEBD}"/>
                </a:ext>
              </a:extLst>
            </p:cNvPr>
            <p:cNvGrpSpPr/>
            <p:nvPr/>
          </p:nvGrpSpPr>
          <p:grpSpPr>
            <a:xfrm>
              <a:off x="8310843" y="1898743"/>
              <a:ext cx="3180678" cy="574748"/>
              <a:chOff x="2273717" y="3612225"/>
              <a:chExt cx="1660357" cy="558138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8BDD0F6-5458-F4B9-4EE7-52191E8D6B1B}"/>
                  </a:ext>
                </a:extLst>
              </p:cNvPr>
              <p:cNvSpPr/>
              <p:nvPr/>
            </p:nvSpPr>
            <p:spPr>
              <a:xfrm>
                <a:off x="2273717" y="3612225"/>
                <a:ext cx="1660357" cy="558138"/>
              </a:xfrm>
              <a:prstGeom prst="rect">
                <a:avLst/>
              </a:prstGeom>
              <a:solidFill>
                <a:srgbClr val="FFCA2B">
                  <a:alpha val="20000"/>
                </a:srgbClr>
              </a:solidFill>
              <a:ln w="9525">
                <a:solidFill>
                  <a:srgbClr val="FFCA2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0A6E1AC5-70E1-8A71-4E38-62C622B39B0F}"/>
                  </a:ext>
                </a:extLst>
              </p:cNvPr>
              <p:cNvSpPr/>
              <p:nvPr/>
            </p:nvSpPr>
            <p:spPr>
              <a:xfrm>
                <a:off x="2273717" y="3612225"/>
                <a:ext cx="1660357" cy="558138"/>
              </a:xfrm>
              <a:prstGeom prst="rect">
                <a:avLst/>
              </a:prstGeom>
              <a:solidFill>
                <a:srgbClr val="FFCA2B">
                  <a:alpha val="20000"/>
                </a:srgbClr>
              </a:solidFill>
              <a:ln w="9525">
                <a:solidFill>
                  <a:srgbClr val="FFCA2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Запись команд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Барьеры,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Bind, Dispatch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5AED7E15-5545-BEDB-1964-D852CF57BB80}"/>
                </a:ext>
              </a:extLst>
            </p:cNvPr>
            <p:cNvCxnSpPr>
              <a:stCxn id="8" idx="3"/>
              <a:endCxn id="15" idx="1"/>
            </p:cNvCxnSpPr>
            <p:nvPr/>
          </p:nvCxnSpPr>
          <p:spPr>
            <a:xfrm flipV="1">
              <a:off x="3868165" y="2186118"/>
              <a:ext cx="2130021" cy="1176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BF2C0BA3-DA29-DA88-5162-A98B6E571853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>
              <a:off x="7686911" y="2186118"/>
              <a:ext cx="623932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64AB8F8-2278-3163-6C28-175B92464156}"/>
              </a:ext>
            </a:extLst>
          </p:cNvPr>
          <p:cNvSpPr/>
          <p:nvPr/>
        </p:nvSpPr>
        <p:spPr>
          <a:xfrm>
            <a:off x="736781" y="3381160"/>
            <a:ext cx="7093339" cy="2241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active_submits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_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 –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Выполнение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A887AD-B65B-CDAE-9ABF-B3DE078D8445}"/>
              </a:ext>
            </a:extLst>
          </p:cNvPr>
          <p:cNvSpPr txBox="1"/>
          <p:nvPr/>
        </p:nvSpPr>
        <p:spPr>
          <a:xfrm>
            <a:off x="736782" y="5295824"/>
            <a:ext cx="442767" cy="226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EC045C0-44A3-4FDA-8899-77D7DEFE96EC}"/>
              </a:ext>
            </a:extLst>
          </p:cNvPr>
          <p:cNvGrpSpPr/>
          <p:nvPr/>
        </p:nvGrpSpPr>
        <p:grpSpPr>
          <a:xfrm>
            <a:off x="1059369" y="4371758"/>
            <a:ext cx="1558515" cy="555354"/>
            <a:chOff x="2273717" y="3612225"/>
            <a:chExt cx="1660357" cy="558138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F878ECB-B715-BD93-6C1B-94C0202136C2}"/>
                </a:ext>
              </a:extLst>
            </p:cNvPr>
            <p:cNvSpPr/>
            <p:nvPr/>
          </p:nvSpPr>
          <p:spPr>
            <a:xfrm>
              <a:off x="2273717" y="3612225"/>
              <a:ext cx="1660357" cy="558138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41C4B3C-D9A2-8C0E-2AED-892CDA693F20}"/>
                </a:ext>
              </a:extLst>
            </p:cNvPr>
            <p:cNvSpPr/>
            <p:nvPr/>
          </p:nvSpPr>
          <p:spPr>
            <a:xfrm>
              <a:off x="2273717" y="3612225"/>
              <a:ext cx="1660357" cy="558138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end_record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79251F5-857D-3609-AAFD-AB3FFB13F6B3}"/>
              </a:ext>
            </a:extLst>
          </p:cNvPr>
          <p:cNvGrpSpPr/>
          <p:nvPr/>
        </p:nvGrpSpPr>
        <p:grpSpPr>
          <a:xfrm>
            <a:off x="3057878" y="4371758"/>
            <a:ext cx="1777881" cy="555354"/>
            <a:chOff x="2273717" y="3612225"/>
            <a:chExt cx="1660357" cy="558138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7B239BF2-645A-C49D-85DB-FEEF88C63AB8}"/>
                </a:ext>
              </a:extLst>
            </p:cNvPr>
            <p:cNvSpPr/>
            <p:nvPr/>
          </p:nvSpPr>
          <p:spPr>
            <a:xfrm>
              <a:off x="2273717" y="3612225"/>
              <a:ext cx="1660357" cy="558138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7D697A5-010E-8902-645A-C69CD5308E0A}"/>
                </a:ext>
              </a:extLst>
            </p:cNvPr>
            <p:cNvSpPr/>
            <p:nvPr/>
          </p:nvSpPr>
          <p:spPr>
            <a:xfrm>
              <a:off x="2273717" y="3612225"/>
              <a:ext cx="1660357" cy="558138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GPU </a:t>
              </a: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выполняет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6A0E6C1D-6237-2960-B304-D2DF020FCCAC}"/>
              </a:ext>
            </a:extLst>
          </p:cNvPr>
          <p:cNvCxnSpPr>
            <a:cxnSpLocks/>
            <a:stCxn id="42" idx="3"/>
            <a:endCxn id="45" idx="1"/>
          </p:cNvCxnSpPr>
          <p:nvPr/>
        </p:nvCxnSpPr>
        <p:spPr>
          <a:xfrm>
            <a:off x="2617884" y="4649436"/>
            <a:ext cx="439995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FC2B7A1-A688-B6D6-71CE-D709FA122B20}"/>
              </a:ext>
            </a:extLst>
          </p:cNvPr>
          <p:cNvGrpSpPr/>
          <p:nvPr/>
        </p:nvGrpSpPr>
        <p:grpSpPr>
          <a:xfrm>
            <a:off x="5443998" y="4052246"/>
            <a:ext cx="2099530" cy="555354"/>
            <a:chOff x="2273717" y="3612225"/>
            <a:chExt cx="1660357" cy="558138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F141D46B-89EB-6A5C-663C-82FDE0FE816F}"/>
                </a:ext>
              </a:extLst>
            </p:cNvPr>
            <p:cNvSpPr/>
            <p:nvPr/>
          </p:nvSpPr>
          <p:spPr>
            <a:xfrm>
              <a:off x="2273717" y="3612225"/>
              <a:ext cx="1660357" cy="558138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CE5E175E-FD71-69B7-2707-5D0EE4CB0F65}"/>
                </a:ext>
              </a:extLst>
            </p:cNvPr>
            <p:cNvSpPr/>
            <p:nvPr/>
          </p:nvSpPr>
          <p:spPr>
            <a:xfrm>
              <a:off x="2273717" y="3612225"/>
              <a:ext cx="1660357" cy="558138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Timeline Semaphore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D8935369-C9DB-7663-54A8-D6CF4DE64327}"/>
              </a:ext>
            </a:extLst>
          </p:cNvPr>
          <p:cNvCxnSpPr>
            <a:stCxn id="45" idx="3"/>
            <a:endCxn id="49" idx="1"/>
          </p:cNvCxnSpPr>
          <p:nvPr/>
        </p:nvCxnSpPr>
        <p:spPr>
          <a:xfrm flipV="1">
            <a:off x="4835760" y="4329923"/>
            <a:ext cx="608239" cy="319512"/>
          </a:xfrm>
          <a:prstGeom prst="bentConnector3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EFECAAB-E202-E9A0-9982-311299E5A4A4}"/>
              </a:ext>
            </a:extLst>
          </p:cNvPr>
          <p:cNvSpPr/>
          <p:nvPr/>
        </p:nvSpPr>
        <p:spPr>
          <a:xfrm>
            <a:off x="8029465" y="3386725"/>
            <a:ext cx="3560853" cy="2236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Completion –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завершение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70F762D-93E0-8DC4-8BE4-465F752735C0}"/>
              </a:ext>
            </a:extLst>
          </p:cNvPr>
          <p:cNvSpPr/>
          <p:nvPr/>
        </p:nvSpPr>
        <p:spPr>
          <a:xfrm>
            <a:off x="8982948" y="4371758"/>
            <a:ext cx="1653886" cy="5553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23A322A-F3CA-9C2B-2B36-ED0DE12BF950}"/>
              </a:ext>
            </a:extLst>
          </p:cNvPr>
          <p:cNvSpPr/>
          <p:nvPr/>
        </p:nvSpPr>
        <p:spPr>
          <a:xfrm>
            <a:off x="8982948" y="4371758"/>
            <a:ext cx="1653886" cy="55535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is_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completed?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94EC82-BB18-759A-2AC8-B53F5EAE3AC7}"/>
              </a:ext>
            </a:extLst>
          </p:cNvPr>
          <p:cNvSpPr txBox="1"/>
          <p:nvPr/>
        </p:nvSpPr>
        <p:spPr>
          <a:xfrm>
            <a:off x="8029465" y="5297281"/>
            <a:ext cx="442767" cy="226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cxnSp>
        <p:nvCxnSpPr>
          <p:cNvPr id="66" name="Соединительная линия уступом 65">
            <a:extLst>
              <a:ext uri="{FF2B5EF4-FFF2-40B4-BE49-F238E27FC236}">
                <a16:creationId xmlns:a16="http://schemas.microsoft.com/office/drawing/2014/main" id="{7108DE09-DE40-D5A4-02ED-4CE0D57EED8D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7543528" y="4329923"/>
            <a:ext cx="1439420" cy="361346"/>
          </a:xfrm>
          <a:prstGeom prst="bentConnector3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>
            <a:extLst>
              <a:ext uri="{FF2B5EF4-FFF2-40B4-BE49-F238E27FC236}">
                <a16:creationId xmlns:a16="http://schemas.microsoft.com/office/drawing/2014/main" id="{FFC32372-E6EB-A472-50CF-E654DC6189F4}"/>
              </a:ext>
            </a:extLst>
          </p:cNvPr>
          <p:cNvCxnSpPr>
            <a:cxnSpLocks/>
            <a:stCxn id="55" idx="2"/>
            <a:endCxn id="45" idx="2"/>
          </p:cNvCxnSpPr>
          <p:nvPr/>
        </p:nvCxnSpPr>
        <p:spPr>
          <a:xfrm rot="5400000">
            <a:off x="6878851" y="1995576"/>
            <a:ext cx="11661" cy="5863073"/>
          </a:xfrm>
          <a:prstGeom prst="bentConnector3">
            <a:avLst>
              <a:gd name="adj1" fmla="val 180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70B52E1-50FC-F2CA-2FFC-B5A7CD30A6F4}"/>
              </a:ext>
            </a:extLst>
          </p:cNvPr>
          <p:cNvSpPr txBox="1"/>
          <p:nvPr/>
        </p:nvSpPr>
        <p:spPr>
          <a:xfrm>
            <a:off x="6651085" y="5031315"/>
            <a:ext cx="573186" cy="197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false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80" name="Соединительная линия уступом 79">
            <a:extLst>
              <a:ext uri="{FF2B5EF4-FFF2-40B4-BE49-F238E27FC236}">
                <a16:creationId xmlns:a16="http://schemas.microsoft.com/office/drawing/2014/main" id="{004DA9C3-F9C7-4C2B-CAA0-28A8CE0BFED3}"/>
              </a:ext>
            </a:extLst>
          </p:cNvPr>
          <p:cNvCxnSpPr>
            <a:stCxn id="55" idx="3"/>
            <a:endCxn id="8" idx="1"/>
          </p:cNvCxnSpPr>
          <p:nvPr/>
        </p:nvCxnSpPr>
        <p:spPr>
          <a:xfrm flipH="1" flipV="1">
            <a:off x="2149198" y="2164114"/>
            <a:ext cx="8487636" cy="2485321"/>
          </a:xfrm>
          <a:prstGeom prst="bentConnector5">
            <a:avLst>
              <a:gd name="adj1" fmla="val -2693"/>
              <a:gd name="adj2" fmla="val -55577"/>
              <a:gd name="adj3" fmla="val 12080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>
            <a:extLst>
              <a:ext uri="{FF2B5EF4-FFF2-40B4-BE49-F238E27FC236}">
                <a16:creationId xmlns:a16="http://schemas.microsoft.com/office/drawing/2014/main" id="{A62DBEB3-11BC-A9F8-504A-7592A1728745}"/>
              </a:ext>
            </a:extLst>
          </p:cNvPr>
          <p:cNvCxnSpPr>
            <a:cxnSpLocks/>
            <a:stCxn id="6" idx="3"/>
            <a:endCxn id="42" idx="1"/>
          </p:cNvCxnSpPr>
          <p:nvPr/>
        </p:nvCxnSpPr>
        <p:spPr>
          <a:xfrm flipH="1">
            <a:off x="1059369" y="2129501"/>
            <a:ext cx="10530949" cy="2519934"/>
          </a:xfrm>
          <a:prstGeom prst="bentConnector5">
            <a:avLst>
              <a:gd name="adj1" fmla="val -2171"/>
              <a:gd name="adj2" fmla="val 43559"/>
              <a:gd name="adj3" fmla="val 10466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7108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3EFFC-EAED-8082-7E5E-F6CFB2A4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C941C7-3BA9-5D97-5FFD-BB2D82F5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 семафора в </a:t>
            </a:r>
            <a:r>
              <a:rPr lang="ru-RU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32227-1817-0DD4-513B-08CBE553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2D3A17-24FA-2E0E-A716-EDAEDA8FE009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VkSubmit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uint64_t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vk::UniqueSemaphore complete_semaphore_;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void reset()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(complete_semaphore_)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++signal_value_;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Increment counter for next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complete_semaphore_ = create_sumbit_semaphore();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is_completed()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device_.getSemaphoreCounterValue(...) ==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76548849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63955-18B5-3C7D-3C6B-80709697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7F9CF8D-6277-03F5-83E9-71A9E33D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 семафора в </a:t>
            </a:r>
            <a:r>
              <a:rPr lang="ru-RU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07449-0108-3E69-41A5-AF431248B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3BB923-8A9D-2395-4F73-148BAD8D8E69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VkSubmit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uint64_t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vk::UniqueSemaphore complete_semaphore_;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void reset()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(complete_semaphore_)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++signal_value_;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Increment counter for next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complete_semaphore_ = create_sumbit_semaphore();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is_completed()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device_.getSemaphoreCounterValue(...) ==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47387736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FD595-A877-764F-AC44-381DFBCF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DAA31B2-5DC6-41F3-BB75-C1608074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 семафора в </a:t>
            </a:r>
            <a:r>
              <a:rPr lang="ru-RU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2F83A6-4A90-D14C-012A-2B0BD423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0EFD56-20C2-E311-614C-2E453B4E5D6C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VkSubmit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uint64_t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vk::UniqueSemaphore complete_semaphore_;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void reset()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if (complete_semaphore_)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++signal_value_;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// Increment counter for next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complete_semaphore_ = create_sumbit_semaphore();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is_completed()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device_.getSemaphoreCounterValue(...) ==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77081337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ABBF-4693-438C-AB5C-48E66A41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9420A02-8EDB-C601-8FE8-D3DFBE30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 семафора в </a:t>
            </a:r>
            <a:r>
              <a:rPr lang="ru-RU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FD042B-3F0E-033C-CEDE-93C7A613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727913-3B26-1221-3AF2-75C2ACE132AF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VkSubmit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uint64_t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vk::UniqueSemaphore complete_semaphore_;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void reset()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(complete_semaphore_)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++signal_value_;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Increment counter for next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complete_semaphore_ = create_sumbit_semaphore();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bool is_completed()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return device_.getSemaphoreCounterValue(...) ==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4207522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B8DF0-A7C8-1F1F-8BCF-050264D42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8368FC-4C20-F996-7598-ED8FF729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 семафора в </a:t>
            </a:r>
            <a:r>
              <a:rPr lang="ru-RU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7CFFDB-8C21-131E-3163-C4B3C95C7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F43739-620A-3B82-851F-93293029E3F2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class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VkSubmit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uint64_t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vk::UniqueSemaphore complete_semaphore_;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void reset()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(complete_semaphore_)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++signal_value_;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Increment counter for next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complete_semaphore_ = create_sumbit_semaphore();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bool is_completed() const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return device_.getSemaphoreCounterValue(...) == signal_value_;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3762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67069-0662-7A27-3775-43A1749FC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1848F1-8D7D-7E3A-9907-0655059B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309563"/>
            <a:ext cx="10496905" cy="757237"/>
          </a:xfrm>
        </p:spPr>
        <p:txBody>
          <a:bodyPr/>
          <a:lstStyle/>
          <a:p>
            <a:r>
              <a:rPr lang="ru-RU" noProof="0" dirty="0"/>
              <a:t>Итоги рассмотрения моделей конкурентности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5B136F-5630-F6C9-5D7E-FD310A542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8" name="Таблица 2">
            <a:extLst>
              <a:ext uri="{FF2B5EF4-FFF2-40B4-BE49-F238E27FC236}">
                <a16:creationId xmlns:a16="http://schemas.microsoft.com/office/drawing/2014/main" id="{C3D18A9F-08D3-DEA1-6AB5-A9B6B4D7908C}"/>
              </a:ext>
            </a:extLst>
          </p:cNvPr>
          <p:cNvGraphicFramePr>
            <a:graphicFrameLocks noGrp="1"/>
          </p:cNvGraphicFramePr>
          <p:nvPr/>
        </p:nvGraphicFramePr>
        <p:xfrm>
          <a:off x="366713" y="1016792"/>
          <a:ext cx="11442699" cy="512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311">
                  <a:extLst>
                    <a:ext uri="{9D8B030D-6E8A-4147-A177-3AD203B41FA5}">
                      <a16:colId xmlns:a16="http://schemas.microsoft.com/office/drawing/2014/main" val="3620724068"/>
                    </a:ext>
                  </a:extLst>
                </a:gridCol>
                <a:gridCol w="4108155">
                  <a:extLst>
                    <a:ext uri="{9D8B030D-6E8A-4147-A177-3AD203B41FA5}">
                      <a16:colId xmlns:a16="http://schemas.microsoft.com/office/drawing/2014/main" val="3594171665"/>
                    </a:ext>
                  </a:extLst>
                </a:gridCol>
                <a:gridCol w="3814233">
                  <a:extLst>
                    <a:ext uri="{9D8B030D-6E8A-4147-A177-3AD203B41FA5}">
                      <a16:colId xmlns:a16="http://schemas.microsoft.com/office/drawing/2014/main" val="3462872471"/>
                    </a:ext>
                  </a:extLst>
                </a:gridCol>
              </a:tblGrid>
              <a:tr h="708900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API/</a:t>
                      </a:r>
                      <a:r>
                        <a:rPr sz="2400" b="0" i="0" dirty="0" err="1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Модель</a:t>
                      </a:r>
                      <a:endParaRPr sz="2400" b="0" i="0" dirty="0">
                        <a:solidFill>
                          <a:schemeClr val="tx2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b="0" i="0" dirty="0" err="1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Порядок</a:t>
                      </a:r>
                      <a:r>
                        <a:rPr sz="24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sz="2400" b="0" i="0" dirty="0" err="1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исполнения</a:t>
                      </a:r>
                      <a:endParaRPr sz="2400" b="0" i="0" dirty="0">
                        <a:solidFill>
                          <a:schemeClr val="tx2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135467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sz="2400" b="0" i="0" dirty="0" err="1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Видимость</a:t>
                      </a:r>
                      <a:r>
                        <a:rPr sz="24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sz="2400" b="0" i="0" dirty="0" err="1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памяти</a:t>
                      </a:r>
                      <a:endParaRPr sz="2400" b="0" i="0" dirty="0">
                        <a:solidFill>
                          <a:schemeClr val="tx2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135467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153421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CUDA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stream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Строгий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FIFO</a:t>
                      </a: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Автоматическая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внутри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потока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69669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OpenCL 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Упорядоченная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очередь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Строгий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FIFO</a:t>
                      </a: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Автоматическая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6725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OpenCL 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Неупорядоченная очередь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Зависит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событий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Зависит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событий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384829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Vulkan (</a:t>
                      </a: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без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барьеров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)</a:t>
                      </a:r>
                    </a:p>
                  </a:txBody>
                  <a:tcPr marL="0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Только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порядок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отправки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Только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порядок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отправки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71141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Vulkan (с </a:t>
                      </a: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барьерами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)</a:t>
                      </a:r>
                    </a:p>
                  </a:txBody>
                  <a:tcPr marL="0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Явный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контроль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Явный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контроль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467" marR="67733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07391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DC084-DD87-D6C2-2883-2A38A0D1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481505-61BB-F7B1-E3FA-1396D25A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Семафоры как метки для отслеживания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BCAF9E-6E6D-CDCA-41FC-DE551FFD0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C15FDD-27DD-1811-17EB-92AE7BEA4B10}"/>
              </a:ext>
            </a:extLst>
          </p:cNvPr>
          <p:cNvSpPr/>
          <p:nvPr/>
        </p:nvSpPr>
        <p:spPr>
          <a:xfrm>
            <a:off x="371475" y="1196975"/>
            <a:ext cx="1476000" cy="75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Host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BDB869-FEF7-75B1-8E78-8485A840AA1B}"/>
              </a:ext>
            </a:extLst>
          </p:cNvPr>
          <p:cNvSpPr/>
          <p:nvPr/>
        </p:nvSpPr>
        <p:spPr>
          <a:xfrm>
            <a:off x="8979436" y="1190514"/>
            <a:ext cx="1485814" cy="7781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Timeline Semaphore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E5F8AD-7812-EAAD-30C8-F1EFF47C87D0}"/>
              </a:ext>
            </a:extLst>
          </p:cNvPr>
          <p:cNvSpPr/>
          <p:nvPr/>
        </p:nvSpPr>
        <p:spPr>
          <a:xfrm>
            <a:off x="4675456" y="1190514"/>
            <a:ext cx="1476000" cy="75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GPU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8BC383-8A5D-6E6F-C2E9-F9CE731B797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109475" y="1952975"/>
            <a:ext cx="0" cy="406841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67D8574-B904-79BF-DF37-869CEFBA794C}"/>
              </a:ext>
            </a:extLst>
          </p:cNvPr>
          <p:cNvGrpSpPr/>
          <p:nvPr/>
        </p:nvGrpSpPr>
        <p:grpSpPr>
          <a:xfrm>
            <a:off x="1065007" y="2249467"/>
            <a:ext cx="4343065" cy="262193"/>
            <a:chOff x="2283632" y="2726083"/>
            <a:chExt cx="1413580" cy="242742"/>
          </a:xfrm>
        </p:grpSpPr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4274306B-5B2B-1733-D4D8-59B8C9DD0B83}"/>
                </a:ext>
              </a:extLst>
            </p:cNvPr>
            <p:cNvCxnSpPr>
              <a:cxnSpLocks/>
            </p:cNvCxnSpPr>
            <p:nvPr/>
          </p:nvCxnSpPr>
          <p:spPr>
            <a:xfrm>
              <a:off x="2297987" y="2968825"/>
              <a:ext cx="1399225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2A714-CA30-7222-3632-F6D3A46E0EA6}"/>
                </a:ext>
              </a:extLst>
            </p:cNvPr>
            <p:cNvSpPr txBox="1"/>
            <p:nvPr/>
          </p:nvSpPr>
          <p:spPr>
            <a:xfrm>
              <a:off x="2283632" y="2726083"/>
              <a:ext cx="1413580" cy="1994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Submit Work A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0" name="Скругленная соединительная линия 29">
            <a:extLst>
              <a:ext uri="{FF2B5EF4-FFF2-40B4-BE49-F238E27FC236}">
                <a16:creationId xmlns:a16="http://schemas.microsoft.com/office/drawing/2014/main" id="{E5270B2D-2A8B-ACAB-6E5F-B058EF44ADD3}"/>
              </a:ext>
            </a:extLst>
          </p:cNvPr>
          <p:cNvCxnSpPr>
            <a:cxnSpLocks/>
          </p:cNvCxnSpPr>
          <p:nvPr/>
        </p:nvCxnSpPr>
        <p:spPr>
          <a:xfrm flipH="1">
            <a:off x="5420123" y="3129017"/>
            <a:ext cx="2750" cy="637582"/>
          </a:xfrm>
          <a:prstGeom prst="curvedConnector3">
            <a:avLst>
              <a:gd name="adj1" fmla="val -21101564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8066A18-80E8-25D6-4BE0-4ED990BA27CE}"/>
              </a:ext>
            </a:extLst>
          </p:cNvPr>
          <p:cNvCxnSpPr>
            <a:cxnSpLocks/>
          </p:cNvCxnSpPr>
          <p:nvPr/>
        </p:nvCxnSpPr>
        <p:spPr>
          <a:xfrm>
            <a:off x="5413455" y="1957944"/>
            <a:ext cx="1" cy="406841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CD396FD-5E0A-43C9-ED3A-2780C97CF26F}"/>
              </a:ext>
            </a:extLst>
          </p:cNvPr>
          <p:cNvCxnSpPr>
            <a:cxnSpLocks/>
          </p:cNvCxnSpPr>
          <p:nvPr/>
        </p:nvCxnSpPr>
        <p:spPr>
          <a:xfrm>
            <a:off x="9717800" y="1928476"/>
            <a:ext cx="0" cy="410434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D22BFF5-0B3F-3D11-231C-5EE7AEDBA8F1}"/>
              </a:ext>
            </a:extLst>
          </p:cNvPr>
          <p:cNvGrpSpPr/>
          <p:nvPr/>
        </p:nvGrpSpPr>
        <p:grpSpPr>
          <a:xfrm>
            <a:off x="8976195" y="2120697"/>
            <a:ext cx="1489055" cy="395288"/>
            <a:chOff x="8976195" y="2120697"/>
            <a:chExt cx="1489055" cy="395288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1A45939-2B02-047D-24E7-C301626FB026}"/>
                </a:ext>
              </a:extLst>
            </p:cNvPr>
            <p:cNvSpPr/>
            <p:nvPr/>
          </p:nvSpPr>
          <p:spPr>
            <a:xfrm>
              <a:off x="8976195" y="2120698"/>
              <a:ext cx="1489055" cy="395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FAD24CFD-896D-4939-0DA6-F00A811F72C2}"/>
                </a:ext>
              </a:extLst>
            </p:cNvPr>
            <p:cNvSpPr/>
            <p:nvPr/>
          </p:nvSpPr>
          <p:spPr>
            <a:xfrm>
              <a:off x="8976195" y="2120697"/>
              <a:ext cx="1489055" cy="395287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Counter = 0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7E8B4DD-59DA-2E43-BB98-BF7CB3A4CD77}"/>
              </a:ext>
            </a:extLst>
          </p:cNvPr>
          <p:cNvGrpSpPr/>
          <p:nvPr/>
        </p:nvGrpSpPr>
        <p:grpSpPr>
          <a:xfrm>
            <a:off x="10025914" y="3952676"/>
            <a:ext cx="1489055" cy="395288"/>
            <a:chOff x="8976195" y="2120697"/>
            <a:chExt cx="1489055" cy="395288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3BDAE34-EE21-7CB9-DCE6-4CD0A5762A69}"/>
                </a:ext>
              </a:extLst>
            </p:cNvPr>
            <p:cNvSpPr/>
            <p:nvPr/>
          </p:nvSpPr>
          <p:spPr>
            <a:xfrm>
              <a:off x="8976195" y="2120698"/>
              <a:ext cx="1489055" cy="395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0C114911-CC3F-7D8C-FDDB-F57E5D78097F}"/>
                </a:ext>
              </a:extLst>
            </p:cNvPr>
            <p:cNvSpPr/>
            <p:nvPr/>
          </p:nvSpPr>
          <p:spPr>
            <a:xfrm>
              <a:off x="8976195" y="2120697"/>
              <a:ext cx="1489055" cy="395287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Counter = 1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48B05A3-39EA-F0AE-823C-8A1B9C0F281D}"/>
              </a:ext>
            </a:extLst>
          </p:cNvPr>
          <p:cNvSpPr txBox="1"/>
          <p:nvPr/>
        </p:nvSpPr>
        <p:spPr>
          <a:xfrm>
            <a:off x="5718824" y="3330816"/>
            <a:ext cx="1476001" cy="2303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Execute Work 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0FA1177-9D1B-A5CD-A0AF-11D078E29961}"/>
              </a:ext>
            </a:extLst>
          </p:cNvPr>
          <p:cNvGrpSpPr/>
          <p:nvPr/>
        </p:nvGrpSpPr>
        <p:grpSpPr>
          <a:xfrm>
            <a:off x="5384307" y="3924119"/>
            <a:ext cx="4333493" cy="262193"/>
            <a:chOff x="2283632" y="2726083"/>
            <a:chExt cx="1423154" cy="242742"/>
          </a:xfrm>
        </p:grpSpPr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CDBFD00D-4DFE-8BC5-E04E-E4C2ABB9DEDE}"/>
                </a:ext>
              </a:extLst>
            </p:cNvPr>
            <p:cNvCxnSpPr>
              <a:cxnSpLocks/>
            </p:cNvCxnSpPr>
            <p:nvPr/>
          </p:nvCxnSpPr>
          <p:spPr>
            <a:xfrm>
              <a:off x="2295224" y="2968825"/>
              <a:ext cx="1411562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EFC0652-CB89-85C2-BB01-4A3627C6E6E3}"/>
                </a:ext>
              </a:extLst>
            </p:cNvPr>
            <p:cNvSpPr txBox="1"/>
            <p:nvPr/>
          </p:nvSpPr>
          <p:spPr>
            <a:xfrm>
              <a:off x="2283632" y="2726083"/>
              <a:ext cx="1413580" cy="1994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Signal (value 1)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87" name="Скругленная соединительная линия 86">
            <a:extLst>
              <a:ext uri="{FF2B5EF4-FFF2-40B4-BE49-F238E27FC236}">
                <a16:creationId xmlns:a16="http://schemas.microsoft.com/office/drawing/2014/main" id="{D5C68A2E-1948-C44C-52F2-61166C353EA3}"/>
              </a:ext>
            </a:extLst>
          </p:cNvPr>
          <p:cNvCxnSpPr>
            <a:cxnSpLocks/>
          </p:cNvCxnSpPr>
          <p:nvPr/>
        </p:nvCxnSpPr>
        <p:spPr>
          <a:xfrm flipH="1">
            <a:off x="1109111" y="4639262"/>
            <a:ext cx="2750" cy="637582"/>
          </a:xfrm>
          <a:prstGeom prst="curvedConnector3">
            <a:avLst>
              <a:gd name="adj1" fmla="val -21101564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CFA973C-59FE-FBA9-9C06-608EEEA2FF05}"/>
              </a:ext>
            </a:extLst>
          </p:cNvPr>
          <p:cNvSpPr txBox="1"/>
          <p:nvPr/>
        </p:nvSpPr>
        <p:spPr>
          <a:xfrm>
            <a:off x="1238621" y="4844883"/>
            <a:ext cx="3422006" cy="2303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Poll: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getSemaphoreCounterValue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()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845C43E-3403-BEFB-8753-3D27DA8445D1}"/>
              </a:ext>
            </a:extLst>
          </p:cNvPr>
          <p:cNvGrpSpPr/>
          <p:nvPr/>
        </p:nvGrpSpPr>
        <p:grpSpPr>
          <a:xfrm>
            <a:off x="1576199" y="5626897"/>
            <a:ext cx="2815050" cy="395288"/>
            <a:chOff x="8976193" y="2120697"/>
            <a:chExt cx="1489057" cy="395288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B2DEB98B-44D8-B945-F244-46E431D5CE35}"/>
                </a:ext>
              </a:extLst>
            </p:cNvPr>
            <p:cNvSpPr/>
            <p:nvPr/>
          </p:nvSpPr>
          <p:spPr>
            <a:xfrm>
              <a:off x="8976195" y="2120698"/>
              <a:ext cx="1489055" cy="395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CFFD90D5-65D2-23E7-1BA1-3A095156097E}"/>
                </a:ext>
              </a:extLst>
            </p:cNvPr>
            <p:cNvSpPr/>
            <p:nvPr/>
          </p:nvSpPr>
          <p:spPr>
            <a:xfrm>
              <a:off x="8976193" y="2120697"/>
              <a:ext cx="1489055" cy="395287"/>
            </a:xfrm>
            <a:prstGeom prst="rect">
              <a:avLst/>
            </a:prstGeom>
            <a:solidFill>
              <a:srgbClr val="FFCA2B">
                <a:alpha val="20000"/>
              </a:srgbClr>
            </a:solidFill>
            <a:ln w="9525">
              <a:solidFill>
                <a:srgbClr val="FFCA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Returns 1 = Complete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7849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9AADC-C799-341D-252D-378D216A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046199-B514-CF93-D7DE-15924076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жизни хранилища</a:t>
            </a:r>
            <a:r>
              <a:rPr lang="en-US" dirty="0"/>
              <a:t>/</a:t>
            </a:r>
            <a:r>
              <a:rPr lang="ru-RU" dirty="0"/>
              <a:t>буфера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CE624D-3BB4-0F47-A672-967C0F4AA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41AC43-1C7E-82D2-BE7A-08D9501A6AF0}"/>
              </a:ext>
            </a:extLst>
          </p:cNvPr>
          <p:cNvSpPr/>
          <p:nvPr/>
        </p:nvSpPr>
        <p:spPr>
          <a:xfrm>
            <a:off x="372378" y="1196975"/>
            <a:ext cx="11449050" cy="1344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struct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VkBufferTransition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storage_ptr_t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ExtraBold" panose="02000009000000000000" pitchFamily="49" charset="0"/>
                <a:cs typeface="JetBrains Mono Light" panose="02000009000000000000" pitchFamily="2" charset="0"/>
              </a:rPr>
              <a:t>parent_storage_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;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Holds ref until GPU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75E0ED-6C7A-A235-AD28-761603085836}"/>
              </a:ext>
            </a:extLst>
          </p:cNvPr>
          <p:cNvSpPr/>
          <p:nvPr/>
        </p:nvSpPr>
        <p:spPr>
          <a:xfrm>
            <a:off x="372378" y="5151549"/>
            <a:ext cx="11449050" cy="8827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In record_buffer_memory_barriers(): Increments refcount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current_submit_-&gt;add_storage(arg.parent_storage_)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;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F1AC5E1-7C87-0180-3E78-97480078702E}"/>
              </a:ext>
            </a:extLst>
          </p:cNvPr>
          <p:cNvCxnSpPr>
            <a:cxnSpLocks/>
          </p:cNvCxnSpPr>
          <p:nvPr/>
        </p:nvCxnSpPr>
        <p:spPr>
          <a:xfrm>
            <a:off x="6096903" y="2806052"/>
            <a:ext cx="0" cy="2080939"/>
          </a:xfrm>
          <a:prstGeom prst="straightConnector1">
            <a:avLst/>
          </a:prstGeom>
          <a:ln w="539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8451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AC99-7A77-4135-204F-4FEDB51C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FE787C-F54B-E433-4BFD-06C58389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доступного пакета — </a:t>
            </a:r>
            <a:r>
              <a:rPr lang="en-US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8FCBD7-A60A-F2D8-419D-81652491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29EEF3-76AA-3648-B97D-621DAE927BE3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VkDevice::start_record()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(!current_submit_)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(!stopped_submits_.empty())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current_submit_ = std::move(stopped_submits_.front());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stopped_submits_.pop_front();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current_submit_ = std::make_unique&lt;VkSubmit&gt;(...);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current_submit_-&gt;start();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8661005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B0AFA-8FE9-9747-6C91-F9AF4ED39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AD6F8C-DAF1-238C-BEAC-8139FA01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доступного пакета — </a:t>
            </a:r>
            <a:r>
              <a:rPr lang="en-US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BB16E1-6BAC-E957-4B57-DB329BAF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B09DF4-91CA-AE9A-76B8-1601AAE9BB37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VkDevice::start_record()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if (!current_submit_)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(!stopped_submits_.empty())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current_submit_ = std::move(stopped_submits_.front());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stopped_submits_.pop_front();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current_submit_ = std::make_unique&lt;VkSubmit&gt;(...);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current_submit_-&gt;start();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14338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51C7F-FB5F-E3D5-2544-F3386D477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41EBD0-1C4E-51AB-2377-738B17D8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доступного пакета — </a:t>
            </a:r>
            <a:r>
              <a:rPr lang="en-US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D0798-3DE6-827C-E899-0D46E804F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2FD088-ACA8-F337-0458-D6FA42CCE90C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VkDevice::start_record()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(!current_submit_)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if (!stopped_submits_.empty())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  current_submit_ = std::move(stopped_submits_.front());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  stopped_submits_.pop_front();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current_submit_ = std::make_unique&lt;VkSubmit&gt;(...);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current_submit_-&gt;start();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204769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8C3E9-5C79-C7A0-21B2-EA3BE74A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833531-0D89-F6A6-B8D8-788B56B0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доступного пакета — </a:t>
            </a:r>
            <a:r>
              <a:rPr lang="en-US" dirty="0" err="1"/>
              <a:t>VkSubmit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80874D-ECA3-401E-4E60-4D392600B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40410B-9372-8180-7AAF-C704B0E07C91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VkDevice::start_record()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(!current_submit_)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if (!stopped_submits_.empty())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current_submit_ = std::move(stopped_submits_.front());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stopped_submits_.pop_front();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current_submit_ = std::make_unique&lt;VkSubmit&gt;(...);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current_submit_-&gt;start();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176832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DEFD-27C3-981F-5C09-57A744EF5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F3FE20-9063-EC2C-DFA3-0027F4A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Пакетная запись команд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BD1F0E-0080-1F1B-225F-C6DF86864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C6188B-6FA9-A60C-59ED-97D13A09C761}"/>
              </a:ext>
            </a:extLst>
          </p:cNvPr>
          <p:cNvGrpSpPr/>
          <p:nvPr/>
        </p:nvGrpSpPr>
        <p:grpSpPr>
          <a:xfrm>
            <a:off x="380079" y="1196975"/>
            <a:ext cx="11453325" cy="4824413"/>
            <a:chOff x="380079" y="1196975"/>
            <a:chExt cx="11453325" cy="748452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732DFB3-6D02-15D9-C891-FA327EBED5D0}"/>
                </a:ext>
              </a:extLst>
            </p:cNvPr>
            <p:cNvSpPr/>
            <p:nvPr/>
          </p:nvSpPr>
          <p:spPr>
            <a:xfrm>
              <a:off x="380079" y="1196975"/>
              <a:ext cx="11442253" cy="16878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VULKAN_MAX_RECORD_COUNT = 16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156F505-C472-14BF-F998-8E8369DC0FFC}"/>
                </a:ext>
              </a:extLst>
            </p:cNvPr>
            <p:cNvSpPr/>
            <p:nvPr/>
          </p:nvSpPr>
          <p:spPr>
            <a:xfrm>
              <a:off x="391151" y="3129186"/>
              <a:ext cx="11442253" cy="16878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Запись 16 команд → единая отправка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DEFF406-2A25-2783-47C0-066A1C234207}"/>
                </a:ext>
              </a:extLst>
            </p:cNvPr>
            <p:cNvSpPr/>
            <p:nvPr/>
          </p:nvSpPr>
          <p:spPr>
            <a:xfrm>
              <a:off x="381886" y="5061396"/>
              <a:ext cx="11442253" cy="16878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Вместо: 16 отдельных отправок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0473502-521D-0D5E-2114-FF8EC9F8B561}"/>
                </a:ext>
              </a:extLst>
            </p:cNvPr>
            <p:cNvSpPr/>
            <p:nvPr/>
          </p:nvSpPr>
          <p:spPr>
            <a:xfrm>
              <a:off x="380079" y="6993609"/>
              <a:ext cx="11442253" cy="16878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Преимущество: меньше вызовов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vkQueueSubmit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, эффективнее на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94867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1F6B-21D7-572C-34EE-25DFE2E8A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C7FFCAC-6F87-F123-A308-FCF1D5BB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A08C13-AE88-EBB6-8F2C-66C58E4E6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CF9121-C143-6B74-DC92-AE534A9B5A8F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1846548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066E0-FD6B-CB73-A706-7945E49D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DAA379-344E-51EC-E2F2-C8327B41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5ABA4-5248-C60B-5D23-2292D70F2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AA83ED-8C9E-9E52-975E-D319A587FB84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039939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639C-7D54-9A68-449F-D05361B1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FBF7E0-8E7C-FF1C-3F41-5C080A4B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CA9D0D-0B19-7961-9006-C5C24E03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95BB0A-1BC3-6A6F-1383-C637750FD3AE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 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457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9C0C-5ECB-EEA7-FE06-ABF22335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6A53B-A73D-591C-8157-7B52D88C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Архитектура </a:t>
            </a:r>
            <a:r>
              <a:rPr lang="es-419" dirty="0"/>
              <a:t>Adept</a:t>
            </a:r>
            <a:endParaRPr lang="ru-RU" dirty="0">
              <a:latin typeface="TT Norms Pro Light" panose="020B0103030101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5924E-E53A-2322-363B-3A3903620F15}"/>
              </a:ext>
            </a:extLst>
          </p:cNvPr>
          <p:cNvSpPr txBox="1"/>
          <p:nvPr/>
        </p:nvSpPr>
        <p:spPr>
          <a:xfrm>
            <a:off x="670740" y="1620546"/>
            <a:ext cx="6901985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kumimoji="0" lang="es-419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t>Automatic Differentiation Engine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</a:br>
            <a:r>
              <a:rPr kumimoji="0" lang="es-419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t>for Tensor Processing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1360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968F9-7A6F-8F5A-85CD-CDDB7FC2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2E4697-4E2D-FAD8-A1F5-CD504ED0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B94F6-1CE1-1A66-41AB-AB32BE5A1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2B09F8-F6F9-8AD1-02FC-5AE1838AE383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}</a:t>
            </a: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203823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A3CC3-E406-B2C1-92C1-358872824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8F5C1C-AE99-0AFA-D976-36C45275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D00461-6C3D-0F05-826D-CF784AF3A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487D06-23CA-1EE1-4D42-173BBC97848A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643977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AD87D-CEAC-BA1F-EAB3-09B8149E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C322F3-6E1E-06D3-2EE6-300C837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C65D9-005F-0455-9DF5-3963BF07F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F4900E-C059-CD00-EE23-DBE0D78734FA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176078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3A21C-ACEE-0F55-8519-255DA65A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5E5FA6-9D68-F944-0721-C1CE42BA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пакета на выполнение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EA4D05-C799-FCE1-A207-42333AEE2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8BFAA7-D6B8-B0A8-290C-0CB74592036F}"/>
              </a:ext>
            </a:extLst>
          </p:cNvPr>
          <p:cNvSpPr/>
          <p:nvPr/>
        </p:nvSpPr>
        <p:spPr>
          <a:xfrm>
            <a:off x="371475" y="1196975"/>
            <a:ext cx="11449050" cy="4824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VkDevice::end_record(bool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records_count_++;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(records_count_ &gt;= VULKAN_MAX_RECORD_COUNT || 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current_submit_-&gt;end();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if (sync)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// Sync: fence + CPU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reset_fence();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global_fence_);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wait_fence();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 </a:t>
            </a:r>
            <a:r>
              <a:rPr lang="es-419" sz="14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else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Async: timeline semaphore for completion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submit_info.pSignalSemaphores = &amp;current_submit_-&gt;semaphore();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queue_.submit({submit_info}, VK_NULL_HANDLE);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</a:t>
            </a:r>
            <a:r>
              <a:rPr kumimoji="0" lang="es-419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active_submits_.emplace_back(std::move(current_submit_));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// ... in-flight limiting and recycling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records_count_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3039663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B596-AB6D-FD78-D643-0019A4396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4CE9BC-FF32-B582-2DDC-9E92E64B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Синхронная </a:t>
            </a:r>
            <a:r>
              <a:rPr lang="ru-RU" dirty="0" err="1"/>
              <a:t>vs</a:t>
            </a:r>
            <a:r>
              <a:rPr lang="ru-RU" dirty="0"/>
              <a:t>. Асинхронная отправка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716B07-F2F1-DA89-E0EE-EF21826B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A99D903-F1CE-59F0-11A3-A6876C022EE2}"/>
              </a:ext>
            </a:extLst>
          </p:cNvPr>
          <p:cNvGraphicFramePr>
            <a:graphicFrameLocks noGrp="1"/>
          </p:cNvGraphicFramePr>
          <p:nvPr/>
        </p:nvGraphicFramePr>
        <p:xfrm>
          <a:off x="380291" y="2538101"/>
          <a:ext cx="11429163" cy="21214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76226">
                  <a:extLst>
                    <a:ext uri="{9D8B030D-6E8A-4147-A177-3AD203B41FA5}">
                      <a16:colId xmlns:a16="http://schemas.microsoft.com/office/drawing/2014/main" val="3336008692"/>
                    </a:ext>
                  </a:extLst>
                </a:gridCol>
                <a:gridCol w="4404732">
                  <a:extLst>
                    <a:ext uri="{9D8B030D-6E8A-4147-A177-3AD203B41FA5}">
                      <a16:colId xmlns:a16="http://schemas.microsoft.com/office/drawing/2014/main" val="1499627269"/>
                    </a:ext>
                  </a:extLst>
                </a:gridCol>
                <a:gridCol w="4048205">
                  <a:extLst>
                    <a:ext uri="{9D8B030D-6E8A-4147-A177-3AD203B41FA5}">
                      <a16:colId xmlns:a16="http://schemas.microsoft.com/office/drawing/2014/main" val="255415804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</a:rPr>
                        <a:t>Путь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</a:rPr>
                        <a:t>Синхронизация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</a:rPr>
                        <a:t>Вариант использования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48879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es-419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Sync (sync=true)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es-419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Fence +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ожидание </a:t>
                      </a:r>
                      <a:r>
                        <a:rPr lang="es-419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CPU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Пересылки хост-устройство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40537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es-419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Async (sync=false)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НЕТ  (Семафор для ресурсов)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T Norms Pro" panose="020B0103030101020204" pitchFamily="34" charset="0"/>
                        </a:rPr>
                        <a:t>Запуски вычислительных ядер</a:t>
                      </a:r>
                    </a:p>
                  </a:txBody>
                  <a:tcPr marL="135467" marR="67733" marT="67733" marB="67733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8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26101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2B74-1A31-3537-C87B-130407EB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1A84104-31B2-1510-7EA2-5AD8628D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Ограничение находящихся </a:t>
            </a:r>
            <a:br>
              <a:rPr lang="ru-RU" dirty="0"/>
            </a:br>
            <a:r>
              <a:rPr lang="ru-RU" dirty="0"/>
              <a:t>в процессе отправок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93DBB2-8D1B-4F4C-6E44-79C9BFC21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EE38A1-E7F2-530E-5996-41BA581C360F}"/>
              </a:ext>
            </a:extLst>
          </p:cNvPr>
          <p:cNvSpPr/>
          <p:nvPr/>
        </p:nvSpPr>
        <p:spPr>
          <a:xfrm>
            <a:off x="371475" y="2100234"/>
            <a:ext cx="11449050" cy="3921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if (active_submits_.size() &gt; VULKAN_MAX_SUBMITS_COUNT)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active_submits_.back()-&gt;wait();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586E547-409E-4922-5518-607271B93ADE}"/>
              </a:ext>
            </a:extLst>
          </p:cNvPr>
          <p:cNvSpPr>
            <a:spLocks/>
          </p:cNvSpPr>
          <p:nvPr/>
        </p:nvSpPr>
        <p:spPr>
          <a:xfrm>
            <a:off x="367200" y="1558581"/>
            <a:ext cx="11464755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Баланс: утилизация </a:t>
            </a: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GPU vs.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давление на память</a:t>
            </a:r>
          </a:p>
        </p:txBody>
      </p:sp>
    </p:spTree>
    <p:extLst>
      <p:ext uri="{BB962C8B-B14F-4D97-AF65-F5344CB8AC3E}">
        <p14:creationId xmlns:p14="http://schemas.microsoft.com/office/powerpoint/2010/main" val="68685772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54DD-78BA-677A-680C-C4BFA600F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4C5B73-2276-4CA7-FA81-534CB5F3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Полинг завершенных отправок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727A9D-A51A-C5A3-0C25-A2D299A0B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AD0165-6363-307E-76AB-74C4CBCC21B5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for (auto it = active_submits_.begin(); it != active_submits_.end();)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if ((*it)-&gt;is_completed())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stopped_submits_.splice(..., active_submits_, it);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break;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4460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71B23-20C3-F017-F410-665B015E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5D97BB-4FA7-D876-1CC7-6D33AA1B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Конвейер асинхронных отправок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46E2F-3C75-7760-BE97-D1302CA21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52B12-C0E2-FA6D-BCE5-014BDFA9AB00}"/>
              </a:ext>
            </a:extLst>
          </p:cNvPr>
          <p:cNvSpPr/>
          <p:nvPr/>
        </p:nvSpPr>
        <p:spPr>
          <a:xfrm>
            <a:off x="371475" y="3742660"/>
            <a:ext cx="8268672" cy="2278728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CPU Timeline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B1CB6C9-3324-BEE0-B48E-6E79F458EE97}"/>
              </a:ext>
            </a:extLst>
          </p:cNvPr>
          <p:cNvSpPr/>
          <p:nvPr/>
        </p:nvSpPr>
        <p:spPr>
          <a:xfrm>
            <a:off x="6887171" y="1196975"/>
            <a:ext cx="4932792" cy="2052619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CPU Single Queue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36F974E-E49F-FFC8-BB8B-602B56295E3F}"/>
              </a:ext>
            </a:extLst>
          </p:cNvPr>
          <p:cNvGrpSpPr/>
          <p:nvPr/>
        </p:nvGrpSpPr>
        <p:grpSpPr>
          <a:xfrm>
            <a:off x="539720" y="4816646"/>
            <a:ext cx="7957939" cy="716280"/>
            <a:chOff x="567875" y="4490485"/>
            <a:chExt cx="7360330" cy="71628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A788FEA-DA4D-AA2F-60A0-62C4C2250B82}"/>
                </a:ext>
              </a:extLst>
            </p:cNvPr>
            <p:cNvGrpSpPr/>
            <p:nvPr/>
          </p:nvGrpSpPr>
          <p:grpSpPr>
            <a:xfrm>
              <a:off x="567875" y="4490485"/>
              <a:ext cx="3327719" cy="477520"/>
              <a:chOff x="417749" y="4409824"/>
              <a:chExt cx="5780842" cy="477520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FA7262-95F2-7C30-30E1-BCFBF1A990D4}"/>
                  </a:ext>
                </a:extLst>
              </p:cNvPr>
              <p:cNvSpPr/>
              <p:nvPr/>
            </p:nvSpPr>
            <p:spPr>
              <a:xfrm>
                <a:off x="417749" y="4409824"/>
                <a:ext cx="2550160" cy="4775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Record 1-16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AAC64EB-7850-5F42-3BC0-57390C40A4AF}"/>
                  </a:ext>
                </a:extLst>
              </p:cNvPr>
              <p:cNvSpPr/>
              <p:nvPr/>
            </p:nvSpPr>
            <p:spPr>
              <a:xfrm>
                <a:off x="3648430" y="4409824"/>
                <a:ext cx="2550161" cy="4775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rPr>
                  <a:t>Submit 1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A0FAD021-EB3F-D37A-8D80-B86843C6B630}"/>
                  </a:ext>
                </a:extLst>
              </p:cNvPr>
              <p:cNvCxnSpPr>
                <a:stCxn id="6" idx="3"/>
                <a:endCxn id="7" idx="1"/>
              </p:cNvCxnSpPr>
              <p:nvPr/>
            </p:nvCxnSpPr>
            <p:spPr>
              <a:xfrm>
                <a:off x="2967910" y="4648584"/>
                <a:ext cx="680521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3BC122C-AD11-E365-B06A-44C82E65C488}"/>
                </a:ext>
              </a:extLst>
            </p:cNvPr>
            <p:cNvSpPr/>
            <p:nvPr/>
          </p:nvSpPr>
          <p:spPr>
            <a:xfrm>
              <a:off x="4404086" y="4729245"/>
              <a:ext cx="1706265" cy="4775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Record 17-32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cxnSp>
          <p:nvCxnSpPr>
            <p:cNvPr id="27" name="Соединительная линия уступом 26">
              <a:extLst>
                <a:ext uri="{FF2B5EF4-FFF2-40B4-BE49-F238E27FC236}">
                  <a16:creationId xmlns:a16="http://schemas.microsoft.com/office/drawing/2014/main" id="{3EE41BF0-96B1-127F-BF30-5D83ECBEFF81}"/>
                </a:ext>
              </a:extLst>
            </p:cNvPr>
            <p:cNvCxnSpPr>
              <a:stCxn id="7" idx="3"/>
              <a:endCxn id="25" idx="1"/>
            </p:cNvCxnSpPr>
            <p:nvPr/>
          </p:nvCxnSpPr>
          <p:spPr>
            <a:xfrm>
              <a:off x="3895594" y="4729245"/>
              <a:ext cx="508492" cy="238760"/>
            </a:xfrm>
            <a:prstGeom prst="bentConnector3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BBE88AE-8586-C432-EE68-C36955077546}"/>
                </a:ext>
              </a:extLst>
            </p:cNvPr>
            <p:cNvSpPr/>
            <p:nvPr/>
          </p:nvSpPr>
          <p:spPr>
            <a:xfrm>
              <a:off x="6460215" y="4724641"/>
              <a:ext cx="1467990" cy="4775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Submit 2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384295FD-FE1E-0CAA-B08B-189FFB8EDCA2}"/>
                </a:ext>
              </a:extLst>
            </p:cNvPr>
            <p:cNvCxnSpPr>
              <a:cxnSpLocks/>
              <a:stCxn id="25" idx="3"/>
              <a:endCxn id="28" idx="1"/>
            </p:cNvCxnSpPr>
            <p:nvPr/>
          </p:nvCxnSpPr>
          <p:spPr>
            <a:xfrm flipV="1">
              <a:off x="6110351" y="4963401"/>
              <a:ext cx="349864" cy="460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8C414E-95C4-B3BD-A2CA-37D6A3EE3E1B}"/>
              </a:ext>
            </a:extLst>
          </p:cNvPr>
          <p:cNvSpPr/>
          <p:nvPr/>
        </p:nvSpPr>
        <p:spPr>
          <a:xfrm>
            <a:off x="7204753" y="2178760"/>
            <a:ext cx="1587180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Execute 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4B56C5-D5E0-BEA6-B9CE-0A92A832CB31}"/>
              </a:ext>
            </a:extLst>
          </p:cNvPr>
          <p:cNvSpPr/>
          <p:nvPr/>
        </p:nvSpPr>
        <p:spPr>
          <a:xfrm>
            <a:off x="9911563" y="2178760"/>
            <a:ext cx="1587181" cy="47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Execute 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86763C2-A393-7C04-2C53-F64F1FD5D784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8791933" y="2417520"/>
            <a:ext cx="1119630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>
            <a:extLst>
              <a:ext uri="{FF2B5EF4-FFF2-40B4-BE49-F238E27FC236}">
                <a16:creationId xmlns:a16="http://schemas.microsoft.com/office/drawing/2014/main" id="{E5225ABB-0C89-6340-9423-D71E32D51104}"/>
              </a:ext>
            </a:extLst>
          </p:cNvPr>
          <p:cNvCxnSpPr>
            <a:cxnSpLocks/>
            <a:stCxn id="28" idx="3"/>
            <a:endCxn id="35" idx="2"/>
          </p:cNvCxnSpPr>
          <p:nvPr/>
        </p:nvCxnSpPr>
        <p:spPr>
          <a:xfrm flipV="1">
            <a:off x="8497659" y="2656280"/>
            <a:ext cx="2207495" cy="2633282"/>
          </a:xfrm>
          <a:prstGeom prst="bentConnector2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5782FD4-CA51-46F2-B139-E5B9BE889B67}"/>
              </a:ext>
            </a:extLst>
          </p:cNvPr>
          <p:cNvSpPr txBox="1"/>
          <p:nvPr/>
        </p:nvSpPr>
        <p:spPr>
          <a:xfrm rot="16200000">
            <a:off x="10327064" y="3862731"/>
            <a:ext cx="75617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Submit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33" name="Соединительная линия уступом 32">
            <a:extLst>
              <a:ext uri="{FF2B5EF4-FFF2-40B4-BE49-F238E27FC236}">
                <a16:creationId xmlns:a16="http://schemas.microsoft.com/office/drawing/2014/main" id="{399B1DEC-EC3B-7B5F-AF6B-4025E8DFB868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rot="5400000" flipH="1" flipV="1">
            <a:off x="4591007" y="1409310"/>
            <a:ext cx="2160366" cy="4654306"/>
          </a:xfrm>
          <a:prstGeom prst="bentConnector3">
            <a:avLst>
              <a:gd name="adj1" fmla="val 14018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A5781F-E928-057E-1D64-17F7BC3D8DB5}"/>
              </a:ext>
            </a:extLst>
          </p:cNvPr>
          <p:cNvSpPr txBox="1"/>
          <p:nvPr/>
        </p:nvSpPr>
        <p:spPr>
          <a:xfrm>
            <a:off x="5293914" y="4403653"/>
            <a:ext cx="75617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Submit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2578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0D60D-050B-2BA9-F617-333B3236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834DD86-937F-1EC4-7024-E9A2F98C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BF08F2-FD8F-790C-AAC0-A8085436C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6C7C766-573C-A512-EF75-BF2C98520BDA}"/>
              </a:ext>
            </a:extLst>
          </p:cNvPr>
          <p:cNvGrpSpPr/>
          <p:nvPr/>
        </p:nvGrpSpPr>
        <p:grpSpPr>
          <a:xfrm>
            <a:off x="371475" y="1203324"/>
            <a:ext cx="11449050" cy="4818064"/>
            <a:chOff x="371475" y="1200520"/>
            <a:chExt cx="11391748" cy="128974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49A362E-A9F0-FABA-2F64-916FFFF809D9}"/>
                </a:ext>
              </a:extLst>
            </p:cNvPr>
            <p:cNvSpPr/>
            <p:nvPr/>
          </p:nvSpPr>
          <p:spPr>
            <a:xfrm>
              <a:off x="371475" y="1200520"/>
              <a:ext cx="5605579" cy="12897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Использование семафора позволило реализовать:</a:t>
              </a:r>
            </a:p>
            <a:p>
              <a:pPr marL="234900" marR="0" lvl="0" indent="-234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Отслеживание завершения вычислений</a:t>
              </a:r>
            </a:p>
            <a:p>
              <a:pPr marL="234900" marR="0" lvl="0" indent="-234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Корректное повторное 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использование ресурсов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89397AF-38D0-2BB4-A17E-D27E58C5E4E1}"/>
                </a:ext>
              </a:extLst>
            </p:cNvPr>
            <p:cNvSpPr/>
            <p:nvPr/>
          </p:nvSpPr>
          <p:spPr>
            <a:xfrm>
              <a:off x="6157644" y="1200520"/>
              <a:ext cx="5605579" cy="12897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44000" rIns="180000" bIns="18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rPr>
                <a:t>Ограничение количества текущих отправок позволило: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endParaRPr>
            </a:p>
            <a:p>
              <a:pPr marL="234900" marR="0" lvl="0" indent="-234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Балансировать утилизацию </a:t>
              </a:r>
              <a:r>
                <a:rPr kumimoji="0" lang="es-419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GPU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и памяти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69107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83266-AB29-9896-1D86-541BC9B84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8638A-57CB-CCF9-7F89-83AC81EA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Сравнение производительности</a:t>
            </a:r>
            <a:endParaRPr lang="ru-RU" dirty="0">
              <a:latin typeface="TT Norms Pro Light" panose="020B0103030101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1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A0E1F5-3CDC-432C-BEF9-676BCAB2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Архитектурные блоки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C4D2F-6E9F-97D3-7344-A29E8AD4D2A0}"/>
              </a:ext>
            </a:extLst>
          </p:cNvPr>
          <p:cNvSpPr/>
          <p:nvPr/>
        </p:nvSpPr>
        <p:spPr>
          <a:xfrm>
            <a:off x="371475" y="2766320"/>
            <a:ext cx="2107813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CPU: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C++, SIMD intrinsics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2C1DAF-9020-2962-9E0F-5046A32CEA69}"/>
              </a:ext>
            </a:extLst>
          </p:cNvPr>
          <p:cNvSpPr/>
          <p:nvPr/>
        </p:nvSpPr>
        <p:spPr>
          <a:xfrm>
            <a:off x="367200" y="3879571"/>
            <a:ext cx="2107813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GPU: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C++, Shaders, Kernels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ED6849-8EF9-BEA9-59AB-9ADFA37B3577}"/>
              </a:ext>
            </a:extLst>
          </p:cNvPr>
          <p:cNvSpPr/>
          <p:nvPr/>
        </p:nvSpPr>
        <p:spPr>
          <a:xfrm>
            <a:off x="3281334" y="2143537"/>
            <a:ext cx="1548000" cy="2676942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Dispatching C++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B6E5B3-13F7-C199-4D61-5E2BBDA119CE}"/>
              </a:ext>
            </a:extLst>
          </p:cNvPr>
          <p:cNvSpPr/>
          <p:nvPr/>
        </p:nvSpPr>
        <p:spPr>
          <a:xfrm>
            <a:off x="5631380" y="2766320"/>
            <a:ext cx="1548000" cy="609600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NN layers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C++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2973FE-CEE4-4EF6-BD72-2E1A6A5D49DD}"/>
              </a:ext>
            </a:extLst>
          </p:cNvPr>
          <p:cNvSpPr/>
          <p:nvPr/>
        </p:nvSpPr>
        <p:spPr>
          <a:xfrm>
            <a:off x="7981426" y="2766320"/>
            <a:ext cx="1548000" cy="609600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Autograd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C++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E04B85-9D85-58EB-3F9D-E628F7E71363}"/>
              </a:ext>
            </a:extLst>
          </p:cNvPr>
          <p:cNvSpPr/>
          <p:nvPr/>
        </p:nvSpPr>
        <p:spPr>
          <a:xfrm>
            <a:off x="7981426" y="3879571"/>
            <a:ext cx="1548000" cy="609600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Linear algebra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C++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B7D6C9-2002-16A2-4922-A7D8C1D86E24}"/>
              </a:ext>
            </a:extLst>
          </p:cNvPr>
          <p:cNvSpPr/>
          <p:nvPr/>
        </p:nvSpPr>
        <p:spPr>
          <a:xfrm>
            <a:off x="10290526" y="2143537"/>
            <a:ext cx="1548000" cy="2676942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Top level API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Python / C++</a:t>
            </a:r>
          </a:p>
          <a:p>
            <a:pPr marL="234900" indent="-2349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Modules</a:t>
            </a:r>
          </a:p>
          <a:p>
            <a:pPr marL="234900" indent="-2349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Operators</a:t>
            </a:r>
          </a:p>
          <a:p>
            <a:pPr marL="234900" indent="-2349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Expressions</a:t>
            </a:r>
          </a:p>
          <a:p>
            <a:pPr marL="234900" indent="-2349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…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3F09BB4-494D-1AF3-E813-8E42FF42E70F}"/>
              </a:ext>
            </a:extLst>
          </p:cNvPr>
          <p:cNvCxnSpPr>
            <a:stCxn id="2" idx="3"/>
          </p:cNvCxnSpPr>
          <p:nvPr/>
        </p:nvCxnSpPr>
        <p:spPr>
          <a:xfrm>
            <a:off x="2479288" y="3071120"/>
            <a:ext cx="80204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0701299-BA6A-8D7A-DE21-D1AA73F5B31A}"/>
              </a:ext>
            </a:extLst>
          </p:cNvPr>
          <p:cNvCxnSpPr/>
          <p:nvPr/>
        </p:nvCxnSpPr>
        <p:spPr>
          <a:xfrm>
            <a:off x="2475013" y="4184371"/>
            <a:ext cx="80204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D0BF84F-1499-BB5B-BD46-5017D734F234}"/>
              </a:ext>
            </a:extLst>
          </p:cNvPr>
          <p:cNvCxnSpPr/>
          <p:nvPr/>
        </p:nvCxnSpPr>
        <p:spPr>
          <a:xfrm>
            <a:off x="4829334" y="3071120"/>
            <a:ext cx="80204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EB596A3-DB93-6A0B-61A0-7068FE75252D}"/>
              </a:ext>
            </a:extLst>
          </p:cNvPr>
          <p:cNvCxnSpPr/>
          <p:nvPr/>
        </p:nvCxnSpPr>
        <p:spPr>
          <a:xfrm>
            <a:off x="7179380" y="3072861"/>
            <a:ext cx="80204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56FF48B-7F77-9D96-6016-83FCB87A484B}"/>
              </a:ext>
            </a:extLst>
          </p:cNvPr>
          <p:cNvCxnSpPr>
            <a:cxnSpLocks/>
          </p:cNvCxnSpPr>
          <p:nvPr/>
        </p:nvCxnSpPr>
        <p:spPr>
          <a:xfrm>
            <a:off x="4829334" y="4383153"/>
            <a:ext cx="3152092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829BBB7-CD90-EB74-A4EC-6265AD51AE62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8755426" y="3375920"/>
            <a:ext cx="0" cy="50365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465B7CE9-101D-7EF1-B147-6DE0B41CA8DC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8090735" y="566527"/>
            <a:ext cx="514439" cy="3885148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C11E6925-528D-3918-8228-1A3F9A96122C}"/>
              </a:ext>
            </a:extLst>
          </p:cNvPr>
          <p:cNvCxnSpPr>
            <a:cxnSpLocks/>
          </p:cNvCxnSpPr>
          <p:nvPr/>
        </p:nvCxnSpPr>
        <p:spPr>
          <a:xfrm rot="10800000">
            <a:off x="6405380" y="3379307"/>
            <a:ext cx="1576046" cy="61200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03ED200D-9AC8-636C-2637-1B1965B9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19</a:t>
            </a:fld>
            <a:endParaRPr lang="ru-RU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D97F98B-045C-47E9-E48C-4BBBFD950EF3}"/>
              </a:ext>
            </a:extLst>
          </p:cNvPr>
          <p:cNvCxnSpPr>
            <a:cxnSpLocks/>
          </p:cNvCxnSpPr>
          <p:nvPr/>
        </p:nvCxnSpPr>
        <p:spPr>
          <a:xfrm>
            <a:off x="9529426" y="3074602"/>
            <a:ext cx="76110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FF316B8-F6E1-5FDE-98DC-9673E22333A2}"/>
              </a:ext>
            </a:extLst>
          </p:cNvPr>
          <p:cNvCxnSpPr>
            <a:cxnSpLocks/>
          </p:cNvCxnSpPr>
          <p:nvPr/>
        </p:nvCxnSpPr>
        <p:spPr>
          <a:xfrm>
            <a:off x="9529426" y="4181296"/>
            <a:ext cx="761100" cy="30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2292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B9D0-FDAE-ED52-DA75-577B769D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A37CF4-A531-42FD-8A4D-ED1831D4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тестовой системы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A7BB21-7CEC-B5D7-79CD-81538C9A5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8A6FEB-5BC4-4CC5-471B-95883A594273}"/>
              </a:ext>
            </a:extLst>
          </p:cNvPr>
          <p:cNvSpPr/>
          <p:nvPr/>
        </p:nvSpPr>
        <p:spPr>
          <a:xfrm>
            <a:off x="382547" y="5061278"/>
            <a:ext cx="5539243" cy="953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RAM 32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ГБ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912A01D-7AD0-021E-F624-678A3F58E6AE}"/>
              </a:ext>
            </a:extLst>
          </p:cNvPr>
          <p:cNvGrpSpPr/>
          <p:nvPr/>
        </p:nvGrpSpPr>
        <p:grpSpPr>
          <a:xfrm>
            <a:off x="371475" y="1196975"/>
            <a:ext cx="11437978" cy="4818064"/>
            <a:chOff x="371475" y="1196975"/>
            <a:chExt cx="7699296" cy="481806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9CC9C67-6820-57C4-ACE0-E07AD49335B4}"/>
                </a:ext>
              </a:extLst>
            </p:cNvPr>
            <p:cNvGrpSpPr/>
            <p:nvPr/>
          </p:nvGrpSpPr>
          <p:grpSpPr>
            <a:xfrm>
              <a:off x="371475" y="1203324"/>
              <a:ext cx="3736108" cy="3505476"/>
              <a:chOff x="371475" y="1203324"/>
              <a:chExt cx="3736108" cy="3505476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B276AD78-4C4B-8463-8479-ACAE5CC32FB5}"/>
                  </a:ext>
                </a:extLst>
              </p:cNvPr>
              <p:cNvSpPr/>
              <p:nvPr/>
            </p:nvSpPr>
            <p:spPr>
              <a:xfrm>
                <a:off x="371475" y="1203324"/>
                <a:ext cx="3736108" cy="35054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419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Intel Core </a:t>
                </a:r>
                <a:b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</a:br>
                <a:r>
                  <a:rPr kumimoji="0" lang="es-419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i9-13900HX</a:t>
                </a:r>
                <a:endParaRPr kumimoji="0" lang="es-419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endParaRPr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6AF232D9-AD52-D057-031C-4EA60B7B43C9}"/>
                  </a:ext>
                </a:extLst>
              </p:cNvPr>
              <p:cNvGrpSpPr/>
              <p:nvPr/>
            </p:nvGrpSpPr>
            <p:grpSpPr>
              <a:xfrm>
                <a:off x="513204" y="2603952"/>
                <a:ext cx="3445249" cy="1625752"/>
                <a:chOff x="513204" y="2587019"/>
                <a:chExt cx="3445249" cy="1302316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8A1F8F74-2DA1-FE73-DFA7-D6B58B1480D1}"/>
                    </a:ext>
                  </a:extLst>
                </p:cNvPr>
                <p:cNvSpPr/>
                <p:nvPr/>
              </p:nvSpPr>
              <p:spPr>
                <a:xfrm>
                  <a:off x="513205" y="2587019"/>
                  <a:ext cx="3445248" cy="3437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180000" rIns="180000" bIns="144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8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P-</a:t>
                  </a:r>
                  <a:r>
                    <a: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ядер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T Norms Pro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AEC2A7BE-07BE-4BCE-4D76-5B2EC9C752C0}"/>
                    </a:ext>
                  </a:extLst>
                </p:cNvPr>
                <p:cNvSpPr/>
                <p:nvPr/>
              </p:nvSpPr>
              <p:spPr>
                <a:xfrm>
                  <a:off x="513204" y="3066775"/>
                  <a:ext cx="3445248" cy="3437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180000" rIns="180000" bIns="144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419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16 E-</a:t>
                  </a:r>
                  <a:r>
                    <a: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ядер</a:t>
                  </a:r>
                </a:p>
              </p:txBody>
            </p:sp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0B3582A8-0129-A533-6DCC-42A1213D7B4A}"/>
                    </a:ext>
                  </a:extLst>
                </p:cNvPr>
                <p:cNvSpPr/>
                <p:nvPr/>
              </p:nvSpPr>
              <p:spPr>
                <a:xfrm>
                  <a:off x="513204" y="3545599"/>
                  <a:ext cx="3445248" cy="3437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180000" rIns="180000" bIns="144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800 МГц - 5.4 ГГц</a:t>
                  </a:r>
                </a:p>
              </p:txBody>
            </p:sp>
          </p:grp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7AF4A0D-300A-478D-EF1C-93D8FCB53EA0}"/>
                </a:ext>
              </a:extLst>
            </p:cNvPr>
            <p:cNvGrpSpPr/>
            <p:nvPr/>
          </p:nvGrpSpPr>
          <p:grpSpPr>
            <a:xfrm>
              <a:off x="4334663" y="1196975"/>
              <a:ext cx="3736108" cy="4818064"/>
              <a:chOff x="8084417" y="1203324"/>
              <a:chExt cx="3736108" cy="4818064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30385CA4-B729-8BB1-C119-1359AAAB238F}"/>
                  </a:ext>
                </a:extLst>
              </p:cNvPr>
              <p:cNvSpPr/>
              <p:nvPr/>
            </p:nvSpPr>
            <p:spPr>
              <a:xfrm>
                <a:off x="8084417" y="1203324"/>
                <a:ext cx="3736108" cy="481806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44000" rIns="180000" bIns="18000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419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GeForce RTX </a:t>
                </a:r>
                <a:b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</a:br>
                <a:r>
                  <a:rPr kumimoji="0" lang="es-419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4070 8</a:t>
                </a:r>
                <a:r>
                  <a:rPr kumimoji="0" lang="ru-RU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E1"/>
                    </a:solidFill>
                    <a:effectLst/>
                    <a:uLnTx/>
                    <a:uFillTx/>
                    <a:latin typeface="TT Norms Pro Medium" panose="020B0103030101020204" pitchFamily="34" charset="0"/>
                    <a:ea typeface="+mn-ea"/>
                    <a:cs typeface="+mn-cs"/>
                  </a:rPr>
                  <a:t>ГБ: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E1"/>
                  </a:solidFill>
                  <a:effectLst/>
                  <a:uLnTx/>
                  <a:uFillTx/>
                  <a:latin typeface="TT Norms Pro Medium" panose="020B0103030101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2A0C90DF-C844-EB09-6D52-C1AF4115231B}"/>
                  </a:ext>
                </a:extLst>
              </p:cNvPr>
              <p:cNvGrpSpPr/>
              <p:nvPr/>
            </p:nvGrpSpPr>
            <p:grpSpPr>
              <a:xfrm>
                <a:off x="8208142" y="2604534"/>
                <a:ext cx="3454569" cy="2223494"/>
                <a:chOff x="8208142" y="2604534"/>
                <a:chExt cx="3454569" cy="2223494"/>
              </a:xfrm>
            </p:grpSpPr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id="{9EFC4E67-DC68-F581-E273-00447A786135}"/>
                    </a:ext>
                  </a:extLst>
                </p:cNvPr>
                <p:cNvGrpSpPr/>
                <p:nvPr/>
              </p:nvGrpSpPr>
              <p:grpSpPr>
                <a:xfrm>
                  <a:off x="8208142" y="2604534"/>
                  <a:ext cx="3445247" cy="1625752"/>
                  <a:chOff x="513204" y="2587019"/>
                  <a:chExt cx="3445247" cy="1302316"/>
                </a:xfrm>
              </p:grpSpPr>
              <p:sp>
                <p:nvSpPr>
                  <p:cNvPr id="19" name="Прямоугольник 18">
                    <a:extLst>
                      <a:ext uri="{FF2B5EF4-FFF2-40B4-BE49-F238E27FC236}">
                        <a16:creationId xmlns:a16="http://schemas.microsoft.com/office/drawing/2014/main" id="{62704893-5C63-CB82-35E0-CB2339151832}"/>
                      </a:ext>
                    </a:extLst>
                  </p:cNvPr>
                  <p:cNvSpPr/>
                  <p:nvPr/>
                </p:nvSpPr>
                <p:spPr>
                  <a:xfrm>
                    <a:off x="513204" y="2587019"/>
                    <a:ext cx="3445247" cy="3437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0" tIns="180000" rIns="180000" bIns="144000"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T Norms Pro"/>
                        <a:ea typeface="+mn-ea"/>
                        <a:cs typeface="+mn-cs"/>
                      </a:rPr>
                      <a:t>46 SMs</a:t>
                    </a:r>
                  </a:p>
                </p:txBody>
              </p:sp>
              <p:sp>
                <p:nvSpPr>
                  <p:cNvPr id="20" name="Прямоугольник 19">
                    <a:extLst>
                      <a:ext uri="{FF2B5EF4-FFF2-40B4-BE49-F238E27FC236}">
                        <a16:creationId xmlns:a16="http://schemas.microsoft.com/office/drawing/2014/main" id="{01AA2058-A99E-141C-5A38-6DE5B2C94026}"/>
                      </a:ext>
                    </a:extLst>
                  </p:cNvPr>
                  <p:cNvSpPr/>
                  <p:nvPr/>
                </p:nvSpPr>
                <p:spPr>
                  <a:xfrm>
                    <a:off x="513204" y="3066775"/>
                    <a:ext cx="3445247" cy="3437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0" tIns="180000" rIns="180000" bIns="144000"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T Norms Pro"/>
                        <a:ea typeface="+mn-ea"/>
                        <a:cs typeface="+mn-cs"/>
                      </a:rPr>
                      <a:t>184 Tensor Cores</a:t>
                    </a:r>
                  </a:p>
                </p:txBody>
              </p:sp>
              <p:sp>
                <p:nvSpPr>
                  <p:cNvPr id="21" name="Прямоугольник 20">
                    <a:extLst>
                      <a:ext uri="{FF2B5EF4-FFF2-40B4-BE49-F238E27FC236}">
                        <a16:creationId xmlns:a16="http://schemas.microsoft.com/office/drawing/2014/main" id="{ADA33461-0027-3026-C8A3-3690F22E1CAB}"/>
                      </a:ext>
                    </a:extLst>
                  </p:cNvPr>
                  <p:cNvSpPr/>
                  <p:nvPr/>
                </p:nvSpPr>
                <p:spPr>
                  <a:xfrm>
                    <a:off x="513204" y="3545599"/>
                    <a:ext cx="3445247" cy="3437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0" tIns="180000" rIns="180000" bIns="144000"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T Norms Pro"/>
                        <a:ea typeface="+mn-ea"/>
                        <a:cs typeface="+mn-cs"/>
                      </a:rPr>
                      <a:t>L1 Cache 128 KB (per SM)</a:t>
                    </a:r>
                  </a:p>
                </p:txBody>
              </p:sp>
            </p:grp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D8BE0885-E905-5B52-8D00-13C17914A707}"/>
                    </a:ext>
                  </a:extLst>
                </p:cNvPr>
                <p:cNvSpPr/>
                <p:nvPr/>
              </p:nvSpPr>
              <p:spPr>
                <a:xfrm>
                  <a:off x="8217465" y="4398924"/>
                  <a:ext cx="3445246" cy="4291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tIns="180000" rIns="180000" bIns="144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419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T Norms Pro"/>
                      <a:ea typeface="+mn-ea"/>
                      <a:cs typeface="+mn-cs"/>
                    </a:rPr>
                    <a:t>L2 Cache 36 MB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0642409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A41CF-A3AF-ECD5-CC80-A34CD72C4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7238D5-0C31-FCF0-0194-7333BB1D55B8}"/>
              </a:ext>
            </a:extLst>
          </p:cNvPr>
          <p:cNvSpPr/>
          <p:nvPr/>
        </p:nvSpPr>
        <p:spPr>
          <a:xfrm>
            <a:off x="371475" y="1545468"/>
            <a:ext cx="11449050" cy="4475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8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MLP:784x1014x512x256x10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s-419" sz="28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5424B9-D81D-219A-9BE7-83744281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многослойного </a:t>
            </a:r>
            <a:br>
              <a:rPr lang="ru-RU" dirty="0"/>
            </a:br>
            <a:r>
              <a:rPr lang="ru-RU" dirty="0"/>
              <a:t>перцептрона (</a:t>
            </a:r>
            <a:r>
              <a:rPr lang="es-419" dirty="0"/>
              <a:t>MatMul)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9AF82-5907-3F72-0634-3353A38A8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8CC51A3-FAD9-7E7A-B072-9007405FA357}"/>
              </a:ext>
            </a:extLst>
          </p:cNvPr>
          <p:cNvGraphicFramePr>
            <a:graphicFrameLocks/>
          </p:cNvGraphicFramePr>
          <p:nvPr/>
        </p:nvGraphicFramePr>
        <p:xfrm>
          <a:off x="436970" y="2414727"/>
          <a:ext cx="11281354" cy="348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DF5797-9213-0C45-EFF3-F0BCF0DF1208}"/>
              </a:ext>
            </a:extLst>
          </p:cNvPr>
          <p:cNvSpPr txBox="1"/>
          <p:nvPr/>
        </p:nvSpPr>
        <p:spPr>
          <a:xfrm rot="16200000">
            <a:off x="-1598115" y="3635474"/>
            <a:ext cx="4464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T Norms Pro Medium" panose="020B0103030101020204" pitchFamily="34" charset="0"/>
                <a:ea typeface="+mn-ea"/>
                <a:cs typeface="+mn-cs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Пакетов в секунду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1C281-FDD1-7DD3-726F-06A3E243D21C}"/>
              </a:ext>
            </a:extLst>
          </p:cNvPr>
          <p:cNvSpPr txBox="1"/>
          <p:nvPr/>
        </p:nvSpPr>
        <p:spPr>
          <a:xfrm>
            <a:off x="1744717" y="5613138"/>
            <a:ext cx="7199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T Norms Pro Medium" panose="020B0103030101020204" pitchFamily="34" charset="0"/>
                <a:ea typeface="+mn-ea"/>
                <a:cs typeface="+mn-cs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Размер пакета</a:t>
            </a:r>
          </a:p>
        </p:txBody>
      </p:sp>
    </p:spTree>
    <p:extLst>
      <p:ext uri="{BB962C8B-B14F-4D97-AF65-F5344CB8AC3E}">
        <p14:creationId xmlns:p14="http://schemas.microsoft.com/office/powerpoint/2010/main" val="302445610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3038A-1E76-98FE-D8BC-6908B3248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5E1F74-F22F-CC7A-4552-0A0BF28C3D86}"/>
              </a:ext>
            </a:extLst>
          </p:cNvPr>
          <p:cNvSpPr/>
          <p:nvPr/>
        </p:nvSpPr>
        <p:spPr>
          <a:xfrm>
            <a:off x="371475" y="1545468"/>
            <a:ext cx="11449050" cy="4475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s-419" sz="28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D75BCB-C119-87C1-8B40-38996153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</a:t>
            </a:r>
            <a:r>
              <a:rPr lang="ru-RU" dirty="0" err="1"/>
              <a:t>свёрточной</a:t>
            </a:r>
            <a:r>
              <a:rPr lang="ru-RU" dirty="0"/>
              <a:t> сети </a:t>
            </a:r>
            <a:br>
              <a:rPr lang="ru-RU" dirty="0"/>
            </a:br>
            <a:r>
              <a:rPr lang="es-419" dirty="0"/>
              <a:t>LeNet5(Conv2d – im2col)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9CCEA-E7D8-8E4C-D1BE-202132459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265F3A5-98AC-CC42-1293-3372DDBB660F}"/>
              </a:ext>
            </a:extLst>
          </p:cNvPr>
          <p:cNvGraphicFramePr>
            <a:graphicFrameLocks/>
          </p:cNvGraphicFramePr>
          <p:nvPr/>
        </p:nvGraphicFramePr>
        <p:xfrm>
          <a:off x="745823" y="2402603"/>
          <a:ext cx="10966156" cy="376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23B2C9-BAF1-32C0-DFC4-CA4E303DCE57}"/>
              </a:ext>
            </a:extLst>
          </p:cNvPr>
          <p:cNvSpPr txBox="1"/>
          <p:nvPr/>
        </p:nvSpPr>
        <p:spPr>
          <a:xfrm rot="16200000">
            <a:off x="-1598115" y="3635474"/>
            <a:ext cx="4464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T Norms Pro Medium" panose="020B0103030101020204" pitchFamily="34" charset="0"/>
                <a:ea typeface="+mn-ea"/>
                <a:cs typeface="+mn-cs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Пакетов в секунду</a:t>
            </a:r>
          </a:p>
        </p:txBody>
      </p:sp>
    </p:spTree>
    <p:extLst>
      <p:ext uri="{BB962C8B-B14F-4D97-AF65-F5344CB8AC3E}">
        <p14:creationId xmlns:p14="http://schemas.microsoft.com/office/powerpoint/2010/main" val="202844444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4BA72-D8C7-9B3C-F8EF-AD66E25B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76C47D-767B-3B64-5B88-46B74E0EEA1F}"/>
              </a:ext>
            </a:extLst>
          </p:cNvPr>
          <p:cNvSpPr/>
          <p:nvPr/>
        </p:nvSpPr>
        <p:spPr>
          <a:xfrm>
            <a:off x="371475" y="1545468"/>
            <a:ext cx="11449050" cy="4475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s-419" sz="2800" b="0" i="0" u="none" strike="noStrike" kern="1200" cap="none" spc="0" normalizeH="0" baseline="0" noProof="0" dirty="0">
              <a:ln>
                <a:noFill/>
              </a:ln>
              <a:solidFill>
                <a:srgbClr val="0000E1"/>
              </a:solidFill>
              <a:effectLst/>
              <a:uLnTx/>
              <a:uFillTx/>
              <a:latin typeface="TT Norms Pro Medium" panose="020B0103030101020204" pitchFamily="34" charset="0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72B71E-5612-7092-856B-FE9E81B2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</a:t>
            </a:r>
            <a:r>
              <a:rPr lang="ru-RU" dirty="0" err="1"/>
              <a:t>свёрточной</a:t>
            </a:r>
            <a:r>
              <a:rPr lang="ru-RU" dirty="0"/>
              <a:t> сети </a:t>
            </a:r>
            <a:r>
              <a:rPr lang="es-419" dirty="0"/>
              <a:t>LeNet5 c cuDNN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48BEC9-836F-1E8E-E80F-BD989CA5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A06B713-66C2-410B-A112-B11586EB1E97}"/>
              </a:ext>
            </a:extLst>
          </p:cNvPr>
          <p:cNvGraphicFramePr>
            <a:graphicFrameLocks/>
          </p:cNvGraphicFramePr>
          <p:nvPr/>
        </p:nvGraphicFramePr>
        <p:xfrm>
          <a:off x="745823" y="2402603"/>
          <a:ext cx="10966156" cy="376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7D41EC-7E67-C8C7-97A7-F7DFA8B32699}"/>
              </a:ext>
            </a:extLst>
          </p:cNvPr>
          <p:cNvSpPr txBox="1"/>
          <p:nvPr/>
        </p:nvSpPr>
        <p:spPr>
          <a:xfrm rot="16200000">
            <a:off x="-1598115" y="3635474"/>
            <a:ext cx="4464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T Norms Pro Medium" panose="020B0103030101020204" pitchFamily="34" charset="0"/>
                <a:ea typeface="+mn-ea"/>
                <a:cs typeface="+mn-cs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Пакетов в секунду</a:t>
            </a:r>
          </a:p>
        </p:txBody>
      </p:sp>
    </p:spTree>
    <p:extLst>
      <p:ext uri="{BB962C8B-B14F-4D97-AF65-F5344CB8AC3E}">
        <p14:creationId xmlns:p14="http://schemas.microsoft.com/office/powerpoint/2010/main" val="104727243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9C006-5563-6401-6168-7B562BB2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E3BCF0-58B3-202D-5927-90B43703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итоги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903209-888C-FDE1-0BDA-B899BE831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F32013-91CE-8A17-4810-918EEF177A81}"/>
              </a:ext>
            </a:extLst>
          </p:cNvPr>
          <p:cNvSpPr/>
          <p:nvPr/>
        </p:nvSpPr>
        <p:spPr>
          <a:xfrm>
            <a:off x="371475" y="1893872"/>
            <a:ext cx="11449052" cy="41275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E1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Что повлияло на производительность?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00D0090-BECC-44C3-2DCB-30B395B7E4A3}"/>
              </a:ext>
            </a:extLst>
          </p:cNvPr>
          <p:cNvSpPr>
            <a:spLocks/>
          </p:cNvSpPr>
          <p:nvPr/>
        </p:nvSpPr>
        <p:spPr>
          <a:xfrm>
            <a:off x="367200" y="1209322"/>
            <a:ext cx="11453326" cy="383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n-ea"/>
                <a:cs typeface="+mn-cs"/>
              </a:rPr>
              <a:t>Конвейер вычислений про производительности сравним с  профессиональными решениями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B5F6BDD-FDE6-9903-59DE-A9C24356D15A}"/>
              </a:ext>
            </a:extLst>
          </p:cNvPr>
          <p:cNvGrpSpPr/>
          <p:nvPr/>
        </p:nvGrpSpPr>
        <p:grpSpPr>
          <a:xfrm>
            <a:off x="550860" y="2742938"/>
            <a:ext cx="11079861" cy="2765217"/>
            <a:chOff x="550861" y="2742939"/>
            <a:chExt cx="10621962" cy="182166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AC0E912-976D-0F6A-105E-1CAF8B70F377}"/>
                </a:ext>
              </a:extLst>
            </p:cNvPr>
            <p:cNvSpPr/>
            <p:nvPr/>
          </p:nvSpPr>
          <p:spPr>
            <a:xfrm>
              <a:off x="550864" y="2742939"/>
              <a:ext cx="5221288" cy="50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4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Пакетирование команд для отправки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E27D4A-3E62-491D-3679-3DC331B42CD8}"/>
                </a:ext>
              </a:extLst>
            </p:cNvPr>
            <p:cNvSpPr/>
            <p:nvPr/>
          </p:nvSpPr>
          <p:spPr>
            <a:xfrm>
              <a:off x="550861" y="3401147"/>
              <a:ext cx="5221288" cy="50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4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Асинхронная отправка вычислений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F1FC022-C06E-E0F3-01DC-FB2BD31131A2}"/>
                </a:ext>
              </a:extLst>
            </p:cNvPr>
            <p:cNvSpPr/>
            <p:nvPr/>
          </p:nvSpPr>
          <p:spPr>
            <a:xfrm>
              <a:off x="550861" y="4059355"/>
              <a:ext cx="5221288" cy="50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4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Явная синхронизация только для чтения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данных на хоста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62C117F-F4DA-ECA5-8222-CEFA44089596}"/>
                </a:ext>
              </a:extLst>
            </p:cNvPr>
            <p:cNvSpPr/>
            <p:nvPr/>
          </p:nvSpPr>
          <p:spPr>
            <a:xfrm>
              <a:off x="5951535" y="2742939"/>
              <a:ext cx="5221288" cy="50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4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Создание барьеров для доступа данных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для каждого тензора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E02407D-B2C2-C106-7D1A-E75236F21F9A}"/>
                </a:ext>
              </a:extLst>
            </p:cNvPr>
            <p:cNvSpPr/>
            <p:nvPr/>
          </p:nvSpPr>
          <p:spPr>
            <a:xfrm>
              <a:off x="5951532" y="3401147"/>
              <a:ext cx="5221288" cy="50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4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Использование пулов объектов(буферы команды, дескрипторы, буферы данных)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315CCDF-B58C-565E-7605-F6DA44509B86}"/>
                </a:ext>
              </a:extLst>
            </p:cNvPr>
            <p:cNvSpPr/>
            <p:nvPr/>
          </p:nvSpPr>
          <p:spPr>
            <a:xfrm>
              <a:off x="5951532" y="4059355"/>
              <a:ext cx="5221288" cy="50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4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Кеширование шейдеров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55929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5BF53-3473-D02F-8D98-7A5CB862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BF8AEDB-A0E4-59B2-E248-8DEA075C3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573" y="5085388"/>
            <a:ext cx="1314955" cy="936000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46FD2B28-190F-9880-6C0F-7AE686AB503E}"/>
              </a:ext>
            </a:extLst>
          </p:cNvPr>
          <p:cNvCxnSpPr>
            <a:cxnSpLocks/>
          </p:cNvCxnSpPr>
          <p:nvPr/>
        </p:nvCxnSpPr>
        <p:spPr>
          <a:xfrm flipH="1">
            <a:off x="5023312" y="1196975"/>
            <a:ext cx="30520" cy="4492625"/>
          </a:xfrm>
          <a:prstGeom prst="line">
            <a:avLst/>
          </a:prstGeom>
          <a:ln w="9525">
            <a:gradFill>
              <a:gsLst>
                <a:gs pos="50000">
                  <a:srgbClr val="FFFFFF"/>
                </a:gs>
                <a:gs pos="1000">
                  <a:schemeClr val="bg1">
                    <a:alpha val="0"/>
                  </a:schemeClr>
                </a:gs>
                <a:gs pos="1000">
                  <a:schemeClr val="bg1"/>
                </a:gs>
                <a:gs pos="100000">
                  <a:schemeClr val="bg1">
                    <a:alpha val="10171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Заголовок 2">
            <a:extLst>
              <a:ext uri="{FF2B5EF4-FFF2-40B4-BE49-F238E27FC236}">
                <a16:creationId xmlns:a16="http://schemas.microsoft.com/office/drawing/2014/main" id="{630A5CE1-8B3D-409C-0786-35FFBEF520C0}"/>
              </a:ext>
            </a:extLst>
          </p:cNvPr>
          <p:cNvSpPr txBox="1">
            <a:spLocks/>
          </p:cNvSpPr>
          <p:nvPr/>
        </p:nvSpPr>
        <p:spPr>
          <a:xfrm>
            <a:off x="527811" y="2438981"/>
            <a:ext cx="6759257" cy="132556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TT Norms Pro Medium" panose="020B0103030101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j-ea"/>
                <a:cs typeface="+mj-cs"/>
              </a:rPr>
              <a:t>Спасибо</a:t>
            </a:r>
            <a:b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Medium" panose="020B0103030101020204" pitchFamily="34" charset="0"/>
                <a:ea typeface="+mj-ea"/>
                <a:cs typeface="+mj-cs"/>
              </a:rPr>
              <a:t>за внимание!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j-ea"/>
                <a:cs typeface="+mj-cs"/>
              </a:rPr>
              <a:t>Остаемся на связи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62F3B9-1797-FA44-AE1B-F1265DB27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87" y="1955217"/>
            <a:ext cx="2949362" cy="29493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B26758-A960-49B8-42B0-399DB78C3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77" y="1955218"/>
            <a:ext cx="2949361" cy="29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61C9-42EE-2F20-5039-BBF7CD91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FF9B4D40-3DD9-3B7C-9BF0-7B81152F1AFA}"/>
              </a:ext>
            </a:extLst>
          </p:cNvPr>
          <p:cNvSpPr txBox="1">
            <a:spLocks/>
          </p:cNvSpPr>
          <p:nvPr/>
        </p:nvSpPr>
        <p:spPr>
          <a:xfrm>
            <a:off x="528494" y="2903783"/>
            <a:ext cx="1183766" cy="814225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800" b="1" spc="-20" baseline="22000" dirty="0">
              <a:solidFill>
                <a:srgbClr val="FFFFFF"/>
              </a:solidFill>
              <a:latin typeface="TT Norms Pro" panose="020B0103030101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27239C7-B96F-1453-CD42-7200FBF5CC7E}"/>
              </a:ext>
            </a:extLst>
          </p:cNvPr>
          <p:cNvGrpSpPr/>
          <p:nvPr/>
        </p:nvGrpSpPr>
        <p:grpSpPr>
          <a:xfrm>
            <a:off x="5875088" y="1932690"/>
            <a:ext cx="5026277" cy="2992620"/>
            <a:chOff x="6510703" y="1987433"/>
            <a:chExt cx="5026277" cy="2992620"/>
          </a:xfrm>
        </p:grpSpPr>
        <p:sp>
          <p:nvSpPr>
            <p:cNvPr id="4" name="Заголовок 3">
              <a:extLst>
                <a:ext uri="{FF2B5EF4-FFF2-40B4-BE49-F238E27FC236}">
                  <a16:creationId xmlns:a16="http://schemas.microsoft.com/office/drawing/2014/main" id="{AA067DF5-B5CB-ABA6-B8AD-AD3009718840}"/>
                </a:ext>
              </a:extLst>
            </p:cNvPr>
            <p:cNvSpPr txBox="1">
              <a:spLocks/>
            </p:cNvSpPr>
            <p:nvPr/>
          </p:nvSpPr>
          <p:spPr>
            <a:xfrm>
              <a:off x="9173222" y="2911871"/>
              <a:ext cx="1920899" cy="814225"/>
            </a:xfrm>
            <a:prstGeom prst="rect">
              <a:avLst/>
            </a:prstGeom>
          </p:spPr>
          <p:txBody>
            <a:bodyPr lIns="0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7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" panose="020B0103030101020204" pitchFamily="34" charset="0"/>
                <a:ea typeface="+mj-ea"/>
                <a:cs typeface="+mj-cs"/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58BF284-DD03-F0E0-0EFE-C3D147CED023}"/>
                </a:ext>
              </a:extLst>
            </p:cNvPr>
            <p:cNvGrpSpPr/>
            <p:nvPr/>
          </p:nvGrpSpPr>
          <p:grpSpPr>
            <a:xfrm>
              <a:off x="6510703" y="1987433"/>
              <a:ext cx="5026277" cy="870870"/>
              <a:chOff x="6510703" y="2264741"/>
              <a:chExt cx="5026277" cy="87087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4D5BC7-1625-0C6F-477F-FA996ADE93CE}"/>
                  </a:ext>
                </a:extLst>
              </p:cNvPr>
              <p:cNvSpPr txBox="1"/>
              <p:nvPr/>
            </p:nvSpPr>
            <p:spPr>
              <a:xfrm>
                <a:off x="6510703" y="2264741"/>
                <a:ext cx="5026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Norms Pro" panose="020B0103030101020204" pitchFamily="34" charset="0"/>
                  </a:rPr>
                  <a:t>Кирилл Колодяжный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9738D3-FDB0-FDD5-BF23-DC5B0B37D10B}"/>
                  </a:ext>
                </a:extLst>
              </p:cNvPr>
              <p:cNvSpPr txBox="1"/>
              <p:nvPr/>
            </p:nvSpPr>
            <p:spPr>
              <a:xfrm>
                <a:off x="6510703" y="2735501"/>
                <a:ext cx="5026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Norms Pro" panose="020B0103030101020204" pitchFamily="34" charset="0"/>
                  </a:rPr>
                  <a:t>Ведущий инженер по разработке ПО</a:t>
                </a:r>
              </a:p>
            </p:txBody>
          </p:sp>
        </p:grp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636A1A3-3ACC-1B01-03E3-6DE1467DBDE9}"/>
                </a:ext>
              </a:extLst>
            </p:cNvPr>
            <p:cNvCxnSpPr>
              <a:cxnSpLocks/>
            </p:cNvCxnSpPr>
            <p:nvPr/>
          </p:nvCxnSpPr>
          <p:spPr>
            <a:xfrm>
              <a:off x="6612400" y="3022090"/>
              <a:ext cx="2522763" cy="0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AAFF02">
                      <a:lumMod val="5000"/>
                      <a:lumOff val="9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0D6231-69AE-ED8F-6894-84E27F3E2CC8}"/>
                </a:ext>
              </a:extLst>
            </p:cNvPr>
            <p:cNvSpPr txBox="1"/>
            <p:nvPr/>
          </p:nvSpPr>
          <p:spPr>
            <a:xfrm>
              <a:off x="6510703" y="3194949"/>
              <a:ext cx="502627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Norms Pro" panose="020B0103030101020204" pitchFamily="34" charset="0"/>
                </a:rPr>
                <a:t>Разработка систем хранения данных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Norms Pro" panose="020B0103030101020204" pitchFamily="34" charset="0"/>
                </a:rPr>
                <a:t>Машинное обучение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Norms Pro" panose="020B0103030101020204" pitchFamily="34" charset="0"/>
                </a:rPr>
                <a:t>3Д-реконструкция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Norms Pro" panose="020B0103030101020204" pitchFamily="34" charset="0"/>
                </a:rPr>
                <a:t>Книга «</a:t>
              </a:r>
              <a:r>
                <a:rPr kumimoji="0" lang="es-419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Norms Pro" panose="020B0103030101020204" pitchFamily="34" charset="0"/>
                </a:rPr>
                <a:t>Hands-On Machine Learning with C++»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Norms Pro" panose="020B0103030101020204" pitchFamily="34" charset="0"/>
                </a:rPr>
                <a:t>Курс «Архитектура платформ машинного обучения»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C91371D6-0BC8-7FD4-BFE3-8E68CCAF708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5863"/>
          <a:stretch/>
        </p:blipFill>
        <p:spPr bwMode="auto">
          <a:xfrm>
            <a:off x="1911695" y="1593000"/>
            <a:ext cx="3672000" cy="367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3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F656-535F-E734-86B5-F1CA94D3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0841E7-A90B-53C9-5888-C621EBFA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Архитектурные блоки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CAEE7E-5E39-8A58-EE00-677576F7B9E7}"/>
              </a:ext>
            </a:extLst>
          </p:cNvPr>
          <p:cNvSpPr/>
          <p:nvPr/>
        </p:nvSpPr>
        <p:spPr>
          <a:xfrm>
            <a:off x="371475" y="2766320"/>
            <a:ext cx="2107813" cy="609600"/>
          </a:xfrm>
          <a:prstGeom prst="rect">
            <a:avLst/>
          </a:prstGeom>
          <a:solidFill>
            <a:schemeClr val="accent5">
              <a:lumMod val="20000"/>
              <a:lumOff val="80000"/>
              <a:alpha val="4264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CPU: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C++, SIMD intrinsics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C9CE7B-691E-E022-0821-4E9A3FD4BD1E}"/>
              </a:ext>
            </a:extLst>
          </p:cNvPr>
          <p:cNvSpPr/>
          <p:nvPr/>
        </p:nvSpPr>
        <p:spPr>
          <a:xfrm>
            <a:off x="367200" y="3879571"/>
            <a:ext cx="2107813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GPU: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C++, Shaders, Kernels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1F070B-1347-5B58-0AB1-80C39028F0C2}"/>
              </a:ext>
            </a:extLst>
          </p:cNvPr>
          <p:cNvSpPr/>
          <p:nvPr/>
        </p:nvSpPr>
        <p:spPr>
          <a:xfrm>
            <a:off x="3281334" y="2143537"/>
            <a:ext cx="1548000" cy="2676942"/>
          </a:xfrm>
          <a:prstGeom prst="rect">
            <a:avLst/>
          </a:prstGeom>
          <a:solidFill>
            <a:srgbClr val="FFCA2B">
              <a:alpha val="1006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Dispatching C++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EE338B-8A40-0E4F-5489-BCBBE4B0A915}"/>
              </a:ext>
            </a:extLst>
          </p:cNvPr>
          <p:cNvSpPr/>
          <p:nvPr/>
        </p:nvSpPr>
        <p:spPr>
          <a:xfrm>
            <a:off x="5631380" y="2766320"/>
            <a:ext cx="1548000" cy="609600"/>
          </a:xfrm>
          <a:prstGeom prst="rect">
            <a:avLst/>
          </a:prstGeom>
          <a:solidFill>
            <a:srgbClr val="FFCA2B">
              <a:alpha val="9781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NN layers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C++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F4DC8D-D30E-A215-D722-8098ED9E87E8}"/>
              </a:ext>
            </a:extLst>
          </p:cNvPr>
          <p:cNvSpPr/>
          <p:nvPr/>
        </p:nvSpPr>
        <p:spPr>
          <a:xfrm>
            <a:off x="7981426" y="2766320"/>
            <a:ext cx="1548000" cy="609600"/>
          </a:xfrm>
          <a:prstGeom prst="rect">
            <a:avLst/>
          </a:prstGeom>
          <a:solidFill>
            <a:srgbClr val="FFCA2B">
              <a:alpha val="9781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 err="1">
                <a:solidFill>
                  <a:schemeClr val="accent3"/>
                </a:solidFill>
              </a:rPr>
              <a:t>Autograd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C++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168C36-D89E-62D3-3668-DC5360BC6AED}"/>
              </a:ext>
            </a:extLst>
          </p:cNvPr>
          <p:cNvSpPr/>
          <p:nvPr/>
        </p:nvSpPr>
        <p:spPr>
          <a:xfrm>
            <a:off x="7981426" y="3879571"/>
            <a:ext cx="1548000" cy="609600"/>
          </a:xfrm>
          <a:prstGeom prst="rect">
            <a:avLst/>
          </a:prstGeom>
          <a:solidFill>
            <a:srgbClr val="FFCA2B">
              <a:alpha val="9781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Linear algebra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C++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73BBCF-E53D-0898-BB14-74C1BF6A21E2}"/>
              </a:ext>
            </a:extLst>
          </p:cNvPr>
          <p:cNvSpPr/>
          <p:nvPr/>
        </p:nvSpPr>
        <p:spPr>
          <a:xfrm>
            <a:off x="10290526" y="2143537"/>
            <a:ext cx="1548000" cy="2676942"/>
          </a:xfrm>
          <a:prstGeom prst="rect">
            <a:avLst/>
          </a:prstGeom>
          <a:solidFill>
            <a:schemeClr val="accent6">
              <a:alpha val="8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r>
              <a:rPr lang="en-US" sz="1400" dirty="0">
                <a:solidFill>
                  <a:schemeClr val="accent3"/>
                </a:solidFill>
              </a:rPr>
              <a:t>Top level API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Python / C++</a:t>
            </a:r>
          </a:p>
          <a:p>
            <a:pPr marL="234900" indent="-234900">
              <a:buAutoNum type="arabicPeriod"/>
            </a:pPr>
            <a:r>
              <a:rPr lang="en-US" sz="1400" dirty="0">
                <a:solidFill>
                  <a:schemeClr val="accent3"/>
                </a:solidFill>
              </a:rPr>
              <a:t>Modules</a:t>
            </a:r>
          </a:p>
          <a:p>
            <a:pPr marL="234900" indent="-234900">
              <a:buAutoNum type="arabicPeriod"/>
            </a:pPr>
            <a:r>
              <a:rPr lang="en-US" sz="1400" dirty="0">
                <a:solidFill>
                  <a:schemeClr val="accent3"/>
                </a:solidFill>
              </a:rPr>
              <a:t>Operators</a:t>
            </a:r>
          </a:p>
          <a:p>
            <a:pPr marL="234900" indent="-234900">
              <a:buAutoNum type="arabicPeriod"/>
            </a:pPr>
            <a:r>
              <a:rPr lang="en-US" sz="1400" dirty="0">
                <a:solidFill>
                  <a:schemeClr val="accent3"/>
                </a:solidFill>
              </a:rPr>
              <a:t>Expressions</a:t>
            </a:r>
          </a:p>
          <a:p>
            <a:pPr marL="234900" indent="-234900">
              <a:buAutoNum type="arabicPeriod"/>
            </a:pPr>
            <a:r>
              <a:rPr lang="en-US" sz="1400" dirty="0">
                <a:solidFill>
                  <a:schemeClr val="accent3"/>
                </a:solidFill>
              </a:rPr>
              <a:t>…</a:t>
            </a:r>
            <a:endParaRPr lang="ru-RU" sz="1400" dirty="0">
              <a:solidFill>
                <a:schemeClr val="accent3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8D61C56-961A-C65E-16AC-B161138D6F60}"/>
              </a:ext>
            </a:extLst>
          </p:cNvPr>
          <p:cNvCxnSpPr>
            <a:stCxn id="2" idx="3"/>
          </p:cNvCxnSpPr>
          <p:nvPr/>
        </p:nvCxnSpPr>
        <p:spPr>
          <a:xfrm>
            <a:off x="2479288" y="3071120"/>
            <a:ext cx="802046" cy="0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A56D7DE-654F-B597-C4FB-EBB58ADF3C85}"/>
              </a:ext>
            </a:extLst>
          </p:cNvPr>
          <p:cNvCxnSpPr/>
          <p:nvPr/>
        </p:nvCxnSpPr>
        <p:spPr>
          <a:xfrm>
            <a:off x="2475013" y="4184371"/>
            <a:ext cx="802046" cy="0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0C5FE2D-F75F-245D-A7B3-AAE1DA91A5BE}"/>
              </a:ext>
            </a:extLst>
          </p:cNvPr>
          <p:cNvCxnSpPr/>
          <p:nvPr/>
        </p:nvCxnSpPr>
        <p:spPr>
          <a:xfrm>
            <a:off x="4829334" y="3071120"/>
            <a:ext cx="802046" cy="0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6A4CE4-C8AD-B42B-8D93-BC484E010DA4}"/>
              </a:ext>
            </a:extLst>
          </p:cNvPr>
          <p:cNvCxnSpPr/>
          <p:nvPr/>
        </p:nvCxnSpPr>
        <p:spPr>
          <a:xfrm>
            <a:off x="7179380" y="3072861"/>
            <a:ext cx="802046" cy="0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70C815F-5978-0353-6D8A-2BBB21F6F3A2}"/>
              </a:ext>
            </a:extLst>
          </p:cNvPr>
          <p:cNvCxnSpPr>
            <a:cxnSpLocks/>
          </p:cNvCxnSpPr>
          <p:nvPr/>
        </p:nvCxnSpPr>
        <p:spPr>
          <a:xfrm>
            <a:off x="9529426" y="3074602"/>
            <a:ext cx="761100" cy="0"/>
          </a:xfrm>
          <a:prstGeom prst="straightConnector1">
            <a:avLst/>
          </a:prstGeom>
          <a:ln w="9525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7C24ACB-57DB-1BDD-A34D-C6EAC3428F22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8755426" y="3375920"/>
            <a:ext cx="0" cy="503651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6C4C8CC-2459-E582-3D47-DDEE473B423D}"/>
              </a:ext>
            </a:extLst>
          </p:cNvPr>
          <p:cNvCxnSpPr>
            <a:cxnSpLocks/>
          </p:cNvCxnSpPr>
          <p:nvPr/>
        </p:nvCxnSpPr>
        <p:spPr>
          <a:xfrm>
            <a:off x="9529426" y="4181296"/>
            <a:ext cx="761100" cy="3075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FC28B121-993D-CCF6-5A5B-C387D0932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20</a:t>
            </a:fld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F1277FC-AD23-9AAD-16B0-52B8894AD23E}"/>
              </a:ext>
            </a:extLst>
          </p:cNvPr>
          <p:cNvCxnSpPr>
            <a:cxnSpLocks/>
          </p:cNvCxnSpPr>
          <p:nvPr/>
        </p:nvCxnSpPr>
        <p:spPr>
          <a:xfrm>
            <a:off x="4829334" y="4383153"/>
            <a:ext cx="3152092" cy="0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id="{E3A27031-48CB-1DBE-4C2B-7CE0BBD00A52}"/>
              </a:ext>
            </a:extLst>
          </p:cNvPr>
          <p:cNvCxnSpPr>
            <a:cxnSpLocks/>
          </p:cNvCxnSpPr>
          <p:nvPr/>
        </p:nvCxnSpPr>
        <p:spPr>
          <a:xfrm rot="10800000">
            <a:off x="6405380" y="3379307"/>
            <a:ext cx="1576046" cy="612000"/>
          </a:xfrm>
          <a:prstGeom prst="bentConnector2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8940C9E6-571C-5270-9F08-31414B3EC3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90735" y="566527"/>
            <a:ext cx="514439" cy="3885148"/>
          </a:xfrm>
          <a:prstGeom prst="bentConnector2">
            <a:avLst/>
          </a:prstGeom>
          <a:ln w="95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2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DEE31-3464-CC1B-1277-42C23D449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146346-58CD-D3FF-7B33-7BCB399F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309563"/>
            <a:ext cx="9964737" cy="757237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noProof="0" dirty="0" err="1"/>
              <a:t>омпиляция</a:t>
            </a:r>
            <a:r>
              <a:rPr lang="ru-RU" noProof="0" dirty="0"/>
              <a:t> шейдеров в SPIR-V</a:t>
            </a:r>
            <a:endParaRPr lang="ru-RU" dirty="0"/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029680CB-1519-7CEE-979F-127AB55A3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575" y="6318250"/>
            <a:ext cx="3017838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3B5275-0E40-EBD3-B214-E818E9F298F4}"/>
              </a:ext>
            </a:extLst>
          </p:cNvPr>
          <p:cNvSpPr/>
          <p:nvPr/>
        </p:nvSpPr>
        <p:spPr>
          <a:xfrm>
            <a:off x="371475" y="1201181"/>
            <a:ext cx="2113200" cy="507958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Shader Template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FCFE2D-DBD0-ADB1-C777-987D57781FB9}"/>
              </a:ext>
            </a:extLst>
          </p:cNvPr>
          <p:cNvSpPr/>
          <p:nvPr/>
        </p:nvSpPr>
        <p:spPr>
          <a:xfrm>
            <a:off x="8905632" y="4435370"/>
            <a:ext cx="2113200" cy="507957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C++ Header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460D041-20D7-2AC8-9A80-DA7298F5FA24}"/>
              </a:ext>
            </a:extLst>
          </p:cNvPr>
          <p:cNvSpPr/>
          <p:nvPr/>
        </p:nvSpPr>
        <p:spPr>
          <a:xfrm>
            <a:off x="1198329" y="2279244"/>
            <a:ext cx="2113200" cy="507958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Python Generator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53C5A89C-E513-3DF7-F3F7-B2C7C722C623}"/>
              </a:ext>
            </a:extLst>
          </p:cNvPr>
          <p:cNvSpPr/>
          <p:nvPr/>
        </p:nvSpPr>
        <p:spPr>
          <a:xfrm>
            <a:off x="2025183" y="3357307"/>
            <a:ext cx="2113200" cy="50795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Specialized .comp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B3371B93-4364-50C5-FA3A-F26A713A6AAA}"/>
              </a:ext>
            </a:extLst>
          </p:cNvPr>
          <p:cNvSpPr/>
          <p:nvPr/>
        </p:nvSpPr>
        <p:spPr>
          <a:xfrm>
            <a:off x="5039400" y="3357307"/>
            <a:ext cx="2113200" cy="50795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T Norms Pro Medium" panose="020B0103030101020204" pitchFamily="34" charset="0"/>
              </a:rPr>
              <a:t>glslangValidator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5B49D505-1ED4-D87B-2BA4-6E7736D65787}"/>
              </a:ext>
            </a:extLst>
          </p:cNvPr>
          <p:cNvSpPr/>
          <p:nvPr/>
        </p:nvSpPr>
        <p:spPr>
          <a:xfrm>
            <a:off x="8053617" y="3357307"/>
            <a:ext cx="2113200" cy="50795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SPIR-V .</a:t>
            </a:r>
            <a:r>
              <a:rPr lang="en-US" sz="1400" dirty="0" err="1">
                <a:solidFill>
                  <a:schemeClr val="tx1"/>
                </a:solidFill>
                <a:latin typeface="TT Norms Pro Medium" panose="020B0103030101020204" pitchFamily="34" charset="0"/>
              </a:rPr>
              <a:t>spv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F120D759-8CC9-E4F3-BA46-C7CE2184E784}"/>
              </a:ext>
            </a:extLst>
          </p:cNvPr>
          <p:cNvSpPr/>
          <p:nvPr/>
        </p:nvSpPr>
        <p:spPr>
          <a:xfrm>
            <a:off x="9707325" y="5513431"/>
            <a:ext cx="2113200" cy="507957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Runtime Cache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F37198E4-86AA-2F6A-8F87-B81BBF4CA149}"/>
              </a:ext>
            </a:extLst>
          </p:cNvPr>
          <p:cNvCxnSpPr>
            <a:stCxn id="7" idx="2"/>
          </p:cNvCxnSpPr>
          <p:nvPr/>
        </p:nvCxnSpPr>
        <p:spPr>
          <a:xfrm>
            <a:off x="1428075" y="1709139"/>
            <a:ext cx="0" cy="570105"/>
          </a:xfrm>
          <a:prstGeom prst="straightConnector1">
            <a:avLst/>
          </a:prstGeom>
          <a:ln w="9525">
            <a:solidFill>
              <a:srgbClr val="F8C6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B7DC297A-E90C-AF03-5901-084EA86F549D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2254929" y="2787202"/>
            <a:ext cx="0" cy="57010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9550D750-FA7D-CF63-220E-2EC33F5EE56A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>
            <a:off x="4138383" y="3611286"/>
            <a:ext cx="901017" cy="0"/>
          </a:xfrm>
          <a:prstGeom prst="straightConnector1">
            <a:avLst/>
          </a:prstGeom>
          <a:ln w="95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3FFC5B65-BC2B-28F0-1076-CBFE3D6FE938}"/>
              </a:ext>
            </a:extLst>
          </p:cNvPr>
          <p:cNvCxnSpPr>
            <a:cxnSpLocks/>
            <a:stCxn id="96" idx="3"/>
            <a:endCxn id="97" idx="1"/>
          </p:cNvCxnSpPr>
          <p:nvPr/>
        </p:nvCxnSpPr>
        <p:spPr>
          <a:xfrm>
            <a:off x="7152600" y="3611286"/>
            <a:ext cx="901017" cy="0"/>
          </a:xfrm>
          <a:prstGeom prst="straightConnector1">
            <a:avLst/>
          </a:prstGeom>
          <a:ln w="95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0A084097-2BBD-DFE3-DD2C-3EC7C05C5CD2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9110217" y="3865265"/>
            <a:ext cx="0" cy="57010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8AF848C8-F1A4-F36E-EFD1-EFA55716220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962232" y="4943327"/>
            <a:ext cx="0" cy="570104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2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2E78-89F1-2633-C4D3-2540140A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5E3559-5F29-8C13-BAC7-4307C92B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noProof="0" dirty="0" err="1"/>
              <a:t>рёхуровневая</a:t>
            </a:r>
            <a:r>
              <a:rPr lang="ru-RU" noProof="0" dirty="0"/>
              <a:t> модель</a:t>
            </a:r>
            <a:r>
              <a:rPr lang="en-US" noProof="0" dirty="0"/>
              <a:t> </a:t>
            </a:r>
            <a:r>
              <a:rPr lang="ru-RU" noProof="0" dirty="0"/>
              <a:t>архитектуры</a:t>
            </a:r>
            <a:endParaRPr lang="ru-RU" dirty="0"/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ABAD4F41-A6E2-3ECC-376B-55CA95EA7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575" y="6318250"/>
            <a:ext cx="3017838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D02411-5EEA-828D-E6CF-6215060F7A85}"/>
              </a:ext>
            </a:extLst>
          </p:cNvPr>
          <p:cNvSpPr/>
          <p:nvPr/>
        </p:nvSpPr>
        <p:spPr>
          <a:xfrm>
            <a:off x="4027113" y="1201181"/>
            <a:ext cx="4656732" cy="1136887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Developer View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91B24F1-064A-258F-58D5-378790092FF5}"/>
              </a:ext>
            </a:extLst>
          </p:cNvPr>
          <p:cNvSpPr/>
          <p:nvPr/>
        </p:nvSpPr>
        <p:spPr>
          <a:xfrm>
            <a:off x="4244469" y="1722782"/>
            <a:ext cx="1772019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Tensor Operation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A8769A-0E3F-4330-928F-4C65548402C3}"/>
              </a:ext>
            </a:extLst>
          </p:cNvPr>
          <p:cNvSpPr/>
          <p:nvPr/>
        </p:nvSpPr>
        <p:spPr>
          <a:xfrm>
            <a:off x="6535448" y="1722782"/>
            <a:ext cx="1930886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RUN_SHADER Macro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7ED53F1-FA24-6D8C-516D-77D7EC76FBA3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016488" y="1934817"/>
            <a:ext cx="518960" cy="662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1925917-0D66-1327-7EE4-7950B19CA7F0}"/>
              </a:ext>
            </a:extLst>
          </p:cNvPr>
          <p:cNvSpPr/>
          <p:nvPr/>
        </p:nvSpPr>
        <p:spPr>
          <a:xfrm>
            <a:off x="1880697" y="2980405"/>
            <a:ext cx="8949565" cy="1261757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Adept Layer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5FC3374E-D636-39B4-9B96-A0238C1981C1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 flipH="1">
            <a:off x="2051234" y="1941443"/>
            <a:ext cx="6415100" cy="1913541"/>
          </a:xfrm>
          <a:prstGeom prst="bentConnector5">
            <a:avLst>
              <a:gd name="adj1" fmla="val -6662"/>
              <a:gd name="adj2" fmla="val 38227"/>
              <a:gd name="adj3" fmla="val 106042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52926DD-A618-EFF4-21DC-05633359CA4E}"/>
              </a:ext>
            </a:extLst>
          </p:cNvPr>
          <p:cNvSpPr/>
          <p:nvPr/>
        </p:nvSpPr>
        <p:spPr>
          <a:xfrm>
            <a:off x="2051234" y="3636323"/>
            <a:ext cx="135457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Shader Cache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EAFDABD-413E-05B5-D9D7-7209164C8A1B}"/>
              </a:ext>
            </a:extLst>
          </p:cNvPr>
          <p:cNvSpPr/>
          <p:nvPr/>
        </p:nvSpPr>
        <p:spPr>
          <a:xfrm>
            <a:off x="3620453" y="3636322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Access Tracking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0E3977-7B18-9E4D-05BE-D1E4BD14E44D}"/>
              </a:ext>
            </a:extLst>
          </p:cNvPr>
          <p:cNvSpPr/>
          <p:nvPr/>
        </p:nvSpPr>
        <p:spPr>
          <a:xfrm>
            <a:off x="5365532" y="3636321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Barrier Generation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170D65-63C7-ABF8-C89D-63FDADE8800F}"/>
              </a:ext>
            </a:extLst>
          </p:cNvPr>
          <p:cNvSpPr/>
          <p:nvPr/>
        </p:nvSpPr>
        <p:spPr>
          <a:xfrm>
            <a:off x="7110611" y="3636320"/>
            <a:ext cx="1732798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Completion Tracking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7C262B-3E54-CE7A-83DF-96B79520A2A5}"/>
              </a:ext>
            </a:extLst>
          </p:cNvPr>
          <p:cNvSpPr/>
          <p:nvPr/>
        </p:nvSpPr>
        <p:spPr>
          <a:xfrm>
            <a:off x="9058053" y="3636319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Pooling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5E5EF640-DD70-504C-7DEF-8BF8DF22B172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 flipV="1">
            <a:off x="3405809" y="3854983"/>
            <a:ext cx="21464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71A932C-89DD-F676-04B7-2F557392F3E7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 flipV="1">
            <a:off x="5150888" y="3854982"/>
            <a:ext cx="21464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5D8946C-94E8-E3CF-298D-5AAE2FEC593F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95967" y="3854981"/>
            <a:ext cx="21464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C2666CD-1632-2C70-DBFB-316F80BD7E0D}"/>
              </a:ext>
            </a:extLst>
          </p:cNvPr>
          <p:cNvCxnSpPr>
            <a:cxnSpLocks/>
          </p:cNvCxnSpPr>
          <p:nvPr/>
        </p:nvCxnSpPr>
        <p:spPr>
          <a:xfrm>
            <a:off x="8843409" y="3854981"/>
            <a:ext cx="214644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>
            <a:extLst>
              <a:ext uri="{FF2B5EF4-FFF2-40B4-BE49-F238E27FC236}">
                <a16:creationId xmlns:a16="http://schemas.microsoft.com/office/drawing/2014/main" id="{46EA540D-E0B7-DD66-C26E-5BC4F64FD6BA}"/>
              </a:ext>
            </a:extLst>
          </p:cNvPr>
          <p:cNvCxnSpPr>
            <a:cxnSpLocks/>
            <a:stCxn id="41" idx="3"/>
            <a:endCxn id="69" idx="1"/>
          </p:cNvCxnSpPr>
          <p:nvPr/>
        </p:nvCxnSpPr>
        <p:spPr>
          <a:xfrm flipH="1">
            <a:off x="2952279" y="3854980"/>
            <a:ext cx="7636209" cy="1781393"/>
          </a:xfrm>
          <a:prstGeom prst="bentConnector5">
            <a:avLst>
              <a:gd name="adj1" fmla="val -5944"/>
              <a:gd name="adj2" fmla="val 39585"/>
              <a:gd name="adj3" fmla="val 10525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94E12A7-100E-CA32-F951-DF331AD6A5B5}"/>
              </a:ext>
            </a:extLst>
          </p:cNvPr>
          <p:cNvSpPr/>
          <p:nvPr/>
        </p:nvSpPr>
        <p:spPr>
          <a:xfrm>
            <a:off x="2764139" y="4884500"/>
            <a:ext cx="7182680" cy="1136888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Vulkan Layer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AB888DA-7946-4DA7-6E95-13FF03A2215D}"/>
              </a:ext>
            </a:extLst>
          </p:cNvPr>
          <p:cNvSpPr/>
          <p:nvPr/>
        </p:nvSpPr>
        <p:spPr>
          <a:xfrm>
            <a:off x="2952279" y="5417712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Command Buffer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2FB2DE9-99E6-065A-3089-E3CAEB2E8817}"/>
              </a:ext>
            </a:extLst>
          </p:cNvPr>
          <p:cNvSpPr/>
          <p:nvPr/>
        </p:nvSpPr>
        <p:spPr>
          <a:xfrm>
            <a:off x="4697358" y="5417711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Pipeline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DF0A1F40-E9DA-F2D4-F7D5-D13DFA9BF162}"/>
              </a:ext>
            </a:extLst>
          </p:cNvPr>
          <p:cNvCxnSpPr>
            <a:cxnSpLocks/>
            <a:stCxn id="69" idx="3"/>
            <a:endCxn id="70" idx="1"/>
          </p:cNvCxnSpPr>
          <p:nvPr/>
        </p:nvCxnSpPr>
        <p:spPr>
          <a:xfrm flipV="1">
            <a:off x="4482714" y="5636372"/>
            <a:ext cx="21464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1E2F108-4278-9969-2210-CF74008C5D50}"/>
              </a:ext>
            </a:extLst>
          </p:cNvPr>
          <p:cNvCxnSpPr>
            <a:cxnSpLocks/>
          </p:cNvCxnSpPr>
          <p:nvPr/>
        </p:nvCxnSpPr>
        <p:spPr>
          <a:xfrm flipV="1">
            <a:off x="6227793" y="5636371"/>
            <a:ext cx="21464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A4A2ACF-0EF3-1949-AD48-5667692BAA15}"/>
              </a:ext>
            </a:extLst>
          </p:cNvPr>
          <p:cNvSpPr/>
          <p:nvPr/>
        </p:nvSpPr>
        <p:spPr>
          <a:xfrm>
            <a:off x="6463058" y="5414622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Descriptor Set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382BC-BB1F-426D-2DB4-50BB867D9202}"/>
              </a:ext>
            </a:extLst>
          </p:cNvPr>
          <p:cNvSpPr/>
          <p:nvPr/>
        </p:nvSpPr>
        <p:spPr>
          <a:xfrm>
            <a:off x="8208137" y="5414621"/>
            <a:ext cx="1530435" cy="43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Queue Submit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E37371B4-AC1E-94D9-AFA9-C174B3B299E2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 flipV="1">
            <a:off x="7993493" y="5633282"/>
            <a:ext cx="214644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3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5270-150C-177D-6ADD-1E011048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B778974-BB7C-0E8F-6D62-BFEC1A92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D323A0-C9D5-E079-1E7C-9F614C5C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Прикладной интерфейс — </a:t>
            </a:r>
            <a:r>
              <a:rPr lang="es-419" noProof="0" dirty="0"/>
              <a:t>Developer View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75620-4764-861D-AD70-9D8D096AA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4CE55D-019C-1E54-4163-259EBCD90FBB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User code: Simple tensor arithmetic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Tensor a = tensor({1.0f, 2.0f, 3.0f});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Tensor b = tensor({4.0f, 5.0f, 6.0f});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Tensor c = tensor({0.0f, 0.0f, 0.0f});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Sequential operations with automatic dependencies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c = a + b;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Kernel 1: element-wise add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c = c * 2.0f;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Kernel 2: scalar multiply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c = c - a;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Kernel 3: element-wise subtract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86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9BD4-4202-5FA0-EC0E-F9D3B1F7A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B8AFCC8-8179-2822-6430-4E01D117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17366F-D37A-463B-D810-C48ED44F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Прикладной интерфейс — </a:t>
            </a:r>
            <a:r>
              <a:rPr lang="es-419" noProof="0" dirty="0"/>
              <a:t>Developer View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8FE2F0-1E7C-4238-168B-8692829C7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2E4D96-CC9B-5E45-A369-35868D3CB422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User code: Simple tensor arithmetic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Tensor a = tensor({1.0f, 2.0f, 3.0f});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Tensor b = tensor({4.0f, 5.0f, 6.0f});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Tensor c = tensor({0.0f, 0.0f, 0.0f});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Sequential operations with automatic dependencies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c = a + b;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Kernel 1: element-wise add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c = c * 2.0f;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Kernel 2: scalar multiply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</a:rPr>
              <a:t>c = c - a;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Kernel 3: element-wise subtract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7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94736-F158-1F2B-1E85-AF1D45CCD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C742310-CBBD-19E3-A78C-87F82701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9151C8-01CC-97E9-307A-FB6DA015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Прикладной интерфейс — </a:t>
            </a:r>
            <a:r>
              <a:rPr lang="es-419" noProof="0" dirty="0"/>
              <a:t>Developer View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5A2E37-BD35-37CC-EF4C-B5C315C34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F900DD-37A1-EAE9-EB10-0F2C0A7CDA84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User code: Simple tensor arithmetic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Tensor a = tensor({1.0f, 2.0f, 3.0f});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Tensor b = tensor({4.0f, 5.0f, 6.0f});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Tensor c = tensor({0.0f, 0.0f, 0.0f});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</a:rPr>
              <a:t>// Sequential operations with automatic dependencies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c = a + b;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Kernel 1: element-wise add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c = c * 2.0f;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Kernel 2: scalar multiply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c = c - a;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Kernel 3: element-wise subtract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3A51-4C14-0CE9-74DC-07339972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60E2039-87C1-4ADC-D157-5D50DDB8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808A01-D957-E60A-43A8-C1CFF46E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Внутренняя реализация</a:t>
            </a:r>
            <a:r>
              <a:rPr lang="en-US" noProof="0" dirty="0"/>
              <a:t> </a:t>
            </a:r>
            <a:r>
              <a:rPr lang="ru-RU" noProof="0" dirty="0"/>
              <a:t>—</a:t>
            </a:r>
            <a:r>
              <a:rPr lang="en-US" noProof="0" dirty="0"/>
              <a:t> Adept</a:t>
            </a:r>
            <a:r>
              <a:rPr lang="ru-RU" noProof="0" dirty="0"/>
              <a:t> </a:t>
            </a:r>
            <a:r>
              <a:rPr lang="en-US" noProof="0" dirty="0"/>
              <a:t>Layer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AB0222-37D6-A6F1-D473-767F5A053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493585-1238-672D-AEE1-37DCFA88A2C0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TensorImpl::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buffers = make_transitions(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self.buffer_for_write(),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other.buffer_for_read()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push_constants = make_arithmetics_push_consts();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spec_constants = make_shader_consts(num_invokes);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RUN_SHADER(device_id, dtype, shader,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buffers,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spec_constants, push_constants,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ceil_div(count, num_invokes));  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workgroup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  <a:endParaRPr kumimoji="0" lang="es-419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6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57CD4-C9B7-DB6E-2118-7307B189E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F11389E-F995-6E5E-82E3-C7ECB01A3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7453BC9-7FBF-779C-364F-116D11C7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Внутренняя реализация</a:t>
            </a:r>
            <a:r>
              <a:rPr lang="en-US" noProof="0" dirty="0"/>
              <a:t> </a:t>
            </a:r>
            <a:r>
              <a:rPr lang="ru-RU" noProof="0" dirty="0"/>
              <a:t>—</a:t>
            </a:r>
            <a:r>
              <a:rPr lang="en-US" noProof="0" dirty="0"/>
              <a:t> Adept</a:t>
            </a:r>
            <a:r>
              <a:rPr lang="ru-RU" noProof="0" dirty="0"/>
              <a:t> </a:t>
            </a:r>
            <a:r>
              <a:rPr lang="en-US" noProof="0" dirty="0"/>
              <a:t>Layer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0BC612-E21A-514F-53AC-C97DB4751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094791-C3B5-3114-30B5-CA6B35DBF53A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TensorImpl::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auto buffers = make_transitions(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self.buffer_for_write(),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other.buffer_for_read()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push_constants = make_arithmetics_push_consts();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spec_constants = make_shader_consts(num_invokes);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RUN_SHADER(device_id, dtype, shader,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buffers,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spec_constants, push_constants,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ceil_div(count, num_invokes));  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workgroup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  <a:endParaRPr kumimoji="0" lang="es-419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7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18F19-A741-A6FD-8E3B-71E7B916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E766F2A-9521-4BF0-5869-8EE71B0AD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62FF21-58B0-40E3-F89D-CCD6FCAB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Внутренняя реализация</a:t>
            </a:r>
            <a:r>
              <a:rPr lang="en-US" noProof="0" dirty="0"/>
              <a:t> </a:t>
            </a:r>
            <a:r>
              <a:rPr lang="ru-RU" noProof="0" dirty="0"/>
              <a:t>—</a:t>
            </a:r>
            <a:r>
              <a:rPr lang="en-US" noProof="0" dirty="0"/>
              <a:t> Adept</a:t>
            </a:r>
            <a:r>
              <a:rPr lang="ru-RU" noProof="0" dirty="0"/>
              <a:t> </a:t>
            </a:r>
            <a:r>
              <a:rPr lang="en-US" noProof="0" dirty="0"/>
              <a:t>Layer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F8293D-95E6-7118-EE12-5AB903EEC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41EC62-FF69-2774-751D-DAF75799710B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TensorImpl::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buffers = make_transitions(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self.buffer_for_write(),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other.buffer_for_read()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auto push_constants = make_arithmetics_push_consts();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auto spec_constants = make_shader_consts(num_invokes);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RUN_SHADER(device_id, dtype, shader,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buffers,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spec_constants, push_constants,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ceil_div(count, num_invokes));  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workgroup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  <a:endParaRPr kumimoji="0" lang="es-419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C0B8C-499E-CC21-C7F6-17637FCD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2DE1DB6-F0BB-8C53-0CEA-6D8915982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86DD210-B589-931F-99BE-9959017D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Внутренняя реализация</a:t>
            </a:r>
            <a:r>
              <a:rPr lang="en-US" noProof="0" dirty="0"/>
              <a:t> </a:t>
            </a:r>
            <a:r>
              <a:rPr lang="ru-RU" noProof="0" dirty="0"/>
              <a:t>—</a:t>
            </a:r>
            <a:r>
              <a:rPr lang="en-US" noProof="0" dirty="0"/>
              <a:t> Adept</a:t>
            </a:r>
            <a:r>
              <a:rPr lang="ru-RU" noProof="0" dirty="0"/>
              <a:t> </a:t>
            </a:r>
            <a:r>
              <a:rPr lang="en-US" noProof="0" dirty="0"/>
              <a:t>Layer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24FEA5-E0AC-E811-3626-445ABB062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C36520-B303-2CB5-34D5-65D6AC19878A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TensorImpl::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buffers = make_transitions(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self.buffer_for_write(),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other.buffer_for_read()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push_constants = make_arithmetics_push_consts();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spec_constants = make_shader_consts(num_invokes);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RUN_SHADER(device_id, dtype, shader,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       buffers,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       spec_constants, push_constants,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       ceil_div(count, num_invokes));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workgroup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  <a:endParaRPr kumimoji="0" lang="es-419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7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097522D-FD8F-463F-3019-C7A9F29C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40281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Реализацию конвейера запуска вычислительных ядер для </a:t>
            </a:r>
            <a:r>
              <a:rPr lang="en-US" sz="2400" dirty="0"/>
              <a:t>Vulkan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C6C30D-0410-7EEA-ABEB-87B05FF4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Что мы рассмотрим</a:t>
            </a:r>
            <a:r>
              <a:rPr lang="en-US" noProof="0" dirty="0"/>
              <a:t>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24FAE-B692-CF1C-D254-D42A23A46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CEA466-ED01-D8D0-3467-008BA578BE9C}"/>
              </a:ext>
            </a:extLst>
          </p:cNvPr>
          <p:cNvSpPr/>
          <p:nvPr/>
        </p:nvSpPr>
        <p:spPr>
          <a:xfrm>
            <a:off x="371475" y="1918010"/>
            <a:ext cx="3618973" cy="1897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56000" rIns="180000" bIns="180000" rtlCol="0" anchor="t"/>
          <a:lstStyle/>
          <a:p>
            <a:pPr algn="l"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T Norms Pro Medium" panose="020B0103030101020204" pitchFamily="34" charset="0"/>
              </a:rPr>
              <a:t>Модели конкурентности </a:t>
            </a:r>
            <a:br>
              <a:rPr lang="en-US" sz="2000" dirty="0">
                <a:solidFill>
                  <a:srgbClr val="000000"/>
                </a:solidFill>
                <a:effectLst/>
                <a:latin typeface="TT Norms Pro Medium" panose="020B0103030101020204" pitchFamily="34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T Norms Pro Medium" panose="020B0103030101020204" pitchFamily="34" charset="0"/>
              </a:rPr>
              <a:t>на </a:t>
            </a:r>
            <a:r>
              <a:rPr lang="en-US" sz="2000" dirty="0">
                <a:solidFill>
                  <a:srgbClr val="000000"/>
                </a:solidFill>
                <a:effectLst/>
                <a:latin typeface="TT Norms Pro Medium" panose="020B0103030101020204" pitchFamily="34" charset="0"/>
              </a:rPr>
              <a:t>GPU</a:t>
            </a:r>
            <a:r>
              <a:rPr lang="ru-RU" sz="2000" dirty="0">
                <a:solidFill>
                  <a:srgbClr val="333333"/>
                </a:solidFill>
                <a:effectLst/>
                <a:latin typeface="TT Norms Pro Medium" panose="020B0103030101020204" pitchFamily="34" charset="0"/>
              </a:rPr>
              <a:t> </a:t>
            </a:r>
            <a:endParaRPr lang="en-US" sz="2000" dirty="0">
              <a:solidFill>
                <a:srgbClr val="333333"/>
              </a:solidFill>
              <a:latin typeface="TT Norms Pro Medium" panose="020B0103030101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600" dirty="0">
                <a:solidFill>
                  <a:srgbClr val="333333"/>
                </a:solidFill>
                <a:effectLst/>
              </a:rPr>
              <a:t>CUDA, OpenCL, Vulkan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3B5162-854C-B111-C840-69815FF814CD}"/>
              </a:ext>
            </a:extLst>
          </p:cNvPr>
          <p:cNvSpPr/>
          <p:nvPr/>
        </p:nvSpPr>
        <p:spPr>
          <a:xfrm>
            <a:off x="4286513" y="1918010"/>
            <a:ext cx="3618973" cy="1897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5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TT Norms Pro Medium" panose="020B0103030101020204" pitchFamily="34" charset="0"/>
              </a:rPr>
              <a:t>Архитектура</a:t>
            </a:r>
            <a:r>
              <a:rPr lang="en-US" sz="2000" dirty="0">
                <a:solidFill>
                  <a:srgbClr val="000000"/>
                </a:solidFill>
                <a:latin typeface="TT Norms Pro Medium" panose="020B0103030101020204" pitchFamily="34" charset="0"/>
              </a:rPr>
              <a:t> Adept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333333"/>
                </a:solidFill>
              </a:rPr>
              <a:t>Ключевые компоненты 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ru-RU" sz="1600" dirty="0">
                <a:solidFill>
                  <a:srgbClr val="333333"/>
                </a:solidFill>
              </a:rPr>
              <a:t>и их задачи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AC7F0C-CF9B-5A66-C38C-20C66545E548}"/>
              </a:ext>
            </a:extLst>
          </p:cNvPr>
          <p:cNvSpPr/>
          <p:nvPr/>
        </p:nvSpPr>
        <p:spPr>
          <a:xfrm>
            <a:off x="8201552" y="1918010"/>
            <a:ext cx="3618973" cy="1897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5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TT Norms Pro Medium" panose="020B0103030101020204" pitchFamily="34" charset="0"/>
              </a:rPr>
              <a:t>Доступ к памяти</a:t>
            </a:r>
            <a:endParaRPr lang="en-US" sz="2000" dirty="0">
              <a:solidFill>
                <a:srgbClr val="000000"/>
              </a:solidFill>
              <a:latin typeface="TT Norms Pro Medium" panose="020B0103030101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333333"/>
                </a:solidFill>
              </a:rPr>
              <a:t>Автоматическая 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ru-RU" sz="1600" dirty="0">
                <a:solidFill>
                  <a:srgbClr val="333333"/>
                </a:solidFill>
              </a:rPr>
              <a:t>генерация барьеров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B4729A-D5C0-11E2-C228-F56AE9380F32}"/>
              </a:ext>
            </a:extLst>
          </p:cNvPr>
          <p:cNvSpPr/>
          <p:nvPr/>
        </p:nvSpPr>
        <p:spPr>
          <a:xfrm>
            <a:off x="366713" y="4123909"/>
            <a:ext cx="3618973" cy="1897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5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TT Norms Pro Medium" panose="020B0103030101020204" pitchFamily="34" charset="0"/>
              </a:rPr>
              <a:t>Управление ресурсами</a:t>
            </a:r>
            <a:endParaRPr lang="en-US" sz="2000" dirty="0">
              <a:solidFill>
                <a:srgbClr val="000000"/>
              </a:solidFill>
              <a:latin typeface="TT Norms Pro Medium" panose="020B0103030101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333333"/>
                </a:solidFill>
              </a:rPr>
              <a:t>Кэширование, отслеживание, пакетирование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B9DA028-70C6-087A-567D-053F2CAE0A43}"/>
              </a:ext>
            </a:extLst>
          </p:cNvPr>
          <p:cNvSpPr/>
          <p:nvPr/>
        </p:nvSpPr>
        <p:spPr>
          <a:xfrm>
            <a:off x="4281751" y="4123909"/>
            <a:ext cx="3618973" cy="1897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5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TT Norms Pro Medium" panose="020B0103030101020204" pitchFamily="34" charset="0"/>
              </a:rPr>
              <a:t>Производительность</a:t>
            </a:r>
            <a:r>
              <a:rPr lang="en-US" sz="2000" dirty="0">
                <a:solidFill>
                  <a:srgbClr val="000000"/>
                </a:solidFill>
                <a:latin typeface="TT Norms Pro Medium" panose="020B0103030101020204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333333"/>
                </a:solidFill>
              </a:rPr>
              <a:t>Настройка параметров 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ru-RU" sz="1600" dirty="0">
                <a:solidFill>
                  <a:srgbClr val="333333"/>
                </a:solidFill>
              </a:rPr>
              <a:t>и сравнение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67CD0-BEEC-0A6C-42B0-77B717EE6C1B}"/>
              </a:ext>
            </a:extLst>
          </p:cNvPr>
          <p:cNvSpPr txBox="1"/>
          <p:nvPr/>
        </p:nvSpPr>
        <p:spPr>
          <a:xfrm>
            <a:off x="535258" y="2020177"/>
            <a:ext cx="4712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EF258-19A3-0F71-8692-092A1BE30E7C}"/>
              </a:ext>
            </a:extLst>
          </p:cNvPr>
          <p:cNvSpPr txBox="1"/>
          <p:nvPr/>
        </p:nvSpPr>
        <p:spPr>
          <a:xfrm>
            <a:off x="4445620" y="2031328"/>
            <a:ext cx="56425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29DCD-D387-2108-8315-5ED4D75C9023}"/>
              </a:ext>
            </a:extLst>
          </p:cNvPr>
          <p:cNvSpPr txBox="1"/>
          <p:nvPr/>
        </p:nvSpPr>
        <p:spPr>
          <a:xfrm>
            <a:off x="8378284" y="2031328"/>
            <a:ext cx="5626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95C478-7E04-CA13-ECE3-685F798F216E}"/>
              </a:ext>
            </a:extLst>
          </p:cNvPr>
          <p:cNvSpPr txBox="1"/>
          <p:nvPr/>
        </p:nvSpPr>
        <p:spPr>
          <a:xfrm>
            <a:off x="535258" y="4246704"/>
            <a:ext cx="5738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</a:t>
            </a:r>
            <a:r>
              <a:rPr lang="en-US" sz="3600" dirty="0">
                <a:solidFill>
                  <a:schemeClr val="tx2"/>
                </a:solidFill>
              </a:rPr>
              <a:t>4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7E0D0C-9DD7-1E2E-6337-0A97072282C8}"/>
              </a:ext>
            </a:extLst>
          </p:cNvPr>
          <p:cNvSpPr txBox="1"/>
          <p:nvPr/>
        </p:nvSpPr>
        <p:spPr>
          <a:xfrm>
            <a:off x="4445620" y="4257855"/>
            <a:ext cx="5738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</a:t>
            </a:r>
            <a:r>
              <a:rPr lang="en-US" sz="3600" dirty="0">
                <a:solidFill>
                  <a:schemeClr val="tx2"/>
                </a:solidFill>
              </a:rPr>
              <a:t>5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6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02257-0BA0-6229-C0E5-8A6BE4DFB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7260B8-E41C-616A-EFA4-E4A4ED35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Основные к</a:t>
            </a:r>
            <a:r>
              <a:rPr lang="ru-RU" noProof="0" dirty="0" err="1"/>
              <a:t>омпоненты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ADD9FD-8762-DBB5-4DBD-31B0CB705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30</a:t>
            </a:fld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5D5714-BB34-1AA7-F7EC-D44BDE43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5806" y="1196975"/>
            <a:ext cx="7418292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0C23C-4D12-7B97-41D2-2B944E2B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Буферы данных</a:t>
            </a:r>
            <a:endParaRPr lang="ru-RU" dirty="0">
              <a:latin typeface="TT Norms Pro Light" panose="020B0103030101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C3214-C09F-1863-D02F-AF683C9B85C6}"/>
              </a:ext>
            </a:extLst>
          </p:cNvPr>
          <p:cNvSpPr txBox="1"/>
          <p:nvPr/>
        </p:nvSpPr>
        <p:spPr>
          <a:xfrm>
            <a:off x="670740" y="1620546"/>
            <a:ext cx="6901985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j-ea"/>
                <a:cs typeface="+mj-cs"/>
              </a:rPr>
              <a:t>Сокращение количества выделений памяти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4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892F4-36D2-B18B-08E6-850DE0E6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768488AB-436F-EA7C-B315-64C7D4996F5F}"/>
              </a:ext>
            </a:extLst>
          </p:cNvPr>
          <p:cNvSpPr/>
          <p:nvPr/>
        </p:nvSpPr>
        <p:spPr>
          <a:xfrm>
            <a:off x="382547" y="5149833"/>
            <a:ext cx="11437978" cy="871555"/>
          </a:xfrm>
          <a:prstGeom prst="roundRect">
            <a:avLst>
              <a:gd name="adj" fmla="val 1167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CDBFC8-04D6-653B-6FD3-BC2530CC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noProof="0" dirty="0"/>
              <a:t>правление буферами данных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3EDC7-CC5D-FCC8-4435-BE284D348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32</a:t>
            </a:fld>
            <a:endParaRPr lang="ru-RU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DE30AA-688C-2442-436F-F6CCD97DC63F}"/>
              </a:ext>
            </a:extLst>
          </p:cNvPr>
          <p:cNvSpPr txBox="1">
            <a:spLocks/>
          </p:cNvSpPr>
          <p:nvPr/>
        </p:nvSpPr>
        <p:spPr>
          <a:xfrm>
            <a:off x="472692" y="5231927"/>
            <a:ext cx="11544953" cy="8715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T Norms Regular" panose="0200050303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T Norms Regular" panose="0200050303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T Norms Regular" panose="0200050303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T Norms Regular" panose="0200050303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T Norms Regular" panose="0200050303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 err="1">
                <a:solidFill>
                  <a:schemeClr val="bg1"/>
                </a:solidFill>
                <a:latin typeface="TT Norms Pro" panose="020B0103030101020204" pitchFamily="34" charset="0"/>
              </a:rPr>
              <a:t>Staging</a:t>
            </a:r>
            <a:r>
              <a:rPr lang="ru-RU" sz="1800" b="1" dirty="0">
                <a:solidFill>
                  <a:schemeClr val="bg1"/>
                </a:solidFill>
                <a:latin typeface="TT Norms Pro" panose="020B0103030101020204" pitchFamily="34" charset="0"/>
              </a:rPr>
              <a:t>‑буфер </a:t>
            </a:r>
            <a:r>
              <a:rPr lang="ru-RU" sz="1800" dirty="0">
                <a:solidFill>
                  <a:schemeClr val="bg1"/>
                </a:solidFill>
                <a:latin typeface="TT Norms Pro" panose="020B0103030101020204" pitchFamily="34" charset="0"/>
              </a:rPr>
              <a:t>— это память, видимая хосту, к которой могут обращаться и CPU, и GPU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T Norms Pro" panose="020B0103030101020204" pitchFamily="34" charset="0"/>
              </a:rPr>
              <a:t>Команды копирования выполняются асинхронно на GPU — CPU не блокируется во время передачи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75733A-EB14-CB29-0055-56B07057A0C6}"/>
              </a:ext>
            </a:extLst>
          </p:cNvPr>
          <p:cNvSpPr/>
          <p:nvPr/>
        </p:nvSpPr>
        <p:spPr>
          <a:xfrm>
            <a:off x="369993" y="1201181"/>
            <a:ext cx="5726007" cy="1371995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CPU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5B4220-ADC1-1280-CCAB-C5682B31B8AE}"/>
              </a:ext>
            </a:extLst>
          </p:cNvPr>
          <p:cNvSpPr/>
          <p:nvPr/>
        </p:nvSpPr>
        <p:spPr>
          <a:xfrm>
            <a:off x="584323" y="1738578"/>
            <a:ext cx="2852409" cy="6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Host Memory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97923F-0D84-BCC3-C91D-FCD46432F441}"/>
              </a:ext>
            </a:extLst>
          </p:cNvPr>
          <p:cNvSpPr/>
          <p:nvPr/>
        </p:nvSpPr>
        <p:spPr>
          <a:xfrm>
            <a:off x="369992" y="3472959"/>
            <a:ext cx="11450533" cy="1371995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GPU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D59C85C-003F-70F5-6650-40F2E6D81811}"/>
              </a:ext>
            </a:extLst>
          </p:cNvPr>
          <p:cNvCxnSpPr/>
          <p:nvPr/>
        </p:nvCxnSpPr>
        <p:spPr>
          <a:xfrm>
            <a:off x="1790887" y="2355995"/>
            <a:ext cx="0" cy="16627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52D8BCA-56A7-B87C-8A43-B9E46C0AE5D8}"/>
              </a:ext>
            </a:extLst>
          </p:cNvPr>
          <p:cNvCxnSpPr>
            <a:cxnSpLocks/>
          </p:cNvCxnSpPr>
          <p:nvPr/>
        </p:nvCxnSpPr>
        <p:spPr>
          <a:xfrm flipV="1">
            <a:off x="2377949" y="2355995"/>
            <a:ext cx="0" cy="16627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B6B267-2EC8-9658-41AF-901D3D24DB1E}"/>
              </a:ext>
            </a:extLst>
          </p:cNvPr>
          <p:cNvSpPr txBox="1"/>
          <p:nvPr/>
        </p:nvSpPr>
        <p:spPr>
          <a:xfrm>
            <a:off x="2534825" y="2958292"/>
            <a:ext cx="10179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store: </a:t>
            </a:r>
            <a:r>
              <a:rPr lang="en-US" sz="1200" dirty="0" err="1"/>
              <a:t>memcpy</a:t>
            </a:r>
            <a:endParaRPr lang="ru-RU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778044-557D-3B4A-ADDA-BEABD86942E4}"/>
              </a:ext>
            </a:extLst>
          </p:cNvPr>
          <p:cNvSpPr txBox="1"/>
          <p:nvPr/>
        </p:nvSpPr>
        <p:spPr>
          <a:xfrm>
            <a:off x="634502" y="2958292"/>
            <a:ext cx="9666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load: </a:t>
            </a:r>
            <a:r>
              <a:rPr lang="en-US" sz="1200" dirty="0" err="1"/>
              <a:t>memcpy</a:t>
            </a:r>
            <a:endParaRPr 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C10AEA-A431-A2B1-FB45-7C89EFF72FA5}"/>
              </a:ext>
            </a:extLst>
          </p:cNvPr>
          <p:cNvSpPr/>
          <p:nvPr/>
        </p:nvSpPr>
        <p:spPr>
          <a:xfrm>
            <a:off x="569018" y="4006172"/>
            <a:ext cx="2867714" cy="60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Staging Buffer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Host-Visible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877F8D-F95B-324A-6471-172CF3F5F47C}"/>
              </a:ext>
            </a:extLst>
          </p:cNvPr>
          <p:cNvSpPr/>
          <p:nvPr/>
        </p:nvSpPr>
        <p:spPr>
          <a:xfrm>
            <a:off x="8747343" y="4006170"/>
            <a:ext cx="2867714" cy="60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Device Buffer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Device-Local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83ED05A-14D7-AD65-C73D-CB50C9E62654}"/>
              </a:ext>
            </a:extLst>
          </p:cNvPr>
          <p:cNvCxnSpPr>
            <a:cxnSpLocks/>
          </p:cNvCxnSpPr>
          <p:nvPr/>
        </p:nvCxnSpPr>
        <p:spPr>
          <a:xfrm flipV="1">
            <a:off x="3436732" y="4158954"/>
            <a:ext cx="5310611" cy="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6146060-4066-0095-6E02-7514AF1C14FF}"/>
              </a:ext>
            </a:extLst>
          </p:cNvPr>
          <p:cNvCxnSpPr>
            <a:cxnSpLocks/>
          </p:cNvCxnSpPr>
          <p:nvPr/>
        </p:nvCxnSpPr>
        <p:spPr>
          <a:xfrm flipH="1" flipV="1">
            <a:off x="3414680" y="4483621"/>
            <a:ext cx="5310611" cy="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7840A4C-2C31-8A63-C12F-D98E735620D6}"/>
              </a:ext>
            </a:extLst>
          </p:cNvPr>
          <p:cNvSpPr txBox="1"/>
          <p:nvPr/>
        </p:nvSpPr>
        <p:spPr>
          <a:xfrm>
            <a:off x="5189890" y="4018787"/>
            <a:ext cx="1728000" cy="257369"/>
          </a:xfrm>
          <a:prstGeom prst="rect">
            <a:avLst/>
          </a:prstGeom>
          <a:solidFill>
            <a:srgbClr val="D8F0E6"/>
          </a:solidFill>
        </p:spPr>
        <p:txBody>
          <a:bodyPr wrap="none" lIns="72000" tIns="36000" rIns="36000" bIns="36000" rtlCol="0">
            <a:spAutoFit/>
          </a:bodyPr>
          <a:lstStyle/>
          <a:p>
            <a:pPr algn="ctr"/>
            <a:r>
              <a:rPr lang="en-US" sz="1200" dirty="0"/>
              <a:t>load: </a:t>
            </a:r>
            <a:r>
              <a:rPr lang="en-US" sz="1200" dirty="0" err="1"/>
              <a:t>vkCmdCopyBuffer</a:t>
            </a:r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8890AC-6BF2-5D22-F6FF-D943A551FF15}"/>
              </a:ext>
            </a:extLst>
          </p:cNvPr>
          <p:cNvSpPr txBox="1"/>
          <p:nvPr/>
        </p:nvSpPr>
        <p:spPr>
          <a:xfrm>
            <a:off x="5153890" y="4342587"/>
            <a:ext cx="1800000" cy="257369"/>
          </a:xfrm>
          <a:prstGeom prst="rect">
            <a:avLst/>
          </a:prstGeom>
          <a:solidFill>
            <a:srgbClr val="D8F0E6"/>
          </a:solidFill>
        </p:spPr>
        <p:txBody>
          <a:bodyPr wrap="none" lIns="72000" tIns="36000" rIns="36000" bIns="36000" rtlCol="0">
            <a:spAutoFit/>
          </a:bodyPr>
          <a:lstStyle/>
          <a:p>
            <a:pPr algn="ctr"/>
            <a:r>
              <a:rPr lang="en-US" sz="1200" dirty="0"/>
              <a:t>story: </a:t>
            </a:r>
            <a:r>
              <a:rPr lang="en-US" sz="1200" dirty="0" err="1"/>
              <a:t>vkCmdCopyBuffer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243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67C20-C4F0-7E30-AFDC-1A6D038D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3EA243-6AAF-1C73-9D30-EF6BA086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Архитектура буферов данных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CBBE49-0587-A3AD-D24C-051803CD0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33</a:t>
            </a:fld>
            <a:endParaRPr lang="ru-RU" noProof="0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D1BE4B2-84C5-6061-9A74-5C48CEB3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7224" y="1196975"/>
            <a:ext cx="5755108" cy="5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2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A276D-54E8-8ED7-7392-6BE513D1A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AF9E3C-EEDE-6074-386B-6670B5EA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noProof="0" dirty="0" err="1"/>
              <a:t>абота</a:t>
            </a:r>
            <a:r>
              <a:rPr lang="ru-RU" noProof="0" dirty="0"/>
              <a:t> LRU пула памяти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3C99B9-20A9-AEF7-2498-88583EFD0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34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F6CD15-09A0-830D-EF85-0AE783B70C99}"/>
              </a:ext>
            </a:extLst>
          </p:cNvPr>
          <p:cNvSpPr/>
          <p:nvPr/>
        </p:nvSpPr>
        <p:spPr>
          <a:xfrm>
            <a:off x="371475" y="3113309"/>
            <a:ext cx="1423871" cy="512956"/>
          </a:xfrm>
          <a:prstGeom prst="rect">
            <a:avLst/>
          </a:prstGeom>
          <a:solidFill>
            <a:srgbClr val="FFCA2B">
              <a:alpha val="20000"/>
            </a:srgbClr>
          </a:solidFill>
          <a:ln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Allocate size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B62CB5F6-C0A0-CAF0-622B-CC3F6A12B87E}"/>
              </a:ext>
            </a:extLst>
          </p:cNvPr>
          <p:cNvSpPr/>
          <p:nvPr/>
        </p:nvSpPr>
        <p:spPr>
          <a:xfrm>
            <a:off x="2167479" y="2650804"/>
            <a:ext cx="1423872" cy="1423872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Search cache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3D81AB-333D-FAF9-C755-BC63045EC622}"/>
              </a:ext>
            </a:extLst>
          </p:cNvPr>
          <p:cNvSpPr/>
          <p:nvPr/>
        </p:nvSpPr>
        <p:spPr>
          <a:xfrm>
            <a:off x="3963484" y="2137848"/>
            <a:ext cx="1048448" cy="512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Cache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HIT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612358-8DCC-6E1A-2E32-FEA3392CF010}"/>
              </a:ext>
            </a:extLst>
          </p:cNvPr>
          <p:cNvSpPr/>
          <p:nvPr/>
        </p:nvSpPr>
        <p:spPr>
          <a:xfrm>
            <a:off x="3963484" y="4074676"/>
            <a:ext cx="1048448" cy="512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Cache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MISS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778A9A26-D248-1BE4-2CB6-A29654897ED7}"/>
              </a:ext>
            </a:extLst>
          </p:cNvPr>
          <p:cNvSpPr/>
          <p:nvPr/>
        </p:nvSpPr>
        <p:spPr>
          <a:xfrm>
            <a:off x="5384065" y="3626265"/>
            <a:ext cx="1423872" cy="1423872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Cache Full?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83DD82-B4EC-61FA-7C76-32920D7EA5CD}"/>
              </a:ext>
            </a:extLst>
          </p:cNvPr>
          <p:cNvSpPr/>
          <p:nvPr/>
        </p:nvSpPr>
        <p:spPr>
          <a:xfrm>
            <a:off x="6804647" y="2137848"/>
            <a:ext cx="1423871" cy="512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Remove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from Cache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40BBD4-7D76-31B8-C5E1-93CC9A7A8320}"/>
              </a:ext>
            </a:extLst>
          </p:cNvPr>
          <p:cNvSpPr/>
          <p:nvPr/>
        </p:nvSpPr>
        <p:spPr>
          <a:xfrm>
            <a:off x="10396654" y="2849784"/>
            <a:ext cx="1423871" cy="512956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Wrap in </a:t>
            </a:r>
            <a:r>
              <a:rPr lang="en-US" sz="1400" dirty="0" err="1">
                <a:solidFill>
                  <a:schemeClr val="tx1"/>
                </a:solidFill>
              </a:rPr>
              <a:t>PoolStorage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8CC90291-C32A-D0C0-4541-4B71DF23DBEF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8228518" y="2394326"/>
            <a:ext cx="2880072" cy="455458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D85827-9627-EB97-D127-9B8C49E3791A}"/>
              </a:ext>
            </a:extLst>
          </p:cNvPr>
          <p:cNvSpPr/>
          <p:nvPr/>
        </p:nvSpPr>
        <p:spPr>
          <a:xfrm>
            <a:off x="8600651" y="4074676"/>
            <a:ext cx="1423871" cy="512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Allocate New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3845C0-1534-CE0B-7E9A-755BE9E4AD52}"/>
              </a:ext>
            </a:extLst>
          </p:cNvPr>
          <p:cNvSpPr/>
          <p:nvPr/>
        </p:nvSpPr>
        <p:spPr>
          <a:xfrm>
            <a:off x="7180070" y="4992664"/>
            <a:ext cx="1048448" cy="512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180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Evict LRU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5CCE0785-205B-D10D-31F0-19C46E820FBB}"/>
              </a:ext>
            </a:extLst>
          </p:cNvPr>
          <p:cNvCxnSpPr>
            <a:stCxn id="10" idx="0"/>
            <a:endCxn id="11" idx="1"/>
          </p:cNvCxnSpPr>
          <p:nvPr/>
        </p:nvCxnSpPr>
        <p:spPr>
          <a:xfrm rot="5400000" flipH="1" flipV="1">
            <a:off x="3293210" y="1980531"/>
            <a:ext cx="256478" cy="1084069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B2E7BF13-B14F-297C-ADC4-03091B612A30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 rot="16200000" flipH="1">
            <a:off x="3293210" y="3660880"/>
            <a:ext cx="256478" cy="1084069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6435DA1-BD34-C1A3-1FA3-922696AE1C5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1795346" y="3362740"/>
            <a:ext cx="372133" cy="704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BFC8C35-2332-2995-5C61-5C3F5D085FEA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5011932" y="4331154"/>
            <a:ext cx="372133" cy="704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>
            <a:extLst>
              <a:ext uri="{FF2B5EF4-FFF2-40B4-BE49-F238E27FC236}">
                <a16:creationId xmlns:a16="http://schemas.microsoft.com/office/drawing/2014/main" id="{A74840B5-BE80-AF68-C8A8-4C68994EFA1B}"/>
              </a:ext>
            </a:extLst>
          </p:cNvPr>
          <p:cNvCxnSpPr>
            <a:stCxn id="13" idx="0"/>
            <a:endCxn id="19" idx="0"/>
          </p:cNvCxnSpPr>
          <p:nvPr/>
        </p:nvCxnSpPr>
        <p:spPr>
          <a:xfrm rot="16200000" flipH="1">
            <a:off x="7480088" y="2242177"/>
            <a:ext cx="448411" cy="3216586"/>
          </a:xfrm>
          <a:prstGeom prst="bentConnector3">
            <a:avLst>
              <a:gd name="adj1" fmla="val -50980"/>
            </a:avLst>
          </a:prstGeom>
          <a:ln w="95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9A5A7DF2-31B3-2B08-30FB-7230FEC990A7}"/>
              </a:ext>
            </a:extLst>
          </p:cNvPr>
          <p:cNvCxnSpPr>
            <a:cxnSpLocks/>
            <a:stCxn id="13" idx="2"/>
            <a:endCxn id="20" idx="1"/>
          </p:cNvCxnSpPr>
          <p:nvPr/>
        </p:nvCxnSpPr>
        <p:spPr>
          <a:xfrm rot="16200000" flipH="1">
            <a:off x="6538533" y="4607604"/>
            <a:ext cx="199005" cy="1084069"/>
          </a:xfrm>
          <a:prstGeom prst="bentConnector2">
            <a:avLst/>
          </a:prstGeom>
          <a:ln w="95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>
            <a:extLst>
              <a:ext uri="{FF2B5EF4-FFF2-40B4-BE49-F238E27FC236}">
                <a16:creationId xmlns:a16="http://schemas.microsoft.com/office/drawing/2014/main" id="{26014CA8-3170-5064-2B3E-8934B1683E7F}"/>
              </a:ext>
            </a:extLst>
          </p:cNvPr>
          <p:cNvCxnSpPr>
            <a:cxnSpLocks/>
            <a:stCxn id="20" idx="3"/>
            <a:endCxn id="19" idx="2"/>
          </p:cNvCxnSpPr>
          <p:nvPr/>
        </p:nvCxnSpPr>
        <p:spPr>
          <a:xfrm flipV="1">
            <a:off x="8228518" y="4587632"/>
            <a:ext cx="1084069" cy="66151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>
            <a:extLst>
              <a:ext uri="{FF2B5EF4-FFF2-40B4-BE49-F238E27FC236}">
                <a16:creationId xmlns:a16="http://schemas.microsoft.com/office/drawing/2014/main" id="{24485C09-31E3-A005-7A50-6197F40970DD}"/>
              </a:ext>
            </a:extLst>
          </p:cNvPr>
          <p:cNvCxnSpPr>
            <a:stCxn id="19" idx="3"/>
            <a:endCxn id="15" idx="2"/>
          </p:cNvCxnSpPr>
          <p:nvPr/>
        </p:nvCxnSpPr>
        <p:spPr>
          <a:xfrm flipV="1">
            <a:off x="10024522" y="3362740"/>
            <a:ext cx="1084068" cy="968414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FE34EE4-EBF4-DFFF-18D8-6426B31D8FB6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5011932" y="2394326"/>
            <a:ext cx="179271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3728AE46-C0EA-ABC8-AC69-4EFAAD15CDCA}"/>
              </a:ext>
            </a:extLst>
          </p:cNvPr>
          <p:cNvSpPr/>
          <p:nvPr/>
        </p:nvSpPr>
        <p:spPr>
          <a:xfrm>
            <a:off x="6484550" y="3256835"/>
            <a:ext cx="289932" cy="2899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144000"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No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9D3D367-F6C0-C833-C970-EBAE9A7467FD}"/>
              </a:ext>
            </a:extLst>
          </p:cNvPr>
          <p:cNvSpPr/>
          <p:nvPr/>
        </p:nvSpPr>
        <p:spPr>
          <a:xfrm>
            <a:off x="6490242" y="5110610"/>
            <a:ext cx="289932" cy="2899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Yes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6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180C-5CA8-1D9F-9C15-A4C0F9D90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B3476109-B785-C85E-48FA-69A2488A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8FDDE8-29BC-40E3-A8BC-D87DECAF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RAII в </a:t>
            </a:r>
            <a:r>
              <a:rPr lang="ru-RU" noProof="0" dirty="0" err="1"/>
              <a:t>PoolStorage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73F6E0-C58A-3976-A6CD-406F263F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9BED57-452A-0AD7-76B4-92DCCDEA1668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: public Storage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weak_ptr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MemoryPool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buffer_ptr_t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~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override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auto pool =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parent_pool_.lock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if (pool)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pool-&gt;free(std::move(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9345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7F49E-B604-B976-CAC5-8072D390E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7FA1DE48-872D-2347-D2CE-BC164370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3594BE-969B-069D-0D7B-F9EAB7C2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RAII в </a:t>
            </a:r>
            <a:r>
              <a:rPr lang="ru-RU" noProof="0" dirty="0" err="1"/>
              <a:t>PoolStorage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A50B3C-D57F-E140-65D8-B7E66FA62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36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759BF1-18FB-6EB3-8D09-535B584DBA22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: public Storage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weak_ptr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&lt;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&gt;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parent_pool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buffer_ptr_t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~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override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auto pool =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parent_pool_.lock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if (pool)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pool-&gt;free(std::move(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279245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9B29D-AD0C-FBC7-5814-DC4EAA7A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BA8ED6EC-2C0C-B851-FE8F-862F16AF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3C0154-8ED3-F4BD-EE36-835F431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RAII в </a:t>
            </a:r>
            <a:r>
              <a:rPr lang="ru-RU" noProof="0" dirty="0" err="1"/>
              <a:t>PoolStorage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38E91E-877A-DD7F-0AD1-349552CE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37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21806A-5131-DCE9-34F7-F379F72EC432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: public Storage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weak_ptr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MemoryPool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buffer_ptr_t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original_buffer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~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override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auto pool =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parent_pool_.lock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if (pool)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pool-&gt;free(std::move(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59510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35480-5776-1CD8-BE02-6BF39D73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9F1C890-16D2-6A27-0AAD-AAA1D56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7A02F3-B6CB-6BB8-7B25-57E36082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RAII в </a:t>
            </a:r>
            <a:r>
              <a:rPr lang="ru-RU" noProof="0" dirty="0" err="1"/>
              <a:t>PoolStorage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9EC838-9042-88CD-6332-6B81E88CE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38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A59D67-F074-6ADF-F04D-3415580169FA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: public Storage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weak_ptr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MemoryPool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buffer_ptr_t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~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PoolStorage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() override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auto pool =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parent_pool_.lock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if (pool)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pool-&gt;free(std::move(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21726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6E3DC-B6BD-20D9-5A4E-523ADBF1E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C9FB777B-1B14-8089-15A7-2A87AF7E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43855F5-E3D3-C0B9-9AC0-FA2FA9ED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RAII в </a:t>
            </a:r>
            <a:r>
              <a:rPr lang="ru-RU" noProof="0" dirty="0" err="1"/>
              <a:t>PoolStorage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76358-BDAF-F17D-9D60-870AF7A85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39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E98CC2-EB7B-50C8-8F96-29A62FD9DA1B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: public Storage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weak_ptr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MemoryPool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parent_pool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buffer_ptr_t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original_buffer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_;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~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PoolStorage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override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auto pool =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parent_pool_.lock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if (pool)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pool-&gt;free(std::move(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original_buffer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_));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35844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32F7-17CE-96FA-DAC9-2A23ADF38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AACC43F-8F6B-40C3-20A7-BB1F959C3EF4}"/>
              </a:ext>
            </a:extLst>
          </p:cNvPr>
          <p:cNvSpPr/>
          <p:nvPr/>
        </p:nvSpPr>
        <p:spPr>
          <a:xfrm>
            <a:off x="8201552" y="2146625"/>
            <a:ext cx="3618973" cy="387476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FED122-3FA8-BE9A-CE50-BBEC013340DE}"/>
              </a:ext>
            </a:extLst>
          </p:cNvPr>
          <p:cNvSpPr/>
          <p:nvPr/>
        </p:nvSpPr>
        <p:spPr>
          <a:xfrm>
            <a:off x="366713" y="2146624"/>
            <a:ext cx="7538774" cy="876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algn="l"/>
            <a:r>
              <a:rPr lang="en-US" sz="2000" dirty="0">
                <a:solidFill>
                  <a:schemeClr val="tx2"/>
                </a:solidFill>
                <a:effectLst/>
                <a:latin typeface="TT Norms Pro Medium" panose="020B0103030101020204" pitchFamily="34" charset="0"/>
              </a:rPr>
              <a:t>Dynamic graphs </a:t>
            </a:r>
            <a:br>
              <a:rPr lang="en-US" sz="2000" dirty="0">
                <a:solidFill>
                  <a:schemeClr val="tx2"/>
                </a:solidFill>
                <a:effectLst/>
                <a:latin typeface="TT Norms Pro Medium" panose="020B0103030101020204" pitchFamily="34" charset="0"/>
              </a:rPr>
            </a:br>
            <a:r>
              <a:rPr lang="en-US" dirty="0">
                <a:solidFill>
                  <a:srgbClr val="333333"/>
                </a:solidFill>
                <a:effectLst/>
                <a:latin typeface="TT Norms Pro Medium" panose="020B0103030101020204" pitchFamily="34" charset="0"/>
              </a:rPr>
              <a:t>E</a:t>
            </a:r>
            <a:r>
              <a:rPr lang="en-US" sz="1800" dirty="0">
                <a:solidFill>
                  <a:srgbClr val="333333"/>
                </a:solidFill>
              </a:rPr>
              <a:t>ager-mode </a:t>
            </a:r>
            <a:r>
              <a:rPr lang="ru-RU" sz="1800" b="0" i="0" dirty="0">
                <a:solidFill>
                  <a:srgbClr val="333333"/>
                </a:solidFill>
                <a:effectLst/>
              </a:rPr>
              <a:t>как в </a:t>
            </a:r>
            <a:r>
              <a:rPr lang="en-US" sz="1800" b="0" i="0" dirty="0" err="1">
                <a:solidFill>
                  <a:srgbClr val="333333"/>
                </a:solidFill>
                <a:effectLst/>
              </a:rPr>
              <a:t>PyTorch</a:t>
            </a:r>
            <a:r>
              <a:rPr lang="en-US" sz="1800" b="0" i="0" dirty="0">
                <a:solidFill>
                  <a:srgbClr val="333333"/>
                </a:solidFill>
                <a:effectLst/>
              </a:rPr>
              <a:t>: </a:t>
            </a:r>
            <a:r>
              <a:rPr lang="ru-RU" sz="1800" dirty="0">
                <a:solidFill>
                  <a:srgbClr val="333333"/>
                </a:solidFill>
              </a:rPr>
              <a:t>отладка, условия, циклы</a:t>
            </a:r>
            <a:endParaRPr lang="ru-RU" sz="1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DAFA860-55B3-4B64-AB7E-F9C5CDADF198}"/>
              </a:ext>
            </a:extLst>
          </p:cNvPr>
          <p:cNvSpPr/>
          <p:nvPr/>
        </p:nvSpPr>
        <p:spPr>
          <a:xfrm>
            <a:off x="366713" y="3145887"/>
            <a:ext cx="7538774" cy="876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r>
              <a:rPr lang="en-US" sz="2000" dirty="0">
                <a:solidFill>
                  <a:schemeClr val="tx2"/>
                </a:solidFill>
                <a:latin typeface="TT Norms Pro Medium" panose="020B0103030101020204" pitchFamily="34" charset="0"/>
              </a:rPr>
              <a:t>Tensors + </a:t>
            </a:r>
            <a:r>
              <a:rPr lang="en-US" sz="2000" dirty="0" err="1">
                <a:solidFill>
                  <a:schemeClr val="tx2"/>
                </a:solidFill>
                <a:latin typeface="TT Norms Pro Medium" panose="020B0103030101020204" pitchFamily="34" charset="0"/>
              </a:rPr>
              <a:t>Autograd</a:t>
            </a:r>
            <a:r>
              <a:rPr lang="en-US" sz="2000" dirty="0">
                <a:solidFill>
                  <a:schemeClr val="tx2"/>
                </a:solidFill>
                <a:latin typeface="TT Norms Pro Medium" panose="020B0103030101020204" pitchFamily="34" charset="0"/>
              </a:rPr>
              <a:t>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 err="1">
                <a:solidFill>
                  <a:srgbClr val="333333"/>
                </a:solidFill>
              </a:rPr>
              <a:t>А</a:t>
            </a:r>
            <a:r>
              <a:rPr lang="ru-RU" dirty="0" err="1">
                <a:solidFill>
                  <a:srgbClr val="333333"/>
                </a:solidFill>
              </a:rPr>
              <a:t>вто</a:t>
            </a:r>
            <a:r>
              <a:rPr lang="ru-RU" dirty="0">
                <a:solidFill>
                  <a:srgbClr val="333333"/>
                </a:solidFill>
              </a:rPr>
              <a:t>-дифференцирование с ускорением на </a:t>
            </a:r>
            <a:r>
              <a:rPr lang="en-US" dirty="0">
                <a:solidFill>
                  <a:srgbClr val="333333"/>
                </a:solidFill>
              </a:rPr>
              <a:t>GPU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1E4CE9-F7EE-8FF4-AF81-6776D6C4F52A}"/>
              </a:ext>
            </a:extLst>
          </p:cNvPr>
          <p:cNvSpPr/>
          <p:nvPr/>
        </p:nvSpPr>
        <p:spPr>
          <a:xfrm>
            <a:off x="366713" y="4145150"/>
            <a:ext cx="7538774" cy="876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r>
              <a:rPr lang="en-US" sz="2000" dirty="0">
                <a:solidFill>
                  <a:schemeClr val="tx2"/>
                </a:solidFill>
                <a:latin typeface="TT Norms Pro Medium" panose="020B0103030101020204" pitchFamily="34" charset="0"/>
              </a:rPr>
              <a:t>Vulkan backend </a:t>
            </a:r>
            <a:r>
              <a:rPr lang="ru-RU" sz="2000" dirty="0">
                <a:solidFill>
                  <a:schemeClr val="tx2"/>
                </a:solidFill>
                <a:latin typeface="TT Norms Pro Medium" panose="020B0103030101020204" pitchFamily="34" charset="0"/>
              </a:rPr>
              <a:t> </a:t>
            </a:r>
            <a:br>
              <a:rPr lang="ru-RU" sz="2000" dirty="0">
                <a:solidFill>
                  <a:schemeClr val="tx2"/>
                </a:solidFill>
                <a:latin typeface="TT Norms Pro Medium" panose="020B0103030101020204" pitchFamily="34" charset="0"/>
              </a:rPr>
            </a:br>
            <a:r>
              <a:rPr lang="en-US" dirty="0">
                <a:solidFill>
                  <a:srgbClr val="333333"/>
                </a:solidFill>
              </a:rPr>
              <a:t>NVIDIA, AMD, Intel, Qualcomm</a:t>
            </a: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F1ED003-458B-E820-DED9-56B1443858A9}"/>
              </a:ext>
            </a:extLst>
          </p:cNvPr>
          <p:cNvSpPr/>
          <p:nvPr/>
        </p:nvSpPr>
        <p:spPr>
          <a:xfrm>
            <a:off x="366713" y="5144414"/>
            <a:ext cx="7538774" cy="876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r>
              <a:rPr lang="en-US" sz="2000" dirty="0">
                <a:solidFill>
                  <a:schemeClr val="tx2"/>
                </a:solidFill>
                <a:latin typeface="TT Norms Pro Medium" panose="020B0103030101020204" pitchFamily="34" charset="0"/>
              </a:rPr>
              <a:t>Unified Python/C++ semantics </a:t>
            </a:r>
            <a:br>
              <a:rPr lang="ru-RU" sz="2000" dirty="0">
                <a:solidFill>
                  <a:schemeClr val="tx2"/>
                </a:solidFill>
                <a:latin typeface="TT Norms Pro Medium" panose="020B0103030101020204" pitchFamily="34" charset="0"/>
              </a:rPr>
            </a:br>
            <a:r>
              <a:rPr lang="ru-RU" dirty="0">
                <a:solidFill>
                  <a:srgbClr val="333333"/>
                </a:solidFill>
              </a:rPr>
              <a:t>Легко адаптировать и переносить код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48FBFA-F1D7-5368-EB47-2B5113C3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Проект </a:t>
            </a:r>
            <a:r>
              <a:rPr lang="ru-RU" noProof="0" dirty="0" err="1"/>
              <a:t>Adept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A36EF3-D692-310F-9C74-C9692123B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57FEDA9-1025-E4F2-16BC-9ACE890DBB4F}"/>
              </a:ext>
            </a:extLst>
          </p:cNvPr>
          <p:cNvSpPr txBox="1">
            <a:spLocks/>
          </p:cNvSpPr>
          <p:nvPr/>
        </p:nvSpPr>
        <p:spPr>
          <a:xfrm>
            <a:off x="401142" y="928844"/>
            <a:ext cx="8352563" cy="40689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dirty="0">
                <a:latin typeface="TT Norms Pro Medium" panose="020B0103030101020204" pitchFamily="34" charset="0"/>
              </a:rPr>
              <a:t>A</a:t>
            </a:r>
            <a:r>
              <a:rPr lang="es-419" sz="2400" dirty="0">
                <a:latin typeface="TT Norms Pro" panose="020B0103030101020204" pitchFamily="34" charset="0"/>
              </a:rPr>
              <a:t>utomatic </a:t>
            </a:r>
            <a:r>
              <a:rPr lang="es-419" sz="2400" dirty="0">
                <a:latin typeface="TT Norms Pro Medium" panose="020B0103030101020204" pitchFamily="34" charset="0"/>
              </a:rPr>
              <a:t>D</a:t>
            </a:r>
            <a:r>
              <a:rPr lang="es-419" sz="2400" dirty="0">
                <a:latin typeface="TT Norms Pro" panose="020B0103030101020204" pitchFamily="34" charset="0"/>
              </a:rPr>
              <a:t>ifferentiation </a:t>
            </a:r>
            <a:r>
              <a:rPr lang="es-419" sz="2400" dirty="0">
                <a:latin typeface="TT Norms Pro Medium" panose="020B0103030101020204" pitchFamily="34" charset="0"/>
              </a:rPr>
              <a:t>E</a:t>
            </a:r>
            <a:r>
              <a:rPr lang="es-419" sz="2400" dirty="0">
                <a:latin typeface="TT Norms Pro" panose="020B0103030101020204" pitchFamily="34" charset="0"/>
              </a:rPr>
              <a:t>ngine for </a:t>
            </a:r>
            <a:r>
              <a:rPr lang="es-419" sz="2400" dirty="0">
                <a:latin typeface="TT Norms Pro Medium" panose="020B0103030101020204" pitchFamily="34" charset="0"/>
              </a:rPr>
              <a:t>T</a:t>
            </a:r>
            <a:r>
              <a:rPr lang="es-419" sz="2400" dirty="0">
                <a:latin typeface="TT Norms Pro" panose="020B0103030101020204" pitchFamily="34" charset="0"/>
              </a:rPr>
              <a:t>ensor </a:t>
            </a:r>
            <a:r>
              <a:rPr lang="es-419" sz="2400" dirty="0">
                <a:latin typeface="TT Norms Pro Medium" panose="020B0103030101020204" pitchFamily="34" charset="0"/>
              </a:rPr>
              <a:t>P</a:t>
            </a:r>
            <a:r>
              <a:rPr lang="es-419" sz="2400" dirty="0">
                <a:latin typeface="TT Norms Pro" panose="020B0103030101020204" pitchFamily="34" charset="0"/>
              </a:rPr>
              <a:t>rocessing</a:t>
            </a:r>
            <a:endParaRPr lang="ru-RU" sz="2400" dirty="0">
              <a:latin typeface="TT Norms Pro" panose="020B0103030101020204" pitchFamily="34" charset="0"/>
            </a:endParaRPr>
          </a:p>
        </p:txBody>
      </p:sp>
      <p:sp>
        <p:nvSpPr>
          <p:cNvPr id="21" name="Объект 1">
            <a:extLst>
              <a:ext uri="{FF2B5EF4-FFF2-40B4-BE49-F238E27FC236}">
                <a16:creationId xmlns:a16="http://schemas.microsoft.com/office/drawing/2014/main" id="{ED788A36-6B42-13E7-6DE3-F1B0A1BB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98417"/>
            <a:ext cx="11449050" cy="40281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ru-RU" sz="2400" dirty="0"/>
              <a:t>Библиотека для построения и обучения </a:t>
            </a:r>
            <a:r>
              <a:rPr lang="en-US" sz="2400" dirty="0"/>
              <a:t>ML</a:t>
            </a:r>
            <a:r>
              <a:rPr lang="ru-RU" sz="2400" dirty="0"/>
              <a:t>-моделей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06E92B-BD0A-3ADC-C63B-CCADBFEA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7867" y="2920836"/>
            <a:ext cx="2326341" cy="2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8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FB23D-B9AE-CA44-E97B-07C42709A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78ACE00-2D1D-3E7E-A877-5390BA67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360363"/>
          </a:xfrm>
        </p:spPr>
        <p:txBody>
          <a:bodyPr/>
          <a:lstStyle/>
          <a:p>
            <a:pPr marL="0" indent="0">
              <a:buNone/>
            </a:pPr>
            <a:r>
              <a:rPr lang="ru-RU" sz="2000" noProof="0" dirty="0">
                <a:latin typeface="TT Norms Pro Medium" panose="020B0103030101020204" pitchFamily="34" charset="0"/>
              </a:rPr>
              <a:t>LRU-кэш для буферов памяти GPU с д</a:t>
            </a:r>
            <a:r>
              <a:rPr lang="ru-RU" sz="2000" dirty="0" err="1">
                <a:latin typeface="TT Norms Pro Medium" panose="020B0103030101020204" pitchFamily="34" charset="0"/>
              </a:rPr>
              <a:t>оступом</a:t>
            </a:r>
            <a:r>
              <a:rPr lang="ru-RU" sz="2000" noProof="0" dirty="0">
                <a:latin typeface="TT Norms Pro Medium" panose="020B0103030101020204" pitchFamily="34" charset="0"/>
              </a:rPr>
              <a:t> по размеру</a:t>
            </a:r>
          </a:p>
          <a:p>
            <a:pPr marL="0" indent="0">
              <a:buNone/>
            </a:pPr>
            <a:endParaRPr lang="ru-RU" sz="2000" dirty="0"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609F57B-6B1B-187D-A5A8-F49DC82B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MemoryPool</a:t>
            </a:r>
            <a:r>
              <a:rPr lang="ru-RU" noProof="0" dirty="0"/>
              <a:t>: LRU-кэш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84871C-BF32-F101-7840-33C7F3718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40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019AD2-D4A5-016E-2E7E-A4652E653232}"/>
              </a:ext>
            </a:extLst>
          </p:cNvPr>
          <p:cNvSpPr/>
          <p:nvPr/>
        </p:nvSpPr>
        <p:spPr>
          <a:xfrm>
            <a:off x="371475" y="1687008"/>
            <a:ext cx="11449050" cy="433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class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Size-indexed lookup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std::multimap&lt;size_t, iterator&gt; cache_lookup_;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buffers_cache_;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LRU order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buffers_in_use_;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Active buffers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std::mutex guard_;           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Thread-safe access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allocator_ptr_t allocator_;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Backend-specific allocator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max_size_{1000};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float32_t size_diff_ratio_{0.3f};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30% size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storage_ptr_t allocate(size_t 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void free(buffer_ptr_t&amp;&amp; buffer);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  <a:endParaRPr lang="en-US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8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0F910-4858-1633-6661-DB346FD8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647102F9-2113-B665-69F0-7BA8D910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360363"/>
          </a:xfrm>
        </p:spPr>
        <p:txBody>
          <a:bodyPr/>
          <a:lstStyle/>
          <a:p>
            <a:pPr marL="0" indent="0">
              <a:buNone/>
            </a:pPr>
            <a:r>
              <a:rPr lang="ru-RU" sz="2000" noProof="0" dirty="0">
                <a:latin typeface="TT Norms Pro Medium" panose="020B0103030101020204" pitchFamily="34" charset="0"/>
              </a:rPr>
              <a:t>LRU-кэш для буферов памяти GPU с д</a:t>
            </a:r>
            <a:r>
              <a:rPr lang="ru-RU" sz="2000" dirty="0" err="1">
                <a:latin typeface="TT Norms Pro Medium" panose="020B0103030101020204" pitchFamily="34" charset="0"/>
              </a:rPr>
              <a:t>оступом</a:t>
            </a:r>
            <a:r>
              <a:rPr lang="ru-RU" sz="2000" noProof="0" dirty="0">
                <a:latin typeface="TT Norms Pro Medium" panose="020B0103030101020204" pitchFamily="34" charset="0"/>
              </a:rPr>
              <a:t> по размеру</a:t>
            </a:r>
          </a:p>
          <a:p>
            <a:pPr marL="0" indent="0">
              <a:buNone/>
            </a:pPr>
            <a:endParaRPr lang="ru-RU" sz="2000" dirty="0"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1EB8BB-F904-6749-F03C-727CCE6D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MemoryPool</a:t>
            </a:r>
            <a:r>
              <a:rPr lang="ru-RU" noProof="0" dirty="0"/>
              <a:t>: LRU-кэш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6397C6-3EDB-8228-874F-C7CE170B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41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B4B1E3-86BA-18CD-D730-67A1AB80CF22}"/>
              </a:ext>
            </a:extLst>
          </p:cNvPr>
          <p:cNvSpPr/>
          <p:nvPr/>
        </p:nvSpPr>
        <p:spPr>
          <a:xfrm>
            <a:off x="371475" y="1687008"/>
            <a:ext cx="11449050" cy="433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class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Size-indexed lookup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std::multimap&lt;size_t, iterator&gt; cache_lookup_;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buffers_cache_;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LRU order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buffers_in_use_;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Active buffers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std::mutex guard_;           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Thread-safe access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allocator_ptr_t allocator_;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Backend-specific allocator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max_size_{1000};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float32_t size_diff_ratio_{0.3f};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30% size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storage_ptr_t allocate(size_t 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void free(buffer_ptr_t&amp;&amp; buffer);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  <a:endParaRPr lang="en-US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4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B8C34-4CE2-31F9-2864-61D0E33E4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B1889E6-57F5-E754-5071-07D93CBF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360363"/>
          </a:xfrm>
        </p:spPr>
        <p:txBody>
          <a:bodyPr/>
          <a:lstStyle/>
          <a:p>
            <a:pPr marL="0" indent="0">
              <a:buNone/>
            </a:pPr>
            <a:r>
              <a:rPr lang="ru-RU" sz="2000" noProof="0" dirty="0">
                <a:latin typeface="TT Norms Pro Medium" panose="020B0103030101020204" pitchFamily="34" charset="0"/>
              </a:rPr>
              <a:t>LRU-кэш для буферов памяти GPU с д</a:t>
            </a:r>
            <a:r>
              <a:rPr lang="ru-RU" sz="2000" dirty="0" err="1">
                <a:latin typeface="TT Norms Pro Medium" panose="020B0103030101020204" pitchFamily="34" charset="0"/>
              </a:rPr>
              <a:t>оступом</a:t>
            </a:r>
            <a:r>
              <a:rPr lang="ru-RU" sz="2000" noProof="0" dirty="0">
                <a:latin typeface="TT Norms Pro Medium" panose="020B0103030101020204" pitchFamily="34" charset="0"/>
              </a:rPr>
              <a:t> по размеру</a:t>
            </a:r>
          </a:p>
          <a:p>
            <a:pPr marL="0" indent="0">
              <a:buNone/>
            </a:pPr>
            <a:endParaRPr lang="ru-RU" sz="2000" dirty="0"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4D9AFD2-EDB7-5D17-F4E6-DE6B52A7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MemoryPool</a:t>
            </a:r>
            <a:r>
              <a:rPr lang="ru-RU" noProof="0" dirty="0"/>
              <a:t>: LRU-кэш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D16F2E-AFC7-E118-795F-4055846EE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42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8EEFD3-72DB-67FD-04E9-41ACCE07B60D}"/>
              </a:ext>
            </a:extLst>
          </p:cNvPr>
          <p:cNvSpPr/>
          <p:nvPr/>
        </p:nvSpPr>
        <p:spPr>
          <a:xfrm>
            <a:off x="371475" y="1687008"/>
            <a:ext cx="11449050" cy="433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class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Size-indexed lookup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std::multimap&lt;size_t, iterator&gt; cache_lookup_;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std::list&lt;buffer_ptr_t&gt; buffers_cache_; 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LRU order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std::list&lt;buffer_ptr_t&gt; buffers_in_use_;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Active buffers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std::mutex guard_;           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Thread-safe access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allocator_ptr_t allocator_;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Backend-specific allocator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max_size_{1000};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float32_t size_diff_ratio_{0.3f};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30% size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storage_ptr_t allocate(size_t 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void free(buffer_ptr_t&amp;&amp; buffer);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  <a:endParaRPr lang="en-US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7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149DD-94B2-CB6C-9AEF-F7DF2E6A8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C4EB5C7A-B5CF-2ADE-034E-AB12631AB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360363"/>
          </a:xfrm>
        </p:spPr>
        <p:txBody>
          <a:bodyPr/>
          <a:lstStyle/>
          <a:p>
            <a:pPr marL="0" indent="0">
              <a:buNone/>
            </a:pPr>
            <a:r>
              <a:rPr lang="ru-RU" sz="2000" noProof="0" dirty="0">
                <a:latin typeface="TT Norms Pro Medium" panose="020B0103030101020204" pitchFamily="34" charset="0"/>
              </a:rPr>
              <a:t>LRU-кэш для буферов памяти GPU с д</a:t>
            </a:r>
            <a:r>
              <a:rPr lang="ru-RU" sz="2000" dirty="0" err="1">
                <a:latin typeface="TT Norms Pro Medium" panose="020B0103030101020204" pitchFamily="34" charset="0"/>
              </a:rPr>
              <a:t>оступом</a:t>
            </a:r>
            <a:r>
              <a:rPr lang="ru-RU" sz="2000" noProof="0" dirty="0">
                <a:latin typeface="TT Norms Pro Medium" panose="020B0103030101020204" pitchFamily="34" charset="0"/>
              </a:rPr>
              <a:t> по размеру</a:t>
            </a:r>
          </a:p>
          <a:p>
            <a:pPr marL="0" indent="0">
              <a:buNone/>
            </a:pPr>
            <a:endParaRPr lang="ru-RU" sz="2000" dirty="0"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DDC4542-EB85-6F55-8B7A-64A9B53A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MemoryPool</a:t>
            </a:r>
            <a:r>
              <a:rPr lang="ru-RU" noProof="0" dirty="0"/>
              <a:t>: LRU-кэш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A52CE4-D308-03C6-CF6A-7AD81E47F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43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6EE0E2-F121-6B85-CE30-CE55B25ACBF5}"/>
              </a:ext>
            </a:extLst>
          </p:cNvPr>
          <p:cNvSpPr/>
          <p:nvPr/>
        </p:nvSpPr>
        <p:spPr>
          <a:xfrm>
            <a:off x="371475" y="1687008"/>
            <a:ext cx="11449050" cy="433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class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Size-indexed lookup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std::multimap&lt;size_t, iterator&gt; cache_lookup_;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buffers_cache_;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LRU order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buffers_in_use_;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Active buffers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std::mutex guard_;           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Thread-safe access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allocator_ptr_t allocator_;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Backend-specific allocator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size_t max_size_{1000};          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Cache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float32_t size_diff_ratio_{0.3f};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30% size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storage_ptr_t allocate(size_t 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void free(buffer_ptr_t&amp;&amp; buffer);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  <a:endParaRPr lang="en-US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47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3621-CD59-7165-F78D-5C53EA80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B5C1C74F-6DEB-7406-99A5-A05BC0D5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360363"/>
          </a:xfrm>
        </p:spPr>
        <p:txBody>
          <a:bodyPr/>
          <a:lstStyle/>
          <a:p>
            <a:pPr marL="0" indent="0">
              <a:buNone/>
            </a:pPr>
            <a:r>
              <a:rPr lang="ru-RU" sz="2000" noProof="0" dirty="0">
                <a:latin typeface="TT Norms Pro Medium" panose="020B0103030101020204" pitchFamily="34" charset="0"/>
              </a:rPr>
              <a:t>LRU-кэш для буферов памяти GPU с д</a:t>
            </a:r>
            <a:r>
              <a:rPr lang="ru-RU" sz="2000" dirty="0" err="1">
                <a:latin typeface="TT Norms Pro Medium" panose="020B0103030101020204" pitchFamily="34" charset="0"/>
              </a:rPr>
              <a:t>оступом</a:t>
            </a:r>
            <a:r>
              <a:rPr lang="ru-RU" sz="2000" noProof="0" dirty="0">
                <a:latin typeface="TT Norms Pro Medium" panose="020B0103030101020204" pitchFamily="34" charset="0"/>
              </a:rPr>
              <a:t> по размеру</a:t>
            </a:r>
          </a:p>
          <a:p>
            <a:pPr marL="0" indent="0">
              <a:buNone/>
            </a:pPr>
            <a:endParaRPr lang="ru-RU" sz="2000" dirty="0"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A195738-84D6-CBEE-26A9-5D09D7A6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MemoryPool</a:t>
            </a:r>
            <a:r>
              <a:rPr lang="ru-RU" noProof="0" dirty="0"/>
              <a:t>: LRU-кэш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D9CB4-9EED-2194-BB4E-08C90DCE4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44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D2F929-202F-B6C5-D045-E62C72CF5EF2}"/>
              </a:ext>
            </a:extLst>
          </p:cNvPr>
          <p:cNvSpPr/>
          <p:nvPr/>
        </p:nvSpPr>
        <p:spPr>
          <a:xfrm>
            <a:off x="371475" y="1687008"/>
            <a:ext cx="11449050" cy="433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class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Size-indexed lookup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std::multimap&lt;size_t, iterator&gt; cache_lookup_;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buffers_cache_;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LRU order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buffers_in_use_;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Active buffers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std::mutex guard_;           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Thread-safe access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allocator_ptr_t allocator_;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Backend-specific allocator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max_size_{1000};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float32_t size_diff_ratio_{0.3f};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30% size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storage_ptr_t allocate(size_t 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void free(buffer_ptr_t&amp;&amp; buffer);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  <a:endParaRPr lang="en-US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2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EEF2A-7E17-F54A-B876-756341F5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0FC51E81-D92A-E2E0-295F-016B5B3B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975"/>
            <a:ext cx="11449050" cy="360363"/>
          </a:xfrm>
        </p:spPr>
        <p:txBody>
          <a:bodyPr/>
          <a:lstStyle/>
          <a:p>
            <a:pPr marL="0" indent="0">
              <a:buNone/>
            </a:pPr>
            <a:r>
              <a:rPr lang="ru-RU" sz="2000" noProof="0" dirty="0">
                <a:latin typeface="TT Norms Pro Medium" panose="020B0103030101020204" pitchFamily="34" charset="0"/>
              </a:rPr>
              <a:t>LRU-кэш для буферов памяти GPU с д</a:t>
            </a:r>
            <a:r>
              <a:rPr lang="ru-RU" sz="2000" dirty="0" err="1">
                <a:latin typeface="TT Norms Pro Medium" panose="020B0103030101020204" pitchFamily="34" charset="0"/>
              </a:rPr>
              <a:t>оступом</a:t>
            </a:r>
            <a:r>
              <a:rPr lang="ru-RU" sz="2000" noProof="0" dirty="0">
                <a:latin typeface="TT Norms Pro Medium" panose="020B0103030101020204" pitchFamily="34" charset="0"/>
              </a:rPr>
              <a:t> по размеру</a:t>
            </a:r>
          </a:p>
          <a:p>
            <a:pPr marL="0" indent="0">
              <a:buNone/>
            </a:pPr>
            <a:endParaRPr lang="ru-RU" sz="2000" dirty="0"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4A3D3F-2C42-C9E5-BAFA-3DD07336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MemoryPool</a:t>
            </a:r>
            <a:r>
              <a:rPr lang="ru-RU" noProof="0" dirty="0"/>
              <a:t>: LRU-кэш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1158F7-6776-7407-B985-5A068D333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BD9F88-3DAC-21E4-BBF7-2E50558516DF}"/>
              </a:ext>
            </a:extLst>
          </p:cNvPr>
          <p:cNvSpPr/>
          <p:nvPr/>
        </p:nvSpPr>
        <p:spPr>
          <a:xfrm>
            <a:off x="371475" y="1687008"/>
            <a:ext cx="11449050" cy="433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class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Size-indexed lookup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std::multimap&lt;size_t, iterator&gt; cache_lookup_;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buffers_cache_;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LRU order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std::list&lt;buffer_ptr_t&gt; buffers_in_use_;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Active buffers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std::mutex guard_;           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Thread-safe access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allocator_ptr_t allocator_;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Backend-specific allocator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max_size_{1000};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float32_t size_diff_ratio_{0.3f};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30% size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storage_ptr_t allocate(size_t 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void free(buffer_ptr_t&amp;&amp; buffer);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  <a:endParaRPr lang="en-US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50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DDAE-E5F0-41E6-50A3-E6DE53EE5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6BA5B5-A87D-792C-B726-CD4D505F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Архитектура </a:t>
            </a:r>
            <a:r>
              <a:rPr lang="ru-RU" noProof="0" dirty="0" err="1"/>
              <a:t>MemoryPool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A3EB76-8A82-7391-9B6A-E90B70D1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46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4868D2-22E6-F22F-6C02-1980A06F3B36}"/>
              </a:ext>
            </a:extLst>
          </p:cNvPr>
          <p:cNvSpPr/>
          <p:nvPr/>
        </p:nvSpPr>
        <p:spPr>
          <a:xfrm>
            <a:off x="371474" y="1196976"/>
            <a:ext cx="3149647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2000" dirty="0">
                <a:latin typeface="TT Norms Pro Medium" panose="020B0103030101020204" pitchFamily="34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Список используемых буферов</a:t>
            </a:r>
            <a:endParaRPr lang="en-US" sz="2000" dirty="0">
              <a:latin typeface="TT Norms Pro Medium" panose="020B0103030101020204" pitchFamily="34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0344B7-633F-0E94-411C-7F13C751BF89}"/>
              </a:ext>
            </a:extLst>
          </p:cNvPr>
          <p:cNvSpPr/>
          <p:nvPr/>
        </p:nvSpPr>
        <p:spPr>
          <a:xfrm>
            <a:off x="3684895" y="1196976"/>
            <a:ext cx="8135629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ru-RU" sz="2000">
                <a:solidFill>
                  <a:srgbClr val="000000"/>
                </a:solidFill>
                <a:latin typeface="TT Norms Pro Medium" panose="020B0103030101020204" pitchFamily="34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Кеш</a:t>
            </a:r>
            <a:endParaRPr lang="en-US" sz="2000" dirty="0">
              <a:solidFill>
                <a:srgbClr val="000000"/>
              </a:solidFill>
              <a:latin typeface="TT Norms Pro Medium" panose="020B0103030101020204" pitchFamily="34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142072-FC28-5B88-9868-C7B5741BB005}"/>
              </a:ext>
            </a:extLst>
          </p:cNvPr>
          <p:cNvSpPr/>
          <p:nvPr/>
        </p:nvSpPr>
        <p:spPr>
          <a:xfrm>
            <a:off x="574697" y="2210937"/>
            <a:ext cx="2743200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20FDBE-67C7-C7EA-3007-79EDF3B13CE9}"/>
              </a:ext>
            </a:extLst>
          </p:cNvPr>
          <p:cNvSpPr/>
          <p:nvPr/>
        </p:nvSpPr>
        <p:spPr>
          <a:xfrm>
            <a:off x="3879730" y="2210936"/>
            <a:ext cx="2743200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C83DD-9AA4-A405-455F-953779E9A3EB}"/>
              </a:ext>
            </a:extLst>
          </p:cNvPr>
          <p:cNvSpPr txBox="1"/>
          <p:nvPr/>
        </p:nvSpPr>
        <p:spPr>
          <a:xfrm>
            <a:off x="3879730" y="1650377"/>
            <a:ext cx="30713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400" dirty="0"/>
              <a:t>Таблица поиска:</a:t>
            </a:r>
          </a:p>
          <a:p>
            <a:pPr algn="l"/>
            <a:r>
              <a:rPr lang="ru-RU" sz="1400" dirty="0"/>
              <a:t>Размер — список указателей буферы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1B3C0D-A3AB-C2DC-923E-33E6924F3D20}"/>
              </a:ext>
            </a:extLst>
          </p:cNvPr>
          <p:cNvSpPr/>
          <p:nvPr/>
        </p:nvSpPr>
        <p:spPr>
          <a:xfrm>
            <a:off x="7327634" y="2210936"/>
            <a:ext cx="2743200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D006C-C2D5-4D20-F217-A257D1F3BF26}"/>
              </a:ext>
            </a:extLst>
          </p:cNvPr>
          <p:cNvSpPr txBox="1"/>
          <p:nvPr/>
        </p:nvSpPr>
        <p:spPr>
          <a:xfrm>
            <a:off x="7327634" y="1865820"/>
            <a:ext cx="23227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400" dirty="0"/>
              <a:t>Список доступных буферов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835F8-EB10-06D8-BB36-6939117FDCF0}"/>
              </a:ext>
            </a:extLst>
          </p:cNvPr>
          <p:cNvSpPr txBox="1"/>
          <p:nvPr/>
        </p:nvSpPr>
        <p:spPr>
          <a:xfrm>
            <a:off x="10370816" y="5424002"/>
            <a:ext cx="118782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T Norms Pro Medium" panose="020B0103030101020204" pitchFamily="34" charset="0"/>
              </a:rPr>
              <a:t>Редко </a:t>
            </a:r>
            <a:br>
              <a:rPr lang="ru-RU" sz="1400" dirty="0">
                <a:latin typeface="TT Norms Pro Medium" panose="020B0103030101020204" pitchFamily="34" charset="0"/>
              </a:rPr>
            </a:br>
            <a:r>
              <a:rPr lang="ru-RU" sz="1400" dirty="0">
                <a:latin typeface="TT Norms Pro Medium" panose="020B0103030101020204" pitchFamily="34" charset="0"/>
              </a:rPr>
              <a:t>используются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FAC0A-4CA3-13C9-5739-1F43B2C63C10}"/>
              </a:ext>
            </a:extLst>
          </p:cNvPr>
          <p:cNvSpPr txBox="1"/>
          <p:nvPr/>
        </p:nvSpPr>
        <p:spPr>
          <a:xfrm>
            <a:off x="10370816" y="2200014"/>
            <a:ext cx="118782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TT Norms Pro Medium" panose="020B0103030101020204" pitchFamily="34" charset="0"/>
              </a:rPr>
              <a:t>Часто</a:t>
            </a:r>
            <a:br>
              <a:rPr lang="ru-RU" sz="1400" dirty="0">
                <a:latin typeface="TT Norms Pro Medium" panose="020B0103030101020204" pitchFamily="34" charset="0"/>
              </a:rPr>
            </a:br>
            <a:r>
              <a:rPr lang="ru-RU" sz="1400" dirty="0">
                <a:latin typeface="TT Norms Pro Medium" panose="020B0103030101020204" pitchFamily="34" charset="0"/>
              </a:rPr>
              <a:t>используются</a:t>
            </a:r>
          </a:p>
        </p:txBody>
      </p:sp>
      <p:sp>
        <p:nvSpPr>
          <p:cNvPr id="16" name="Стрелка вверх 15">
            <a:extLst>
              <a:ext uri="{FF2B5EF4-FFF2-40B4-BE49-F238E27FC236}">
                <a16:creationId xmlns:a16="http://schemas.microsoft.com/office/drawing/2014/main" id="{11F098F3-2951-9525-C044-23CB5D941B1A}"/>
              </a:ext>
            </a:extLst>
          </p:cNvPr>
          <p:cNvSpPr/>
          <p:nvPr/>
        </p:nvSpPr>
        <p:spPr>
          <a:xfrm>
            <a:off x="10860601" y="2818261"/>
            <a:ext cx="208256" cy="2402006"/>
          </a:xfrm>
          <a:prstGeom prst="upArrow">
            <a:avLst>
              <a:gd name="adj1" fmla="val 36254"/>
              <a:gd name="adj2" fmla="val 598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64F19D-744C-6E35-37E9-6A13FC622FB3}"/>
              </a:ext>
            </a:extLst>
          </p:cNvPr>
          <p:cNvSpPr/>
          <p:nvPr/>
        </p:nvSpPr>
        <p:spPr>
          <a:xfrm>
            <a:off x="694479" y="2341107"/>
            <a:ext cx="750578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0A46D0B-91E3-BEC8-7816-92E50D02095A}"/>
              </a:ext>
            </a:extLst>
          </p:cNvPr>
          <p:cNvSpPr/>
          <p:nvPr/>
        </p:nvSpPr>
        <p:spPr>
          <a:xfrm>
            <a:off x="694479" y="2760020"/>
            <a:ext cx="1615883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4EA743-BE90-B419-4BB1-EC61EBDBDF9E}"/>
              </a:ext>
            </a:extLst>
          </p:cNvPr>
          <p:cNvSpPr/>
          <p:nvPr/>
        </p:nvSpPr>
        <p:spPr>
          <a:xfrm>
            <a:off x="694479" y="3179768"/>
            <a:ext cx="1075835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8F867B2-0411-91E5-2D72-E752B74852B1}"/>
              </a:ext>
            </a:extLst>
          </p:cNvPr>
          <p:cNvSpPr/>
          <p:nvPr/>
        </p:nvSpPr>
        <p:spPr>
          <a:xfrm>
            <a:off x="694479" y="3599516"/>
            <a:ext cx="1505421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947759-698F-64EE-C625-F86D5EDEC027}"/>
              </a:ext>
            </a:extLst>
          </p:cNvPr>
          <p:cNvSpPr/>
          <p:nvPr/>
        </p:nvSpPr>
        <p:spPr>
          <a:xfrm>
            <a:off x="694479" y="4019264"/>
            <a:ext cx="646251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C5184C4-87C1-DE90-B563-760F13A38E6F}"/>
              </a:ext>
            </a:extLst>
          </p:cNvPr>
          <p:cNvSpPr/>
          <p:nvPr/>
        </p:nvSpPr>
        <p:spPr>
          <a:xfrm>
            <a:off x="694479" y="4439012"/>
            <a:ext cx="1186300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55EEE9-ED1D-C8C9-72CD-C826A5211F94}"/>
              </a:ext>
            </a:extLst>
          </p:cNvPr>
          <p:cNvSpPr/>
          <p:nvPr/>
        </p:nvSpPr>
        <p:spPr>
          <a:xfrm>
            <a:off x="694479" y="4859595"/>
            <a:ext cx="861044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0B28DC8-2936-F91F-E2BD-8F8E76614F90}"/>
              </a:ext>
            </a:extLst>
          </p:cNvPr>
          <p:cNvSpPr/>
          <p:nvPr/>
        </p:nvSpPr>
        <p:spPr>
          <a:xfrm>
            <a:off x="694479" y="5278508"/>
            <a:ext cx="1726348" cy="4197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677C6C-8948-5D35-781A-60D835A3B5CF}"/>
              </a:ext>
            </a:extLst>
          </p:cNvPr>
          <p:cNvSpPr/>
          <p:nvPr/>
        </p:nvSpPr>
        <p:spPr>
          <a:xfrm>
            <a:off x="7464295" y="2341107"/>
            <a:ext cx="420641" cy="41974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530422-1CF9-8E7C-154C-9F30D2F396C0}"/>
              </a:ext>
            </a:extLst>
          </p:cNvPr>
          <p:cNvSpPr/>
          <p:nvPr/>
        </p:nvSpPr>
        <p:spPr>
          <a:xfrm>
            <a:off x="7464294" y="2761690"/>
            <a:ext cx="1726348" cy="419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T Norms Pro Medium" panose="020B0103030101020204" pitchFamily="34" charset="0"/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A47FD7-233F-52F5-376F-C426AA32FB66}"/>
              </a:ext>
            </a:extLst>
          </p:cNvPr>
          <p:cNvSpPr/>
          <p:nvPr/>
        </p:nvSpPr>
        <p:spPr>
          <a:xfrm>
            <a:off x="7464295" y="3181438"/>
            <a:ext cx="420642" cy="41974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21E3EC8-BA90-B2C8-30D8-6EDAA5392A97}"/>
              </a:ext>
            </a:extLst>
          </p:cNvPr>
          <p:cNvSpPr/>
          <p:nvPr/>
        </p:nvSpPr>
        <p:spPr>
          <a:xfrm>
            <a:off x="7464295" y="3601186"/>
            <a:ext cx="646252" cy="419748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T Norms Pro Medium" panose="020B0103030101020204" pitchFamily="34" charset="0"/>
              </a:rPr>
              <a:t>3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BCCFCB2-E23A-0445-2B1A-EBBE14BDF36C}"/>
              </a:ext>
            </a:extLst>
          </p:cNvPr>
          <p:cNvSpPr/>
          <p:nvPr/>
        </p:nvSpPr>
        <p:spPr>
          <a:xfrm>
            <a:off x="7464295" y="4020934"/>
            <a:ext cx="1726347" cy="419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T Norms Pro Medium" panose="020B0103030101020204" pitchFamily="34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9B5B709-0E83-8D0F-D365-BB6AC6F225FA}"/>
              </a:ext>
            </a:extLst>
          </p:cNvPr>
          <p:cNvSpPr/>
          <p:nvPr/>
        </p:nvSpPr>
        <p:spPr>
          <a:xfrm>
            <a:off x="7470431" y="4440682"/>
            <a:ext cx="414505" cy="41974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5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6B4CD3D-3E33-478D-B35B-7E80B4E91985}"/>
              </a:ext>
            </a:extLst>
          </p:cNvPr>
          <p:cNvSpPr/>
          <p:nvPr/>
        </p:nvSpPr>
        <p:spPr>
          <a:xfrm>
            <a:off x="7470431" y="4859595"/>
            <a:ext cx="640116" cy="419748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T Norms Pro Medium" panose="020B0103030101020204" pitchFamily="34" charset="0"/>
              </a:rPr>
              <a:t>6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F9E9C5-9F6A-190F-C3EC-F617430BABC8}"/>
              </a:ext>
            </a:extLst>
          </p:cNvPr>
          <p:cNvSpPr/>
          <p:nvPr/>
        </p:nvSpPr>
        <p:spPr>
          <a:xfrm>
            <a:off x="7468301" y="5280178"/>
            <a:ext cx="1726348" cy="419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T Norms Pro Medium" panose="020B0103030101020204" pitchFamily="34" charset="0"/>
              </a:rPr>
              <a:t>7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15D19B2-E4FA-499D-CF3D-3BCA55646FF3}"/>
              </a:ext>
            </a:extLst>
          </p:cNvPr>
          <p:cNvSpPr/>
          <p:nvPr/>
        </p:nvSpPr>
        <p:spPr>
          <a:xfrm>
            <a:off x="4022601" y="2341107"/>
            <a:ext cx="420641" cy="41974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512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119ACF9-DB8D-D4F8-97F5-0278C4CC24FA}"/>
              </a:ext>
            </a:extLst>
          </p:cNvPr>
          <p:cNvSpPr/>
          <p:nvPr/>
        </p:nvSpPr>
        <p:spPr>
          <a:xfrm>
            <a:off x="4022601" y="3180603"/>
            <a:ext cx="420641" cy="41974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256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F50B4F1-A195-6696-19AA-2CD6B08783E6}"/>
              </a:ext>
            </a:extLst>
          </p:cNvPr>
          <p:cNvSpPr/>
          <p:nvPr/>
        </p:nvSpPr>
        <p:spPr>
          <a:xfrm>
            <a:off x="4022601" y="4030832"/>
            <a:ext cx="420641" cy="41974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128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2FC6DD2-10DD-2673-C78D-133D311ED402}"/>
              </a:ext>
            </a:extLst>
          </p:cNvPr>
          <p:cNvSpPr/>
          <p:nvPr/>
        </p:nvSpPr>
        <p:spPr>
          <a:xfrm>
            <a:off x="4022601" y="4859595"/>
            <a:ext cx="420641" cy="419748"/>
          </a:xfrm>
          <a:prstGeom prst="rect">
            <a:avLst/>
          </a:prstGeom>
          <a:solidFill>
            <a:srgbClr val="FFC000">
              <a:alpha val="15974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T Norms Pro Medium" panose="020B0103030101020204" pitchFamily="34" charset="0"/>
              </a:rPr>
              <a:t>16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D7D421F-0876-B517-9F2A-01A10BC39387}"/>
              </a:ext>
            </a:extLst>
          </p:cNvPr>
          <p:cNvSpPr/>
          <p:nvPr/>
        </p:nvSpPr>
        <p:spPr>
          <a:xfrm>
            <a:off x="5216966" y="2340272"/>
            <a:ext cx="420641" cy="419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T Norms Pro Medium" panose="020B0103030101020204" pitchFamily="34" charset="0"/>
              </a:rPr>
              <a:t>7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4B4BE33-0545-1C9A-D5D2-4F55128C6085}"/>
              </a:ext>
            </a:extLst>
          </p:cNvPr>
          <p:cNvSpPr/>
          <p:nvPr/>
        </p:nvSpPr>
        <p:spPr>
          <a:xfrm>
            <a:off x="5637607" y="2340272"/>
            <a:ext cx="420641" cy="419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T Norms Pro Medium" panose="020B0103030101020204" pitchFamily="34" charset="0"/>
              </a:rPr>
              <a:t>4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4F4CE41-256E-C080-6E66-74290144EFAD}"/>
              </a:ext>
            </a:extLst>
          </p:cNvPr>
          <p:cNvSpPr/>
          <p:nvPr/>
        </p:nvSpPr>
        <p:spPr>
          <a:xfrm>
            <a:off x="6058248" y="2340272"/>
            <a:ext cx="420641" cy="419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2000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T Norms Pro Medium" panose="020B0103030101020204" pitchFamily="34" charset="0"/>
              </a:rPr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FB16E4-B2B9-728D-A65A-E9A9D37B5CA6}"/>
              </a:ext>
            </a:extLst>
          </p:cNvPr>
          <p:cNvSpPr/>
          <p:nvPr/>
        </p:nvSpPr>
        <p:spPr>
          <a:xfrm>
            <a:off x="5216966" y="4030832"/>
            <a:ext cx="420641" cy="419748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T Norms Pro Medium" panose="020B0103030101020204" pitchFamily="34" charset="0"/>
              </a:rPr>
              <a:t>3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4AE8E7D-79E3-C2F5-C70A-D06B7FC7E328}"/>
              </a:ext>
            </a:extLst>
          </p:cNvPr>
          <p:cNvSpPr/>
          <p:nvPr/>
        </p:nvSpPr>
        <p:spPr>
          <a:xfrm>
            <a:off x="5637607" y="4030832"/>
            <a:ext cx="420641" cy="419748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T Norms Pro Medium" panose="020B0103030101020204" pitchFamily="34" charset="0"/>
              </a:rPr>
              <a:t>6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2970263-3C9D-8F63-F30F-D45CEDB1041C}"/>
              </a:ext>
            </a:extLst>
          </p:cNvPr>
          <p:cNvCxnSpPr>
            <a:stCxn id="36" idx="3"/>
            <a:endCxn id="41" idx="1"/>
          </p:cNvCxnSpPr>
          <p:nvPr/>
        </p:nvCxnSpPr>
        <p:spPr>
          <a:xfrm>
            <a:off x="4443242" y="4240706"/>
            <a:ext cx="773724" cy="0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F1BDF73C-2551-5849-54D8-6B84C2E752D8}"/>
              </a:ext>
            </a:extLst>
          </p:cNvPr>
          <p:cNvCxnSpPr>
            <a:cxnSpLocks/>
            <a:stCxn id="34" idx="3"/>
            <a:endCxn id="38" idx="1"/>
          </p:cNvCxnSpPr>
          <p:nvPr/>
        </p:nvCxnSpPr>
        <p:spPr>
          <a:xfrm flipV="1">
            <a:off x="4443242" y="2550146"/>
            <a:ext cx="773724" cy="835"/>
          </a:xfrm>
          <a:prstGeom prst="straightConnector1">
            <a:avLst/>
          </a:prstGeom>
          <a:ln w="95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>
            <a:extLst>
              <a:ext uri="{FF2B5EF4-FFF2-40B4-BE49-F238E27FC236}">
                <a16:creationId xmlns:a16="http://schemas.microsoft.com/office/drawing/2014/main" id="{B1F76271-D72C-7CD2-B3D6-7A485F4B85D9}"/>
              </a:ext>
            </a:extLst>
          </p:cNvPr>
          <p:cNvCxnSpPr>
            <a:stCxn id="41" idx="0"/>
            <a:endCxn id="29" idx="1"/>
          </p:cNvCxnSpPr>
          <p:nvPr/>
        </p:nvCxnSpPr>
        <p:spPr>
          <a:xfrm rot="5400000" flipH="1" flipV="1">
            <a:off x="6335905" y="2902442"/>
            <a:ext cx="219772" cy="2037008"/>
          </a:xfrm>
          <a:prstGeom prst="bentConnector2">
            <a:avLst/>
          </a:prstGeom>
          <a:ln w="95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0F926329-9707-A5DA-247E-2F704AE26F30}"/>
              </a:ext>
            </a:extLst>
          </p:cNvPr>
          <p:cNvCxnSpPr>
            <a:stCxn id="42" idx="2"/>
            <a:endCxn id="32" idx="1"/>
          </p:cNvCxnSpPr>
          <p:nvPr/>
        </p:nvCxnSpPr>
        <p:spPr>
          <a:xfrm rot="16200000" flipH="1">
            <a:off x="6349735" y="3948772"/>
            <a:ext cx="618889" cy="1622503"/>
          </a:xfrm>
          <a:prstGeom prst="bentConnector2">
            <a:avLst/>
          </a:prstGeom>
          <a:ln w="95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>
            <a:extLst>
              <a:ext uri="{FF2B5EF4-FFF2-40B4-BE49-F238E27FC236}">
                <a16:creationId xmlns:a16="http://schemas.microsoft.com/office/drawing/2014/main" id="{8F6A3E19-C943-C1E9-5267-549298A5A31E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6037595" y="4059346"/>
            <a:ext cx="1872000" cy="989412"/>
          </a:xfrm>
          <a:prstGeom prst="bentConnector2">
            <a:avLst/>
          </a:prstGeom>
          <a:ln w="95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>
            <a:extLst>
              <a:ext uri="{FF2B5EF4-FFF2-40B4-BE49-F238E27FC236}">
                <a16:creationId xmlns:a16="http://schemas.microsoft.com/office/drawing/2014/main" id="{4444B406-6E66-F89C-6D4B-5A867F599435}"/>
              </a:ext>
            </a:extLst>
          </p:cNvPr>
          <p:cNvCxnSpPr>
            <a:cxnSpLocks/>
            <a:stCxn id="38" idx="2"/>
          </p:cNvCxnSpPr>
          <p:nvPr/>
        </p:nvCxnSpPr>
        <p:spPr>
          <a:xfrm rot="16200000" flipH="1">
            <a:off x="5524073" y="2663234"/>
            <a:ext cx="858031" cy="1051602"/>
          </a:xfrm>
          <a:prstGeom prst="bentConnector2">
            <a:avLst/>
          </a:prstGeom>
          <a:ln w="9525">
            <a:solidFill>
              <a:schemeClr val="accent5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>
            <a:extLst>
              <a:ext uri="{FF2B5EF4-FFF2-40B4-BE49-F238E27FC236}">
                <a16:creationId xmlns:a16="http://schemas.microsoft.com/office/drawing/2014/main" id="{347BBDE3-9A44-BEAB-5B02-EDA75E97444C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478891" y="2550148"/>
            <a:ext cx="985403" cy="42141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>
            <a:extLst>
              <a:ext uri="{FF2B5EF4-FFF2-40B4-BE49-F238E27FC236}">
                <a16:creationId xmlns:a16="http://schemas.microsoft.com/office/drawing/2014/main" id="{6D606D7A-993D-1B61-B500-805F70AB78BE}"/>
              </a:ext>
            </a:extLst>
          </p:cNvPr>
          <p:cNvCxnSpPr>
            <a:cxnSpLocks/>
            <a:endCxn id="30" idx="1"/>
          </p:cNvCxnSpPr>
          <p:nvPr/>
        </p:nvCxnSpPr>
        <p:spPr>
          <a:xfrm rot="16200000" flipH="1">
            <a:off x="6682171" y="3448684"/>
            <a:ext cx="1051038" cy="513209"/>
          </a:xfrm>
          <a:prstGeom prst="bentConnector2">
            <a:avLst/>
          </a:prstGeom>
          <a:ln w="95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>
            <a:extLst>
              <a:ext uri="{FF2B5EF4-FFF2-40B4-BE49-F238E27FC236}">
                <a16:creationId xmlns:a16="http://schemas.microsoft.com/office/drawing/2014/main" id="{501ED684-0B01-C9CD-3B92-E1A279808715}"/>
              </a:ext>
            </a:extLst>
          </p:cNvPr>
          <p:cNvCxnSpPr>
            <a:stCxn id="39" idx="2"/>
          </p:cNvCxnSpPr>
          <p:nvPr/>
        </p:nvCxnSpPr>
        <p:spPr>
          <a:xfrm rot="16200000" flipH="1">
            <a:off x="6189632" y="2418316"/>
            <a:ext cx="419748" cy="1103156"/>
          </a:xfrm>
          <a:prstGeom prst="bentConnector2">
            <a:avLst/>
          </a:prstGeom>
          <a:ln w="95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90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5623A-9EFF-0504-9513-A8D03E4AB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5CC8FEC-13E9-A989-817D-577285D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Логика </a:t>
            </a:r>
            <a:r>
              <a:rPr lang="ru-RU" noProof="0" dirty="0" err="1"/>
              <a:t>MemoryPool</a:t>
            </a:r>
            <a:r>
              <a:rPr lang="ru-RU" noProof="0" dirty="0"/>
              <a:t>::</a:t>
            </a:r>
            <a:r>
              <a:rPr lang="ru-RU" noProof="0" dirty="0" err="1"/>
              <a:t>allocate</a:t>
            </a:r>
            <a:r>
              <a:rPr lang="ru-RU" noProof="0" dirty="0"/>
              <a:t>()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B7D45A-C60F-AE12-6C5D-4D1F0089B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47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05000A-2801-162F-002B-DE8FC4B8B00F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storage_ptr_t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MemoryPool::allocate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(size_t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) 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lower_it = cache_lookup_.lower_bound(size);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// Search with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if (lower_it != cache_lookup_.end() &amp;&amp;  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lower_it-&gt;first &lt;= size +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static_cast&lt;size_t&gt;(size * size_diff_ratio_)))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return move_from_cache(lower_it);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HIT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if (buffers_cache_.size() &gt;= max_size_) {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evict_oldest();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allocate_new(size);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MISS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601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EC7CE-DD39-FD29-A626-421A321C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CBB291-9665-0EA9-5F62-E0D76600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Логика </a:t>
            </a:r>
            <a:r>
              <a:rPr lang="ru-RU" noProof="0" dirty="0" err="1"/>
              <a:t>MemoryPool</a:t>
            </a:r>
            <a:r>
              <a:rPr lang="ru-RU" noProof="0" dirty="0"/>
              <a:t>::</a:t>
            </a:r>
            <a:r>
              <a:rPr lang="ru-RU" noProof="0" dirty="0" err="1"/>
              <a:t>allocate</a:t>
            </a:r>
            <a:r>
              <a:rPr lang="ru-RU" noProof="0" dirty="0"/>
              <a:t>()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99529-3BFC-F627-8E9D-B0B991532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48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0D4755-4B88-A443-009B-3B8E07E3040E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storage_ptr_t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MemoryPool::allocate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(size_t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auto lower_it = cache_lookup_.lower_bound(size);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/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Search with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if (lower_it != cache_lookup_.end() &amp;&amp;  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lower_it-&gt;first &lt;= size +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static_cast&lt;size_t&gt;(size * size_diff_ratio_)))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return move_from_cache(lower_it);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HIT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if (buffers_cache_.size() &gt;= max_size_) {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evict_oldest();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allocate_new(size);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MISS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17102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E4525-9434-A805-4386-D37EC0E73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9864B7-275F-C267-14DB-76BF8225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Логика </a:t>
            </a:r>
            <a:r>
              <a:rPr lang="ru-RU" noProof="0" dirty="0" err="1"/>
              <a:t>MemoryPool</a:t>
            </a:r>
            <a:r>
              <a:rPr lang="ru-RU" noProof="0" dirty="0"/>
              <a:t>::</a:t>
            </a:r>
            <a:r>
              <a:rPr lang="ru-RU" noProof="0" dirty="0" err="1"/>
              <a:t>allocate</a:t>
            </a:r>
            <a:r>
              <a:rPr lang="ru-RU" noProof="0" dirty="0"/>
              <a:t>()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EBFFFC-FE5A-C2A6-DBF2-335A60A3F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49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36AF7E-A856-EF75-868E-2F249704E45C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storage_ptr_t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MemoryPool::allocate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(size_t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lower_it = cache_lookup_.lower_bound(size);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Search with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if (lower_it != cache_lookup_.end() &amp;&amp;  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lower_it-&gt;first &lt;= size +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               static_cast&lt;size_t&gt;(size * size_diff_ratio_)))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return move_from_cache(lower_it);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Cache HIT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if (buffers_cache_.size() &gt;= max_size_) {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evict_oldest();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allocate_new(size);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MISS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032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365C-9040-6B8C-868D-58E3DB6D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B870D4-54EF-5395-B80C-0BEC04AE84F0}"/>
              </a:ext>
            </a:extLst>
          </p:cNvPr>
          <p:cNvSpPr/>
          <p:nvPr/>
        </p:nvSpPr>
        <p:spPr>
          <a:xfrm>
            <a:off x="371475" y="1196974"/>
            <a:ext cx="3618973" cy="224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96000" rIns="180000" bIns="180000" rtlCol="0" anchor="t"/>
          <a:lstStyle/>
          <a:p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Основные архитектурные блоки платформ </a:t>
            </a:r>
            <a:b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машинного обучения</a:t>
            </a:r>
            <a:endParaRPr lang="en-US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016262-5031-0B31-6C17-CE9B0C76CCB4}"/>
              </a:ext>
            </a:extLst>
          </p:cNvPr>
          <p:cNvSpPr/>
          <p:nvPr/>
        </p:nvSpPr>
        <p:spPr>
          <a:xfrm>
            <a:off x="4286513" y="1196974"/>
            <a:ext cx="3618973" cy="224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9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Разные уровни </a:t>
            </a:r>
            <a:b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абстракции</a:t>
            </a:r>
            <a:endParaRPr lang="ru-RU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86DBF8-03C8-8B53-AD0E-6D1126D5ACB8}"/>
              </a:ext>
            </a:extLst>
          </p:cNvPr>
          <p:cNvSpPr/>
          <p:nvPr/>
        </p:nvSpPr>
        <p:spPr>
          <a:xfrm>
            <a:off x="8201552" y="1196974"/>
            <a:ext cx="3618973" cy="224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9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Взаимодействие </a:t>
            </a:r>
            <a:b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нескольких языков программирования</a:t>
            </a:r>
            <a:endParaRPr lang="en-US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9E09E4-8D91-95E8-CC41-FE38726E7C8A}"/>
              </a:ext>
            </a:extLst>
          </p:cNvPr>
          <p:cNvSpPr/>
          <p:nvPr/>
        </p:nvSpPr>
        <p:spPr>
          <a:xfrm>
            <a:off x="366713" y="3779337"/>
            <a:ext cx="3618973" cy="224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9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Реализация математических абстракций</a:t>
            </a:r>
            <a:endParaRPr lang="en-US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AA51EF-84B1-17B1-E9E8-EA3CA08E6857}"/>
              </a:ext>
            </a:extLst>
          </p:cNvPr>
          <p:cNvSpPr/>
          <p:nvPr/>
        </p:nvSpPr>
        <p:spPr>
          <a:xfrm>
            <a:off x="4281751" y="3779337"/>
            <a:ext cx="3618973" cy="224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9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Метод автоматического дифференцирования</a:t>
            </a:r>
            <a:endParaRPr lang="en-US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16ED85C-130A-229B-0C93-A8479C064936}"/>
              </a:ext>
            </a:extLst>
          </p:cNvPr>
          <p:cNvSpPr/>
          <p:nvPr/>
        </p:nvSpPr>
        <p:spPr>
          <a:xfrm>
            <a:off x="8196789" y="3779337"/>
            <a:ext cx="3618973" cy="224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96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Реализация распространённых </a:t>
            </a:r>
            <a:b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модулей </a:t>
            </a:r>
            <a:r>
              <a:rPr lang="en-US" dirty="0">
                <a:solidFill>
                  <a:schemeClr val="tx1"/>
                </a:solidFill>
                <a:latin typeface="TT Norms Pro Medium" panose="020B0103030101020204" pitchFamily="34" charset="0"/>
              </a:rPr>
              <a:t>ML</a:t>
            </a:r>
            <a:r>
              <a:rPr lang="ru-RU" dirty="0">
                <a:solidFill>
                  <a:schemeClr val="tx1"/>
                </a:solidFill>
                <a:latin typeface="TT Norms Pro Medium" panose="020B0103030101020204" pitchFamily="34" charset="0"/>
              </a:rPr>
              <a:t>-моделей</a:t>
            </a:r>
            <a:endParaRPr lang="en-US" sz="1400" dirty="0">
              <a:solidFill>
                <a:schemeClr val="tx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E91B2A-F0A1-CC49-00F9-0A4F0ADD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Adept</a:t>
            </a:r>
            <a:r>
              <a:rPr lang="ru-RU" noProof="0" dirty="0"/>
              <a:t>: образовательный проект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BF2D95-78ED-05D5-4A95-24F5C9E9F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3BBDA-F528-9B88-3F77-D2E9AB1B02F1}"/>
              </a:ext>
            </a:extLst>
          </p:cNvPr>
          <p:cNvSpPr txBox="1"/>
          <p:nvPr/>
        </p:nvSpPr>
        <p:spPr>
          <a:xfrm>
            <a:off x="535258" y="1328805"/>
            <a:ext cx="4712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0F0AC-F9E3-2A52-FEFA-B90794B55645}"/>
              </a:ext>
            </a:extLst>
          </p:cNvPr>
          <p:cNvSpPr txBox="1"/>
          <p:nvPr/>
        </p:nvSpPr>
        <p:spPr>
          <a:xfrm>
            <a:off x="4445620" y="1328805"/>
            <a:ext cx="56425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C5958-3057-8427-AE94-30EE060A9EE1}"/>
              </a:ext>
            </a:extLst>
          </p:cNvPr>
          <p:cNvSpPr txBox="1"/>
          <p:nvPr/>
        </p:nvSpPr>
        <p:spPr>
          <a:xfrm>
            <a:off x="8378284" y="1328805"/>
            <a:ext cx="5626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3904E-152E-4F6A-9218-84F7C7FEB29B}"/>
              </a:ext>
            </a:extLst>
          </p:cNvPr>
          <p:cNvSpPr txBox="1"/>
          <p:nvPr/>
        </p:nvSpPr>
        <p:spPr>
          <a:xfrm>
            <a:off x="535258" y="3909968"/>
            <a:ext cx="5738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</a:t>
            </a:r>
            <a:r>
              <a:rPr lang="en-US" sz="3600" dirty="0">
                <a:solidFill>
                  <a:schemeClr val="tx2"/>
                </a:solidFill>
              </a:rPr>
              <a:t>4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7AB2B7-7034-B3B6-2810-349CE2DDF18D}"/>
              </a:ext>
            </a:extLst>
          </p:cNvPr>
          <p:cNvSpPr txBox="1"/>
          <p:nvPr/>
        </p:nvSpPr>
        <p:spPr>
          <a:xfrm>
            <a:off x="4445620" y="3909968"/>
            <a:ext cx="5738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</a:t>
            </a:r>
            <a:r>
              <a:rPr lang="en-US" sz="3600" dirty="0">
                <a:solidFill>
                  <a:schemeClr val="tx2"/>
                </a:solidFill>
              </a:rPr>
              <a:t>5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04B93A-0FA9-04CD-C367-BC40C13C0396}"/>
              </a:ext>
            </a:extLst>
          </p:cNvPr>
          <p:cNvSpPr txBox="1"/>
          <p:nvPr/>
        </p:nvSpPr>
        <p:spPr>
          <a:xfrm>
            <a:off x="8373521" y="3909968"/>
            <a:ext cx="57066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546260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7EF1D-B24B-B1BC-11C4-2525CDF09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B36109-3F7C-8898-7B9E-0BAD68F1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Логика </a:t>
            </a:r>
            <a:r>
              <a:rPr lang="ru-RU" noProof="0" dirty="0" err="1"/>
              <a:t>MemoryPool</a:t>
            </a:r>
            <a:r>
              <a:rPr lang="ru-RU" noProof="0" dirty="0"/>
              <a:t>::</a:t>
            </a:r>
            <a:r>
              <a:rPr lang="ru-RU" noProof="0" dirty="0" err="1"/>
              <a:t>allocate</a:t>
            </a:r>
            <a:r>
              <a:rPr lang="ru-RU" noProof="0" dirty="0"/>
              <a:t>()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F2569-7650-A3C0-8A46-E0831B748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50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15B4F8-8FF1-972A-1FE8-15CD7146D9FD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storage_ptr_t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MemoryPool::allocate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(size_t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lower_it = cache_lookup_.lower_bound(size);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// Search with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if (lower_it != cache_lookup_.end() &amp;&amp;  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lower_it-&gt;first &lt;= size +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static_cast&lt;size_t&gt;(size * size_diff_ratio_)))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return move_from_cache(lower_it);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HIT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if (buffers_cache_.size() &gt;= max_size_) {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evict_oldest();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return allocate_new(size);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// Cache MISS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9471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BFA72-3FB5-65CB-2AB9-199C38AEB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36D63-6A57-7945-2309-E52D641F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Логика </a:t>
            </a:r>
            <a:r>
              <a:rPr lang="ru-RU" noProof="0" dirty="0" err="1"/>
              <a:t>MemoryPool</a:t>
            </a:r>
            <a:r>
              <a:rPr lang="ru-RU" noProof="0" dirty="0"/>
              <a:t>::</a:t>
            </a:r>
            <a:r>
              <a:rPr lang="ru-RU" noProof="0" dirty="0" err="1"/>
              <a:t>allocate</a:t>
            </a:r>
            <a:r>
              <a:rPr lang="ru-RU" noProof="0" dirty="0"/>
              <a:t>()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6724A0-F2A6-7220-5C83-87C3D153F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51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848867-A4E7-3244-CFA3-B6696F9A65E5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storage_ptr_t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MemoryPool::allocate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(size_t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</a:t>
            </a: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lower_it = cache_lookup_.lower_bound(size);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// Search with tolerance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if (lower_it != cache_lookup_.end() &amp;&amp;  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lower_it-&gt;first &lt;= size +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static_cast&lt;size_t&gt;(size * size_diff_ratio_)))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return move_from_cache(lower_it);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Cache HIT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Medium" panose="02000009000000000000" pitchFamily="49" charset="0"/>
              <a:ea typeface="JetBrains Mono Medium" panose="02000009000000000000" pitchFamily="49" charset="0"/>
              <a:cs typeface="JetBrains Mono Medium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if (buffers_cache_.size() &gt;= max_size_) {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evict_oldest();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return allocate_new(size);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Cache MISS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9433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DBEF5B8-9C4E-F6C5-713F-18B0A7F24833}"/>
              </a:ext>
            </a:extLst>
          </p:cNvPr>
          <p:cNvSpPr/>
          <p:nvPr/>
        </p:nvSpPr>
        <p:spPr>
          <a:xfrm>
            <a:off x="366713" y="1564084"/>
            <a:ext cx="11455400" cy="68625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E689E9F9-7CED-599D-7B29-B177CEA4D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0" y="1728603"/>
            <a:ext cx="11455400" cy="5217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Задачи, которые решает </a:t>
            </a:r>
            <a:r>
              <a:rPr lang="es-419" dirty="0">
                <a:solidFill>
                  <a:schemeClr val="bg1"/>
                </a:solidFill>
                <a:latin typeface="TT Norms Pro Medium" panose="020B0103030101020204" pitchFamily="34" charset="0"/>
              </a:rPr>
              <a:t>MemoryPool</a:t>
            </a:r>
            <a:endParaRPr lang="ru-RU" dirty="0">
              <a:solidFill>
                <a:schemeClr val="bg1"/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2F87AF-4148-5531-BE37-D9E11428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10056"/>
            <a:ext cx="9964270" cy="757704"/>
          </a:xfrm>
        </p:spPr>
        <p:txBody>
          <a:bodyPr/>
          <a:lstStyle/>
          <a:p>
            <a:r>
              <a:rPr lang="ru-RU" dirty="0"/>
              <a:t>Итоги 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94689-DF7D-3A7B-218A-A03CE2B4A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fld id="{B3D8FAA1-3ED1-3941-8AA7-FA63DAAA5BE4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D158EC-DE0E-1D09-B6A8-C2ED6B68F402}"/>
              </a:ext>
            </a:extLst>
          </p:cNvPr>
          <p:cNvSpPr/>
          <p:nvPr/>
        </p:nvSpPr>
        <p:spPr>
          <a:xfrm>
            <a:off x="371475" y="2592656"/>
            <a:ext cx="3526904" cy="256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75999" rIns="180000" bIns="180000" rtlCol="0" anchor="t"/>
          <a:lstStyle/>
          <a:p>
            <a:r>
              <a:rPr lang="ru-RU" sz="2000" dirty="0">
                <a:solidFill>
                  <a:schemeClr val="tx1"/>
                </a:solidFill>
              </a:rPr>
              <a:t>Снижение накладных расходов выделения памяти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91A08F-1C32-EE90-11F8-0953E1E47ED9}"/>
              </a:ext>
            </a:extLst>
          </p:cNvPr>
          <p:cNvSpPr/>
          <p:nvPr/>
        </p:nvSpPr>
        <p:spPr>
          <a:xfrm>
            <a:off x="4326992" y="2592656"/>
            <a:ext cx="3526904" cy="256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75999" rIns="180000" bIns="180000" rtlCol="0" anchor="t"/>
          <a:lstStyle/>
          <a:p>
            <a:r>
              <a:rPr lang="ru-RU" sz="2000" dirty="0">
                <a:solidFill>
                  <a:schemeClr val="tx1"/>
                </a:solidFill>
              </a:rPr>
              <a:t>Автоматическое управление временем  жизни буферов (</a:t>
            </a:r>
            <a:r>
              <a:rPr lang="en-US" sz="2000" dirty="0">
                <a:solidFill>
                  <a:schemeClr val="tx1"/>
                </a:solidFill>
              </a:rPr>
              <a:t>RAII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4245D8-0598-DF39-1199-FD330D706EB8}"/>
              </a:ext>
            </a:extLst>
          </p:cNvPr>
          <p:cNvSpPr/>
          <p:nvPr/>
        </p:nvSpPr>
        <p:spPr>
          <a:xfrm>
            <a:off x="8282509" y="2592656"/>
            <a:ext cx="3526904" cy="256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75999" rIns="180000" bIns="180000" rtlCol="0" anchor="t"/>
          <a:lstStyle/>
          <a:p>
            <a:r>
              <a:rPr lang="ru-RU" sz="2000" dirty="0">
                <a:solidFill>
                  <a:schemeClr val="tx1"/>
                </a:solidFill>
              </a:rPr>
              <a:t>Балансировку </a:t>
            </a:r>
            <a:r>
              <a:rPr lang="ru-RU" sz="2000" dirty="0" err="1">
                <a:solidFill>
                  <a:schemeClr val="tx1"/>
                </a:solidFill>
              </a:rPr>
              <a:t>hit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rate</a:t>
            </a:r>
            <a:r>
              <a:rPr lang="ru-RU" sz="2000" dirty="0">
                <a:solidFill>
                  <a:schemeClr val="tx1"/>
                </a:solidFill>
              </a:rPr>
              <a:t> через допуск по размерам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52B9F-43BB-A862-81D6-1A24F6E3E873}"/>
              </a:ext>
            </a:extLst>
          </p:cNvPr>
          <p:cNvSpPr txBox="1"/>
          <p:nvPr/>
        </p:nvSpPr>
        <p:spPr>
          <a:xfrm>
            <a:off x="524107" y="2726471"/>
            <a:ext cx="52418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40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EA2F5-C6FD-2B84-1378-D2783D367507}"/>
              </a:ext>
            </a:extLst>
          </p:cNvPr>
          <p:cNvSpPr txBox="1"/>
          <p:nvPr/>
        </p:nvSpPr>
        <p:spPr>
          <a:xfrm>
            <a:off x="4456771" y="2726471"/>
            <a:ext cx="62677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40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96667-C8CB-C9D2-613C-B46D15454353}"/>
              </a:ext>
            </a:extLst>
          </p:cNvPr>
          <p:cNvSpPr txBox="1"/>
          <p:nvPr/>
        </p:nvSpPr>
        <p:spPr>
          <a:xfrm>
            <a:off x="8434039" y="2726471"/>
            <a:ext cx="62677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4000" dirty="0">
                <a:solidFill>
                  <a:schemeClr val="tx2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27220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60176-DB4F-0C2D-13BF-A02281D1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04A44-5A1C-A89B-A01A-245FE038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6759257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Вычислительные шейдеры</a:t>
            </a:r>
            <a:endParaRPr lang="ru-RU" dirty="0">
              <a:latin typeface="TT Norms Pro Light" panose="020B0103030101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DC322-FC37-75F5-3833-32ABF4C96F78}"/>
              </a:ext>
            </a:extLst>
          </p:cNvPr>
          <p:cNvSpPr txBox="1"/>
          <p:nvPr/>
        </p:nvSpPr>
        <p:spPr>
          <a:xfrm>
            <a:off x="670740" y="2367677"/>
            <a:ext cx="6901985" cy="172354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234900" marR="0" lvl="0" indent="-234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t>Упрощение запуска</a:t>
            </a:r>
          </a:p>
          <a:p>
            <a:pPr marL="234900" marR="0" lvl="0" indent="-234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t>Повторное использование</a:t>
            </a:r>
          </a:p>
          <a:p>
            <a:pPr marL="234900" marR="0" lvl="0" indent="-234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t>Уменьшение количества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t>системных вызовов</a:t>
            </a:r>
          </a:p>
        </p:txBody>
      </p:sp>
    </p:spTree>
    <p:extLst>
      <p:ext uri="{BB962C8B-B14F-4D97-AF65-F5344CB8AC3E}">
        <p14:creationId xmlns:p14="http://schemas.microsoft.com/office/powerpoint/2010/main" val="3878594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E6874-64D0-DA83-5EB6-94ACC32E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7E23F5-05E1-84E8-72E2-EEECE9BB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ядра в </a:t>
            </a:r>
            <a:r>
              <a:rPr lang="es-419" noProof="0" dirty="0"/>
              <a:t>CUDA</a:t>
            </a:r>
            <a:r>
              <a:rPr lang="ru-RU" noProof="0" dirty="0"/>
              <a:t> — </a:t>
            </a:r>
            <a:br>
              <a:rPr lang="ru-RU" noProof="0" dirty="0"/>
            </a:br>
            <a:r>
              <a:rPr lang="ru-RU" noProof="0" dirty="0"/>
              <a:t>это просто!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656AB5-7538-FDAC-888D-5EC0EC687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54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6BEE8D-47F4-808C-16F0-08D3C3B6AFB7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N = 1024;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Аргумент вызова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Данные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Размеры сетки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256;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(N +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- 1) /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Запуск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N);</a:t>
            </a: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3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849C-97FC-0826-CB38-C3979A24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7829EB-0A37-5875-0729-D92B804D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ядра в </a:t>
            </a:r>
            <a:r>
              <a:rPr lang="es-419" noProof="0" dirty="0"/>
              <a:t>CUDA</a:t>
            </a:r>
            <a:r>
              <a:rPr lang="ru-RU" noProof="0" dirty="0"/>
              <a:t> — </a:t>
            </a:r>
            <a:br>
              <a:rPr lang="ru-RU" noProof="0" dirty="0"/>
            </a:br>
            <a:r>
              <a:rPr lang="ru-RU" noProof="0" dirty="0"/>
              <a:t>это просто!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D1444-F8CA-F5FF-E44A-12A4AEBBF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AE9883-275D-97B2-CA81-5F484468AAFF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N = 1024;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Аргумент вызова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Данные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Размеры сетки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256;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(N +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- 1) /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Запуск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N);</a:t>
            </a: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22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E16FB-3755-BD97-57C8-E3C45ABF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36DD83-42C2-53E1-86A5-09087010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ядра в </a:t>
            </a:r>
            <a:r>
              <a:rPr lang="es-419" noProof="0" dirty="0"/>
              <a:t>CUDA</a:t>
            </a:r>
            <a:r>
              <a:rPr lang="ru-RU" noProof="0" dirty="0"/>
              <a:t> — </a:t>
            </a:r>
            <a:br>
              <a:rPr lang="ru-RU" noProof="0" dirty="0"/>
            </a:br>
            <a:r>
              <a:rPr lang="ru-RU" noProof="0" dirty="0"/>
              <a:t>это просто!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B8B064-E8C3-9581-06DF-8EB282988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56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8D30-4052-CCC6-8624-7AF22305ABB7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N = 1024;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Аргумент вызова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Данные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Размеры сетки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256;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(N +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- 1) /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Запуск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&lt;&lt;&lt;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blocksPerGrid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N);</a:t>
            </a: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77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EB313-7D3D-4BCE-999A-722AF81A9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6C5D953-BC7F-F799-A9BE-187E854E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ядра в </a:t>
            </a:r>
            <a:r>
              <a:rPr lang="es-419" noProof="0" dirty="0"/>
              <a:t>CUDA</a:t>
            </a:r>
            <a:r>
              <a:rPr lang="ru-RU" noProof="0" dirty="0"/>
              <a:t> — </a:t>
            </a:r>
            <a:br>
              <a:rPr lang="ru-RU" noProof="0" dirty="0"/>
            </a:br>
            <a:r>
              <a:rPr lang="ru-RU" noProof="0" dirty="0"/>
              <a:t>это просто!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0D39A-5C7D-D122-1A08-B5ECDFA51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57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E8882A-4DA4-A406-A647-D9A9A81E5D00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N = 1024;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Аргумент вызова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Данные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Размеры сетки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256;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(N +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- 1) /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Запуск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d_A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d_B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d_C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N);</a:t>
            </a: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7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74932-0FC3-3527-679C-950EA478B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FC26D5-4455-F039-23DA-FA6C3E85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ядра в </a:t>
            </a:r>
            <a:r>
              <a:rPr lang="es-419" noProof="0" dirty="0"/>
              <a:t>CUDA</a:t>
            </a:r>
            <a:r>
              <a:rPr lang="ru-RU" noProof="0" dirty="0"/>
              <a:t> — </a:t>
            </a:r>
            <a:br>
              <a:rPr lang="ru-RU" noProof="0" dirty="0"/>
            </a:br>
            <a:r>
              <a:rPr lang="ru-RU" noProof="0" dirty="0"/>
              <a:t>это просто!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8ABEA7-CCE7-1C8E-1C27-AAB01D611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58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E3AD4F-1CD7-F869-4DE8-008D4EDF1B98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N = 1024;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Аргумент вызова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*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Данные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Размеры сетки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256;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int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(N +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- 1) /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  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Запуск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endParaRPr lang="ru-RU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ru-RU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N);</a:t>
            </a:r>
            <a:endParaRPr lang="es-419" sz="1600" b="1" dirty="0">
              <a:latin typeface="JetBrains Mono ExtraBold" panose="02000009000000000000" pitchFamily="2" charset="0"/>
              <a:ea typeface="JetBrains Mono ExtraBold" panose="02000009000000000000" pitchFamily="49" charset="0"/>
              <a:cs typeface="JetBrains Mono ExtraBold" panose="02000009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11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3EB07-2A9A-C906-83F2-ABE8C86F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367F36-FD1D-0546-C2A3-A9F18067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Запуск </a:t>
            </a:r>
            <a:r>
              <a:rPr lang="en-US" dirty="0"/>
              <a:t>compute shader Vulkan — </a:t>
            </a:r>
            <a:r>
              <a:rPr lang="ru-RU" dirty="0"/>
              <a:t>это сложно!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94C56D-849C-EFA3-21AD-28E19B98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59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1698BF-66C2-9E36-CE8B-79B55AE186BC}"/>
              </a:ext>
            </a:extLst>
          </p:cNvPr>
          <p:cNvSpPr/>
          <p:nvPr/>
        </p:nvSpPr>
        <p:spPr>
          <a:xfrm>
            <a:off x="360403" y="1067304"/>
            <a:ext cx="11449050" cy="49540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vkGetDeviceQueue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vulkanDevice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-&gt;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queueFamilyIndices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0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queue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VkCommandPoolCreateInfo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cmdPoolInfo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{};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cmdPoolInfo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sType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VK_STRUCTURE_TYPE_COMMAND_POOL_CREATE_INFO;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cmdPoolInfo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queueFamilyIndex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vulkanDevice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-&gt;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queueFamilyIndices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cmdPoolInfo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flags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VK_COMMAND_POOL_CREATE_RESET_COMMAND_BUFFER_BIT;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VK_CHECK_RESULT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vkCreateCommandPool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cmdPoolInfo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nullptr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commandPool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VkCommandBufferAllocateInfo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cmdBufAllocateInfo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commandBufferAllocateInfo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commandPool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VK_COMMAND_BUFFER_LEVEL_PRIMARY,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1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AF00DB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for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&amp;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commandBuffer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: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commandBuffers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85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VK_CHECK_RESULT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vkAllocateCommandBuffers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cmdBufAllocateInfo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commandBuffer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std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vector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VkDescriptorSetLayoutBinding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setLayoutBindings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{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85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descriptorSetLayoutBinding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(VK_DESCRIPTOR_TYPE_STORAGE_IMAGE, VK_SHADER_STAGE_COMPUTE_BIT,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0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),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50" u="none" strike="noStrike" cap="none" normalizeH="0" baseline="0" dirty="0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descriptorSetLayoutBinding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(VK_DESCRIPTOR_TYPE_STORAGE_IMAGE, VK_SHADER_STAGE_COMPUTE_BIT,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1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),};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VkDescriptorSetLayoutCreateInfo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descriptorSetLayoutCreateInfo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setLayoutBindings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VK_CHECK_RESULT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vkCreateDescriptorSetLayout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nullptr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VkPipelineLayoutCreateInfo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pipelineLayoutCreateInfo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pipelineLayoutCreateInfo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98658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1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VK_CHECK_RESULT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vkCreatePipelineLayout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pipelineLayoutCreateInfo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nullptr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VkDescriptorSetAllocateInfo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allocInfo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descriptorSetAllocateInfo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descriptorPool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98658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1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VK_CHECK_RESULT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vkAllocateDescriptorSets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allocInfo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850" dirty="0">
              <a:solidFill>
                <a:srgbClr val="000000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std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vector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VkWriteDescriptorSet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computeWriteDescriptorSets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{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85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writeDescriptorSet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VK_DESCRIPTOR_TYPE_STORAGE_IMAGE,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0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textureColorMap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),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85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writeDescriptorSet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descriptorSet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VK_DESCRIPTOR_TYPE_STORAGE_IMAGE,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1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storageImage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descriptor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};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795E26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vkUpdateDescriptorSets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uint32_t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computeWriteDescriptorSets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size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()),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computeWriteDescriptorSets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data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0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nullptr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VkComputePipelineCreateInfo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computePipelineCreateInfo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initializers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computePipelineCreateInfo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pipelineLayout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0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850" dirty="0">
              <a:solidFill>
                <a:srgbClr val="000000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267F99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std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::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string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fileName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getShadersPath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+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"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computeshader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/"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+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shaderName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+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".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comp.spv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"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computePipelineCreateInfo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stage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loadShader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fileName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VK_SHADER_STAGE_COMPUTE_BIT);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VkPipeline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;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VK_CHECK_RESULT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vkCreateComputePipelines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pipelineCache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1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computePipelineCreateInfo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nullptr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&amp;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 </a:t>
            </a:r>
            <a:endParaRPr kumimoji="0" lang="en-US" altLang="ru-RU" sz="85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compute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108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pipelines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795E26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push_back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kumimoji="0" lang="ru-RU" altLang="ru-RU" sz="85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pipeline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r>
              <a:rPr kumimoji="0" lang="ru-RU" altLang="ru-RU" sz="8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85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6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421010-290E-C0CE-B59E-7D9A58ED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Vulkan — </a:t>
            </a:r>
            <a:r>
              <a:rPr lang="ru-RU" dirty="0"/>
              <a:t>единый </a:t>
            </a:r>
            <a:r>
              <a:rPr lang="es-419" dirty="0"/>
              <a:t>API </a:t>
            </a:r>
            <a:r>
              <a:rPr lang="ru-RU" dirty="0"/>
              <a:t>для различных </a:t>
            </a:r>
            <a:r>
              <a:rPr lang="es-419" dirty="0"/>
              <a:t>GPU</a:t>
            </a:r>
            <a:br>
              <a:rPr lang="es-419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692E36-FDCB-3318-AE1F-2B02BDE21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D8FAA1-3ED1-3941-8AA7-FA63DAAA5BE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Vulkan. Руководство разработчика. Краткий обзор / Хабр">
            <a:extLst>
              <a:ext uri="{FF2B5EF4-FFF2-40B4-BE49-F238E27FC236}">
                <a16:creationId xmlns:a16="http://schemas.microsoft.com/office/drawing/2014/main" id="{87E86567-95F2-CF91-B3B0-5BDCE806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20" y="1427598"/>
            <a:ext cx="2777283" cy="8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7E7E8A-30FD-6F08-AF2A-37ACC040F2D2}"/>
              </a:ext>
            </a:extLst>
          </p:cNvPr>
          <p:cNvSpPr/>
          <p:nvPr/>
        </p:nvSpPr>
        <p:spPr>
          <a:xfrm>
            <a:off x="371475" y="3785099"/>
            <a:ext cx="2445696" cy="75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Embedded GPU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B55E34-2AC0-69DA-E381-ADB90D7A69CF}"/>
              </a:ext>
            </a:extLst>
          </p:cNvPr>
          <p:cNvSpPr/>
          <p:nvPr/>
        </p:nvSpPr>
        <p:spPr>
          <a:xfrm>
            <a:off x="3372593" y="3785099"/>
            <a:ext cx="2445696" cy="75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Mobile SoC GPU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F49EE3-4F32-EA2C-DB5D-553D32329E2E}"/>
              </a:ext>
            </a:extLst>
          </p:cNvPr>
          <p:cNvSpPr/>
          <p:nvPr/>
        </p:nvSpPr>
        <p:spPr>
          <a:xfrm>
            <a:off x="6373711" y="3785099"/>
            <a:ext cx="2445696" cy="75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GPU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C25A9B-505F-6D42-43DB-67BDB712305C}"/>
              </a:ext>
            </a:extLst>
          </p:cNvPr>
          <p:cNvSpPr/>
          <p:nvPr/>
        </p:nvSpPr>
        <p:spPr>
          <a:xfrm>
            <a:off x="9374829" y="3785099"/>
            <a:ext cx="2445696" cy="757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4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Desktop GPU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9E1462-7D71-2AB6-D1AB-8609653C2D75}"/>
              </a:ext>
            </a:extLst>
          </p:cNvPr>
          <p:cNvSpPr/>
          <p:nvPr/>
        </p:nvSpPr>
        <p:spPr>
          <a:xfrm>
            <a:off x="367200" y="5263685"/>
            <a:ext cx="2445696" cy="757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Integrated graphics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269EA8-851F-8F8C-DCC8-147E00F40AC0}"/>
              </a:ext>
            </a:extLst>
          </p:cNvPr>
          <p:cNvSpPr/>
          <p:nvPr/>
        </p:nvSpPr>
        <p:spPr>
          <a:xfrm>
            <a:off x="3368318" y="5263685"/>
            <a:ext cx="2445696" cy="757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Adreno, Mali, </a:t>
            </a:r>
            <a:r>
              <a:rPr lang="en-US" dirty="0" err="1">
                <a:solidFill>
                  <a:schemeClr val="tx1"/>
                </a:solidFill>
              </a:rPr>
              <a:t>PowerVR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77CE30C-B70A-2050-2F1D-E1D98479B69D}"/>
              </a:ext>
            </a:extLst>
          </p:cNvPr>
          <p:cNvSpPr/>
          <p:nvPr/>
        </p:nvSpPr>
        <p:spPr>
          <a:xfrm>
            <a:off x="7874270" y="5263685"/>
            <a:ext cx="2445696" cy="757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NVIDIA, AMD,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Intel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2C030EC-2200-9323-F193-6BE23AD66423}"/>
              </a:ext>
            </a:extLst>
          </p:cNvPr>
          <p:cNvCxnSpPr>
            <a:stCxn id="15" idx="0"/>
            <a:endCxn id="10" idx="2"/>
          </p:cNvCxnSpPr>
          <p:nvPr/>
        </p:nvCxnSpPr>
        <p:spPr>
          <a:xfrm flipV="1">
            <a:off x="1590048" y="4542802"/>
            <a:ext cx="0" cy="72088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F2A9314-49B1-C483-CAC5-15D5D6CC8D28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591166" y="4542802"/>
            <a:ext cx="0" cy="72088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B44FD545-1E41-4527-4C9C-747E5B2DA071}"/>
              </a:ext>
            </a:extLst>
          </p:cNvPr>
          <p:cNvCxnSpPr>
            <a:stCxn id="17" idx="0"/>
            <a:endCxn id="12" idx="2"/>
          </p:cNvCxnSpPr>
          <p:nvPr/>
        </p:nvCxnSpPr>
        <p:spPr>
          <a:xfrm rot="16200000" flipV="1">
            <a:off x="7830119" y="4309243"/>
            <a:ext cx="720883" cy="1188000"/>
          </a:xfrm>
          <a:prstGeom prst="bentConnector3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>
            <a:extLst>
              <a:ext uri="{FF2B5EF4-FFF2-40B4-BE49-F238E27FC236}">
                <a16:creationId xmlns:a16="http://schemas.microsoft.com/office/drawing/2014/main" id="{6BC8F8D6-740C-1C11-2D5D-318A014AC8B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607029" y="4310601"/>
            <a:ext cx="723600" cy="1188000"/>
          </a:xfrm>
          <a:prstGeom prst="bentConnector3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C32BCC62-03F1-C2FF-79F0-9631490912B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37210" y="1472098"/>
            <a:ext cx="1278000" cy="3348000"/>
          </a:xfrm>
          <a:prstGeom prst="bentConnector3">
            <a:avLst>
              <a:gd name="adj1" fmla="val 63836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1C2E12-FAC1-C328-CA6C-2FA8DDFAF383}"/>
              </a:ext>
            </a:extLst>
          </p:cNvPr>
          <p:cNvSpPr/>
          <p:nvPr/>
        </p:nvSpPr>
        <p:spPr>
          <a:xfrm>
            <a:off x="4591166" y="1207390"/>
            <a:ext cx="3005393" cy="1299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EC9AAD8E-F221-0ED0-2784-0A81B70F68F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16047" y="1480516"/>
            <a:ext cx="1296000" cy="3348000"/>
          </a:xfrm>
          <a:prstGeom prst="bentConnector3">
            <a:avLst>
              <a:gd name="adj1" fmla="val 63447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ткрывающая квадратная скобка 30">
            <a:extLst>
              <a:ext uri="{FF2B5EF4-FFF2-40B4-BE49-F238E27FC236}">
                <a16:creationId xmlns:a16="http://schemas.microsoft.com/office/drawing/2014/main" id="{06A08651-6CC9-DA47-02C2-F881F190F5F2}"/>
              </a:ext>
            </a:extLst>
          </p:cNvPr>
          <p:cNvSpPr/>
          <p:nvPr/>
        </p:nvSpPr>
        <p:spPr>
          <a:xfrm rot="5400000">
            <a:off x="5925916" y="2097233"/>
            <a:ext cx="338874" cy="3002412"/>
          </a:xfrm>
          <a:prstGeom prst="leftBracket">
            <a:avLst>
              <a:gd name="adj" fmla="val 0"/>
            </a:avLst>
          </a:prstGeom>
          <a:ln w="9525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5098F91-6D33-665B-B290-498A5AF83A32}"/>
              </a:ext>
            </a:extLst>
          </p:cNvPr>
          <p:cNvCxnSpPr>
            <a:cxnSpLocks/>
          </p:cNvCxnSpPr>
          <p:nvPr/>
        </p:nvCxnSpPr>
        <p:spPr>
          <a:xfrm flipV="1">
            <a:off x="6095353" y="2506516"/>
            <a:ext cx="648" cy="9224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63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00" y="1557338"/>
            <a:ext cx="11449050" cy="4824413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noProof="0" dirty="0"/>
              <a:t>Для создания конвейера шейдера требуется </a:t>
            </a:r>
            <a:br>
              <a:rPr lang="en-US" sz="2400" noProof="0" dirty="0"/>
            </a:br>
            <a:r>
              <a:rPr lang="ru-RU" sz="2400" noProof="0" dirty="0"/>
              <a:t>создание дополнительных объектов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noProof="0" dirty="0" err="1"/>
              <a:t>тоимость</a:t>
            </a:r>
            <a:r>
              <a:rPr lang="ru-RU" noProof="0" dirty="0"/>
              <a:t> создания </a:t>
            </a:r>
            <a:r>
              <a:rPr lang="en-US" noProof="0" dirty="0"/>
              <a:t>«</a:t>
            </a:r>
            <a:r>
              <a:rPr lang="ru-RU" noProof="0" dirty="0"/>
              <a:t>конвейера</a:t>
            </a:r>
            <a:r>
              <a:rPr lang="en-US" noProof="0" dirty="0"/>
              <a:t>»</a:t>
            </a:r>
            <a:r>
              <a:rPr lang="ru-RU" noProof="0" dirty="0"/>
              <a:t> </a:t>
            </a:r>
            <a:br>
              <a:rPr lang="ru-RU" noProof="0" dirty="0"/>
            </a:br>
            <a:r>
              <a:rPr lang="ru-RU" noProof="0" dirty="0"/>
              <a:t>запуска</a:t>
            </a:r>
            <a:r>
              <a:rPr lang="en-US" noProof="0" dirty="0"/>
              <a:t> </a:t>
            </a:r>
            <a:r>
              <a:rPr lang="ru-RU" noProof="0" dirty="0"/>
              <a:t>шейдера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3F5C1-3E90-D225-D991-B4DF47574013}"/>
              </a:ext>
            </a:extLst>
          </p:cNvPr>
          <p:cNvSpPr/>
          <p:nvPr/>
        </p:nvSpPr>
        <p:spPr>
          <a:xfrm>
            <a:off x="385398" y="2579511"/>
            <a:ext cx="1868810" cy="15456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Shader Module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8EC5CA-5F57-1C49-880E-4EBB410E8D78}"/>
              </a:ext>
            </a:extLst>
          </p:cNvPr>
          <p:cNvSpPr/>
          <p:nvPr/>
        </p:nvSpPr>
        <p:spPr>
          <a:xfrm>
            <a:off x="2593776" y="2579511"/>
            <a:ext cx="1868810" cy="15456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Descriptor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Set Layout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4FE4A3-3F65-62DC-79DC-6118DC87ADB0}"/>
              </a:ext>
            </a:extLst>
          </p:cNvPr>
          <p:cNvSpPr/>
          <p:nvPr/>
        </p:nvSpPr>
        <p:spPr>
          <a:xfrm>
            <a:off x="4802154" y="2579511"/>
            <a:ext cx="1868810" cy="15456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SpecializationInfo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5D030C-1926-EBCE-ABCA-D5AD55D94233}"/>
              </a:ext>
            </a:extLst>
          </p:cNvPr>
          <p:cNvSpPr/>
          <p:nvPr/>
        </p:nvSpPr>
        <p:spPr>
          <a:xfrm>
            <a:off x="4802154" y="4475691"/>
            <a:ext cx="1868810" cy="15456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Compute Layout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A55CAB-4810-CF8C-963E-69BAF6F02DA5}"/>
              </a:ext>
            </a:extLst>
          </p:cNvPr>
          <p:cNvSpPr/>
          <p:nvPr/>
        </p:nvSpPr>
        <p:spPr>
          <a:xfrm>
            <a:off x="2584128" y="4475691"/>
            <a:ext cx="1868810" cy="15456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Pipeline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Layout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C0CC19-CCFF-BD17-BD23-69EFB596A812}"/>
              </a:ext>
            </a:extLst>
          </p:cNvPr>
          <p:cNvSpPr/>
          <p:nvPr/>
        </p:nvSpPr>
        <p:spPr>
          <a:xfrm>
            <a:off x="385398" y="4475691"/>
            <a:ext cx="1868810" cy="15456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PushConstantRage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73B15D8-17F7-5A1A-7718-1F79A7A4599C}"/>
              </a:ext>
            </a:extLst>
          </p:cNvPr>
          <p:cNvSpPr/>
          <p:nvPr/>
        </p:nvSpPr>
        <p:spPr>
          <a:xfrm>
            <a:off x="7342496" y="1557339"/>
            <a:ext cx="4473754" cy="446405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spcAft>
                <a:spcPts val="1200"/>
              </a:spcAft>
            </a:pPr>
            <a:r>
              <a:rPr lang="ru-RU" sz="2400" noProof="0" dirty="0">
                <a:solidFill>
                  <a:schemeClr val="tx1"/>
                </a:solidFill>
                <a:latin typeface="TT Norms Pro" panose="020B0103030101020204" pitchFamily="34" charset="0"/>
              </a:rPr>
              <a:t>Проблема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</a:rPr>
              <a:t>Вычислительные </a:t>
            </a:r>
            <a:r>
              <a:rPr lang="ru-RU" noProof="0" dirty="0">
                <a:solidFill>
                  <a:schemeClr val="tx1"/>
                </a:solidFill>
              </a:rPr>
              <a:t>шейдеры запускаются тысячи раз в секунду, </a:t>
            </a:r>
            <a:br>
              <a:rPr lang="ru-RU" noProof="0" dirty="0">
                <a:solidFill>
                  <a:schemeClr val="tx1"/>
                </a:solidFill>
              </a:rPr>
            </a:br>
            <a:r>
              <a:rPr lang="ru-RU" noProof="0" dirty="0">
                <a:solidFill>
                  <a:schemeClr val="tx1"/>
                </a:solidFill>
              </a:rPr>
              <a:t>а создание </a:t>
            </a:r>
            <a:r>
              <a:rPr lang="en-US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конвейера</a:t>
            </a:r>
            <a:r>
              <a:rPr lang="en-US" dirty="0">
                <a:solidFill>
                  <a:schemeClr val="tx1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> может занимать десятки миллисекунд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9D4070-0AAD-06F6-7C6A-AE8B866F7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9719" y="4731867"/>
            <a:ext cx="1028947" cy="1028947"/>
          </a:xfrm>
          <a:prstGeom prst="rect">
            <a:avLst/>
          </a:prstGeom>
        </p:spPr>
      </p:pic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EF159FB0-1A75-0DEE-3026-E8E83F197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60</a:t>
            </a:fld>
            <a:endParaRPr lang="ru-RU" noProof="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CDEC0-9E6F-75A5-E90C-F5372D9B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7FEC-98E8-AD0F-EFF3-5D708994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шейдера в </a:t>
            </a:r>
            <a:r>
              <a:rPr lang="en-US" noProof="0" dirty="0"/>
              <a:t>Adept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BA69917-80A2-C8CA-1338-EFEF0A6A9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61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9B7BAC-96EB-9858-40B2-E6467B4249D3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Memory pointers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N);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Arguments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09F15A-B7CB-1874-7544-FA7100D92AD4}"/>
              </a:ext>
            </a:extLst>
          </p:cNvPr>
          <p:cNvSpPr txBox="1"/>
          <p:nvPr/>
        </p:nvSpPr>
        <p:spPr>
          <a:xfrm>
            <a:off x="371475" y="1173569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CUDA</a:t>
            </a:r>
            <a:endParaRPr lang="ru-RU" sz="2000" b="1" dirty="0">
              <a:latin typeface="TT Norms Pro" panose="020B0103030101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E4F097-3741-5981-E7BC-FD343EDE175E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RUN_SHADER(device_id, dtype, ADD_SPV,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make_shader_consts(threadsPerBlock),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spec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make_shader_consts(N),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push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blocksPerGrid);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162C9-EF45-5247-0208-351821DEDCEB}"/>
              </a:ext>
            </a:extLst>
          </p:cNvPr>
          <p:cNvSpPr txBox="1"/>
          <p:nvPr/>
        </p:nvSpPr>
        <p:spPr>
          <a:xfrm>
            <a:off x="371475" y="373925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Adept</a:t>
            </a:r>
          </a:p>
        </p:txBody>
      </p:sp>
    </p:spTree>
    <p:extLst>
      <p:ext uri="{BB962C8B-B14F-4D97-AF65-F5344CB8AC3E}">
        <p14:creationId xmlns:p14="http://schemas.microsoft.com/office/powerpoint/2010/main" val="2377869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322D-54A9-5B69-8A57-328B97BC5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39E3-F94F-726F-4B35-4FEBF2D7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шейдера в </a:t>
            </a:r>
            <a:r>
              <a:rPr lang="en-US" noProof="0" dirty="0"/>
              <a:t>Adept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5A827371-1530-1F60-9441-BAAFDA6C0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62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4D9F1F-4F1A-F7D6-D42C-12094C7F4A8E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Memory pointers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N);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Arguments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4808B-899D-61B9-D892-84B180B7A90A}"/>
              </a:ext>
            </a:extLst>
          </p:cNvPr>
          <p:cNvSpPr txBox="1"/>
          <p:nvPr/>
        </p:nvSpPr>
        <p:spPr>
          <a:xfrm>
            <a:off x="371475" y="1173569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CUDA</a:t>
            </a:r>
            <a:endParaRPr lang="ru-RU" sz="2000" b="1" dirty="0">
              <a:latin typeface="TT Norms Pro" panose="020B0103030101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407111-5166-07D2-F6D0-8996C4041470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RUN_SHADER(device_id, dtype,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ADD_SPV,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         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buffers,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make_shader_consts(threadsPerBlock),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spec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make_shader_consts(N),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push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blocksPerGrid);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12C72-6FE9-5078-FCE6-79E4F040ABED}"/>
              </a:ext>
            </a:extLst>
          </p:cNvPr>
          <p:cNvSpPr txBox="1"/>
          <p:nvPr/>
        </p:nvSpPr>
        <p:spPr>
          <a:xfrm>
            <a:off x="371475" y="373925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Adept</a:t>
            </a:r>
          </a:p>
        </p:txBody>
      </p:sp>
    </p:spTree>
    <p:extLst>
      <p:ext uri="{BB962C8B-B14F-4D97-AF65-F5344CB8AC3E}">
        <p14:creationId xmlns:p14="http://schemas.microsoft.com/office/powerpoint/2010/main" val="13239297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116B8-D43D-B753-BA0F-AFDBCE35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89F4-9B1C-86CA-AC44-0103FFC7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шейдера в </a:t>
            </a:r>
            <a:r>
              <a:rPr lang="en-US" noProof="0" dirty="0"/>
              <a:t>Adept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F2F949E5-0D45-6133-E004-0BC124EE0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63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BD212A-DD85-686A-D757-930068CD3B78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dtype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Memory pointers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N);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Arguments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81BF8F-3A51-BD87-B13D-9AD59A5C33CB}"/>
              </a:ext>
            </a:extLst>
          </p:cNvPr>
          <p:cNvSpPr txBox="1"/>
          <p:nvPr/>
        </p:nvSpPr>
        <p:spPr>
          <a:xfrm>
            <a:off x="371475" y="1173569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CUDA</a:t>
            </a:r>
            <a:endParaRPr lang="ru-RU" sz="2000" b="1" dirty="0">
              <a:latin typeface="TT Norms Pro" panose="020B0103030101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EC74F3-93C3-4245-B946-AE01CE3A0483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RUN_SHADER(device_id,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dtype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ADD_SPV,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make_shader_consts(threadsPerBlock),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spec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make_shader_consts(N),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push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blocksPerGrid);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821C7-AFF0-C513-3FDF-1A6C3FCFAF58}"/>
              </a:ext>
            </a:extLst>
          </p:cNvPr>
          <p:cNvSpPr txBox="1"/>
          <p:nvPr/>
        </p:nvSpPr>
        <p:spPr>
          <a:xfrm>
            <a:off x="371475" y="373925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Adept</a:t>
            </a:r>
          </a:p>
        </p:txBody>
      </p:sp>
    </p:spTree>
    <p:extLst>
      <p:ext uri="{BB962C8B-B14F-4D97-AF65-F5344CB8AC3E}">
        <p14:creationId xmlns:p14="http://schemas.microsoft.com/office/powerpoint/2010/main" val="24834797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E8FB-5901-BC49-1537-09A2A389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B2DA-9A4E-812D-E79B-D41BE175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шейдера в </a:t>
            </a:r>
            <a:r>
              <a:rPr lang="en-US" noProof="0" dirty="0"/>
              <a:t>Adept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F1581DE5-1777-78C0-DC4E-C5CBB38D5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64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C78EF6-16DD-7487-34D7-EBE19FDBE9CB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&gt;&lt;&lt;&lt;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blocksPerGrid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Memory pointers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N);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Arguments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90A1C-6338-F13F-52F1-1F295CD402D8}"/>
              </a:ext>
            </a:extLst>
          </p:cNvPr>
          <p:cNvSpPr txBox="1"/>
          <p:nvPr/>
        </p:nvSpPr>
        <p:spPr>
          <a:xfrm>
            <a:off x="371475" y="1173569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CUDA</a:t>
            </a:r>
            <a:endParaRPr lang="ru-RU" sz="2000" b="1" dirty="0">
              <a:latin typeface="TT Norms Pro" panose="020B0103030101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D96419-EB3D-B495-1581-CFD56E276087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RUN_SHADER(device_id, dtype, ADD_SPV,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make_shader_consts(threadsPerBlock),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spec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make_shader_consts(N),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push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blocksPerGrid);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67F37-61C8-33CA-9D5B-12CD1E3A1F28}"/>
              </a:ext>
            </a:extLst>
          </p:cNvPr>
          <p:cNvSpPr txBox="1"/>
          <p:nvPr/>
        </p:nvSpPr>
        <p:spPr>
          <a:xfrm>
            <a:off x="371475" y="373925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Adept</a:t>
            </a:r>
          </a:p>
        </p:txBody>
      </p:sp>
    </p:spTree>
    <p:extLst>
      <p:ext uri="{BB962C8B-B14F-4D97-AF65-F5344CB8AC3E}">
        <p14:creationId xmlns:p14="http://schemas.microsoft.com/office/powerpoint/2010/main" val="25504046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C56D-32D8-52DD-89A2-D02461749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06E1-FA9E-898E-EAD8-B2B961F7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шейдера в </a:t>
            </a:r>
            <a:r>
              <a:rPr lang="en-US" noProof="0" dirty="0"/>
              <a:t>Adept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FDC65D67-F104-4F74-DD63-170CFE72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65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CDD1BF-5339-1553-09B7-C5B5DED660F3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d_A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d_B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 err="1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d_C</a:t>
            </a: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,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Memory pointers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N);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Arguments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424C9-7733-C36B-D5FB-EAA518A259C3}"/>
              </a:ext>
            </a:extLst>
          </p:cNvPr>
          <p:cNvSpPr txBox="1"/>
          <p:nvPr/>
        </p:nvSpPr>
        <p:spPr>
          <a:xfrm>
            <a:off x="371475" y="1173569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CUDA</a:t>
            </a:r>
            <a:endParaRPr lang="ru-RU" sz="2000" b="1" dirty="0">
              <a:latin typeface="TT Norms Pro" panose="020B0103030101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326CCBE-3B6D-0F77-6A08-25E0D42B1C92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RUN_SHADER(device_id, dtype, ADD_SPV,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buffers,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make_shader_consts(threadsPerBlock),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spec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make_shader_consts(N),       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push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blocksPerGrid);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D5D2D9-1177-2487-59AB-F8A73CA0C317}"/>
              </a:ext>
            </a:extLst>
          </p:cNvPr>
          <p:cNvSpPr txBox="1"/>
          <p:nvPr/>
        </p:nvSpPr>
        <p:spPr>
          <a:xfrm>
            <a:off x="371475" y="373925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Adept</a:t>
            </a:r>
          </a:p>
        </p:txBody>
      </p:sp>
    </p:spTree>
    <p:extLst>
      <p:ext uri="{BB962C8B-B14F-4D97-AF65-F5344CB8AC3E}">
        <p14:creationId xmlns:p14="http://schemas.microsoft.com/office/powerpoint/2010/main" val="3452926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41969-634C-457D-70B3-3E1A1D0FE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06AE-E57C-B3BB-10DE-8E8C1465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/>
              <a:t>Запуск вычислительного шейдера в </a:t>
            </a:r>
            <a:r>
              <a:rPr lang="en-US" noProof="0" dirty="0"/>
              <a:t>Adept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2890D303-BD83-09BF-5983-F6BAF8472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66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F12621-8928-EEBA-0529-3D917048274C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addVectors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&gt;&lt;&lt;&lt;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blocksPerGrid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threadsPerBlock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&gt;&gt;&gt;(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 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d_A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d_B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d_C</a:t>
            </a:r>
            <a:r>
              <a:rPr lang="en-US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Memory pointers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                                         N);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Arguments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F2D25-E707-8BDB-41A4-4FBEEBFF4342}"/>
              </a:ext>
            </a:extLst>
          </p:cNvPr>
          <p:cNvSpPr txBox="1"/>
          <p:nvPr/>
        </p:nvSpPr>
        <p:spPr>
          <a:xfrm>
            <a:off x="371475" y="1173569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CUDA</a:t>
            </a:r>
            <a:endParaRPr lang="ru-RU" sz="2000" b="1" dirty="0">
              <a:latin typeface="TT Norms Pro" panose="020B0103030101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BACBCC4-C341-8BA0-515E-B332110A1EED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RUN_SHADER(device_id, dtype, ADD_SPV,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make_shader_consts(threadsPerBlock),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spec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make_shader_consts(N),           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push constants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blocksPerGrid);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E09F94-9278-5B09-79D1-7B1D29C3F1D6}"/>
              </a:ext>
            </a:extLst>
          </p:cNvPr>
          <p:cNvSpPr txBox="1"/>
          <p:nvPr/>
        </p:nvSpPr>
        <p:spPr>
          <a:xfrm>
            <a:off x="371475" y="373925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latin typeface="TT Norms Pro" panose="020B0103030101020204" pitchFamily="34" charset="0"/>
              </a:rPr>
              <a:t>Adept</a:t>
            </a:r>
          </a:p>
        </p:txBody>
      </p:sp>
    </p:spTree>
    <p:extLst>
      <p:ext uri="{BB962C8B-B14F-4D97-AF65-F5344CB8AC3E}">
        <p14:creationId xmlns:p14="http://schemas.microsoft.com/office/powerpoint/2010/main" val="8860294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95A1-8E5A-5C6B-F24C-26E716C6D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5D9E13-B9CB-4EE3-B5EC-68494AA9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noProof="0" dirty="0" err="1"/>
              <a:t>Push</a:t>
            </a:r>
            <a:r>
              <a:rPr lang="ru-RU" noProof="0" dirty="0"/>
              <a:t> </a:t>
            </a:r>
            <a:r>
              <a:rPr lang="ru-RU" noProof="0" dirty="0" err="1"/>
              <a:t>vs</a:t>
            </a:r>
            <a:r>
              <a:rPr lang="ru-RU" noProof="0" dirty="0"/>
              <a:t>. </a:t>
            </a:r>
            <a:r>
              <a:rPr lang="ru-RU" noProof="0" dirty="0" err="1"/>
              <a:t>Specialization</a:t>
            </a:r>
            <a:r>
              <a:rPr lang="ru-RU" noProof="0" dirty="0"/>
              <a:t> константы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8CC0E6-3DD4-910C-62AA-009A366EC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67</a:t>
            </a:fld>
            <a:endParaRPr lang="ru-RU" noProof="0" dirty="0"/>
          </a:p>
        </p:txBody>
      </p:sp>
      <p:graphicFrame>
        <p:nvGraphicFramePr>
          <p:cNvPr id="8" name="Таблица 2">
            <a:extLst>
              <a:ext uri="{FF2B5EF4-FFF2-40B4-BE49-F238E27FC236}">
                <a16:creationId xmlns:a16="http://schemas.microsoft.com/office/drawing/2014/main" id="{19696417-9CB2-C71D-AFB0-5FC19239E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27502"/>
              </p:ext>
            </p:extLst>
          </p:nvPr>
        </p:nvGraphicFramePr>
        <p:xfrm>
          <a:off x="366713" y="1016792"/>
          <a:ext cx="11442699" cy="512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316">
                  <a:extLst>
                    <a:ext uri="{9D8B030D-6E8A-4147-A177-3AD203B41FA5}">
                      <a16:colId xmlns:a16="http://schemas.microsoft.com/office/drawing/2014/main" val="3620724068"/>
                    </a:ext>
                  </a:extLst>
                </a:gridCol>
                <a:gridCol w="4125951">
                  <a:extLst>
                    <a:ext uri="{9D8B030D-6E8A-4147-A177-3AD203B41FA5}">
                      <a16:colId xmlns:a16="http://schemas.microsoft.com/office/drawing/2014/main" val="3594171665"/>
                    </a:ext>
                  </a:extLst>
                </a:gridCol>
                <a:gridCol w="4215432">
                  <a:extLst>
                    <a:ext uri="{9D8B030D-6E8A-4147-A177-3AD203B41FA5}">
                      <a16:colId xmlns:a16="http://schemas.microsoft.com/office/drawing/2014/main" val="3462872471"/>
                    </a:ext>
                  </a:extLst>
                </a:gridCol>
              </a:tblGrid>
              <a:tr h="708900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endParaRPr sz="2400" b="0" i="0" dirty="0">
                        <a:solidFill>
                          <a:schemeClr val="tx2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es-419" sz="20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Push-</a:t>
                      </a:r>
                      <a:r>
                        <a:rPr lang="ru-RU" sz="20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константы</a:t>
                      </a:r>
                    </a:p>
                  </a:txBody>
                  <a:tcPr marL="135467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srgbClr val="FFFFFF"/>
                          </a:solidFill>
                          <a:latin typeface="Liberation Sans"/>
                        </a:defRPr>
                      </a:pPr>
                      <a:r>
                        <a:rPr lang="ru-RU" sz="2000" b="0" i="0" dirty="0">
                          <a:solidFill>
                            <a:schemeClr val="tx2"/>
                          </a:solidFill>
                          <a:latin typeface="TT Norms Pro Medium" panose="020B0103030101020204" pitchFamily="34" charset="0"/>
                        </a:rPr>
                        <a:t>Константы специализации</a:t>
                      </a:r>
                    </a:p>
                  </a:txBody>
                  <a:tcPr marL="135467" marR="67733" marT="6773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153421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Аналогия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CUDA</a:t>
                      </a:r>
                    </a:p>
                  </a:txBody>
                  <a:tcPr marL="0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Аргументы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вычислительного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ядра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Конфигурация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запуска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69669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Когда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задаются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Каждый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вызов</a:t>
                      </a:r>
                      <a:r>
                        <a:rPr sz="1800" dirty="0">
                          <a:latin typeface="+mn-lt"/>
                        </a:rPr>
                        <a:t> dispatch()</a:t>
                      </a: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При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создании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конвейера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6725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Производительность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Нулевые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накладные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расходы</a:t>
                      </a:r>
                      <a:r>
                        <a:rPr sz="1800" dirty="0">
                          <a:latin typeface="+mn-lt"/>
                        </a:rPr>
                        <a:t>, </a:t>
                      </a:r>
                      <a:r>
                        <a:rPr sz="1800" dirty="0" err="1">
                          <a:latin typeface="+mn-lt"/>
                        </a:rPr>
                        <a:t>быстрое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обновление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Встроены</a:t>
                      </a:r>
                      <a:r>
                        <a:rPr sz="1800" dirty="0">
                          <a:latin typeface="+mn-lt"/>
                        </a:rPr>
                        <a:t> в </a:t>
                      </a:r>
                      <a:r>
                        <a:rPr sz="1800" dirty="0" err="1">
                          <a:latin typeface="+mn-lt"/>
                        </a:rPr>
                        <a:t>конвейер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384829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Лимит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размера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Макс</a:t>
                      </a:r>
                      <a:r>
                        <a:rPr sz="1800" dirty="0">
                          <a:latin typeface="+mn-lt"/>
                        </a:rPr>
                        <a:t>. 128</a:t>
                      </a:r>
                      <a:r>
                        <a:rPr lang="ru-RU" sz="1800" dirty="0">
                          <a:latin typeface="+mn-lt"/>
                        </a:rPr>
                        <a:t>–</a:t>
                      </a:r>
                      <a:r>
                        <a:rPr lang="en-US" sz="1800" dirty="0">
                          <a:latin typeface="+mn-lt"/>
                        </a:rPr>
                        <a:t>256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байт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Ограничены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ru-RU" sz="1800" dirty="0">
                          <a:latin typeface="+mn-lt"/>
                        </a:rPr>
                        <a:t>размером 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>
                          <a:latin typeface="+mn-lt"/>
                        </a:rPr>
                        <a:t>SPIR-V</a:t>
                      </a:r>
                      <a:r>
                        <a:rPr lang="ru-RU" sz="1800" dirty="0">
                          <a:latin typeface="+mn-lt"/>
                        </a:rPr>
                        <a:t> модуля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71141"/>
                  </a:ext>
                </a:extLst>
              </a:tr>
              <a:tr h="823103"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Вариант</a:t>
                      </a:r>
                      <a:r>
                        <a:rPr sz="1800" b="0" i="0" dirty="0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chemeClr val="tx1"/>
                          </a:solidFill>
                          <a:latin typeface="TT Norms Pro Medium" panose="020B0103030101020204" pitchFamily="34" charset="0"/>
                        </a:rPr>
                        <a:t>использования</a:t>
                      </a:r>
                      <a:endParaRPr sz="1800" b="0" i="0" dirty="0">
                        <a:solidFill>
                          <a:schemeClr val="tx1"/>
                        </a:solidFill>
                        <a:latin typeface="TT Norms Pro Medium" panose="020B0103030101020204" pitchFamily="34" charset="0"/>
                      </a:endParaRPr>
                    </a:p>
                  </a:txBody>
                  <a:tcPr marL="0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Форма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тензора</a:t>
                      </a:r>
                      <a:r>
                        <a:rPr sz="1800" dirty="0">
                          <a:latin typeface="+mn-lt"/>
                        </a:rPr>
                        <a:t>, </a:t>
                      </a:r>
                      <a:r>
                        <a:rPr sz="1800" dirty="0" err="1">
                          <a:latin typeface="+mn-lt"/>
                        </a:rPr>
                        <a:t>счётчики</a:t>
                      </a:r>
                      <a:r>
                        <a:rPr sz="1800" dirty="0">
                          <a:latin typeface="+mn-lt"/>
                        </a:rPr>
                        <a:t>, </a:t>
                      </a:r>
                      <a:br>
                        <a:rPr lang="ru-RU" sz="1800" dirty="0">
                          <a:latin typeface="+mn-lt"/>
                        </a:rPr>
                      </a:br>
                      <a:r>
                        <a:rPr sz="1800" dirty="0" err="1">
                          <a:latin typeface="+mn-lt"/>
                        </a:rPr>
                        <a:t>смещения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0">
                          <a:solidFill>
                            <a:srgbClr val="595959"/>
                          </a:solidFill>
                          <a:latin typeface="Liberation Sans"/>
                        </a:defRPr>
                      </a:pPr>
                      <a:r>
                        <a:rPr sz="1800" dirty="0" err="1">
                          <a:latin typeface="+mn-lt"/>
                        </a:rPr>
                        <a:t>Тип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данных</a:t>
                      </a:r>
                      <a:r>
                        <a:rPr sz="1800" dirty="0">
                          <a:latin typeface="+mn-lt"/>
                        </a:rPr>
                        <a:t>, </a:t>
                      </a:r>
                      <a:r>
                        <a:rPr sz="1800" dirty="0" err="1">
                          <a:latin typeface="+mn-lt"/>
                        </a:rPr>
                        <a:t>размер</a:t>
                      </a:r>
                      <a:r>
                        <a:rPr sz="1800" dirty="0">
                          <a:latin typeface="+mn-lt"/>
                        </a:rPr>
                        <a:t> </a:t>
                      </a:r>
                      <a:r>
                        <a:rPr sz="1800" dirty="0" err="1">
                          <a:latin typeface="+mn-lt"/>
                        </a:rPr>
                        <a:t>подгруппы</a:t>
                      </a:r>
                      <a:endParaRPr sz="1800" dirty="0">
                        <a:latin typeface="+mn-lt"/>
                      </a:endParaRPr>
                    </a:p>
                  </a:txBody>
                  <a:tcPr marL="135467" marR="67733" marT="108000" marB="67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40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8AA2-D20C-CC31-BF29-8A04E82D8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48B306-15D8-DC0C-4051-75E1FA20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334CEE-259E-7AC6-6A61-B185FEC06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68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4AB1EC-3FE8-35B3-A95D-02FC3A8EB80B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VkShaderConstantsDesc desc_;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371396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EC03A-D513-1253-748B-B570B79B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E56C5C0-C3E4-F4F9-84A1-F8256E4E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4303A-1DBD-D3AA-218D-255AD294B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69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51D853-46EA-D6E5-4DA0-76F8C825D85A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VkShaderConstantsDesc desc_;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66650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621E-031A-5A3D-7F0D-98F0B6C1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063C51-38F3-7754-E8AD-3B791657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Vulkan — </a:t>
            </a:r>
            <a:r>
              <a:rPr lang="ru-RU" dirty="0"/>
              <a:t>тренд для </a:t>
            </a:r>
            <a:r>
              <a:rPr lang="es-419" dirty="0"/>
              <a:t>Inference </a:t>
            </a:r>
            <a:r>
              <a:rPr lang="ru-RU" dirty="0"/>
              <a:t>на устройствах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D32603-8CB5-30DF-DDBF-24348CE14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D8FAA1-3ED1-3941-8AA7-FA63DAAA5BE4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DB0283A-D89A-0815-0535-02E233C9F4B4}"/>
              </a:ext>
            </a:extLst>
          </p:cNvPr>
          <p:cNvGrpSpPr/>
          <p:nvPr/>
        </p:nvGrpSpPr>
        <p:grpSpPr>
          <a:xfrm>
            <a:off x="389225" y="3013696"/>
            <a:ext cx="11412000" cy="0"/>
            <a:chOff x="623887" y="2960688"/>
            <a:chExt cx="10945557" cy="0"/>
          </a:xfrm>
        </p:grpSpPr>
        <p:cxnSp>
          <p:nvCxnSpPr>
            <p:cNvPr id="2" name="Прямая соединительная линия 1">
              <a:extLst>
                <a:ext uri="{FF2B5EF4-FFF2-40B4-BE49-F238E27FC236}">
                  <a16:creationId xmlns:a16="http://schemas.microsoft.com/office/drawing/2014/main" id="{6A4271CF-9EC9-80D9-14D6-029C030552D7}"/>
                </a:ext>
              </a:extLst>
            </p:cNvPr>
            <p:cNvCxnSpPr>
              <a:cxnSpLocks/>
            </p:cNvCxnSpPr>
            <p:nvPr/>
          </p:nvCxnSpPr>
          <p:spPr>
            <a:xfrm>
              <a:off x="623887" y="2960688"/>
              <a:ext cx="25884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040FE2C3-1D3A-4143-9F4C-13E06AF8D494}"/>
                </a:ext>
              </a:extLst>
            </p:cNvPr>
            <p:cNvCxnSpPr>
              <a:cxnSpLocks/>
            </p:cNvCxnSpPr>
            <p:nvPr/>
          </p:nvCxnSpPr>
          <p:spPr>
            <a:xfrm>
              <a:off x="3409606" y="2960688"/>
              <a:ext cx="25884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58F5BCA-5DD9-EBBC-14AC-A15EC65A453A}"/>
                </a:ext>
              </a:extLst>
            </p:cNvPr>
            <p:cNvCxnSpPr>
              <a:cxnSpLocks/>
            </p:cNvCxnSpPr>
            <p:nvPr/>
          </p:nvCxnSpPr>
          <p:spPr>
            <a:xfrm>
              <a:off x="6195324" y="2960688"/>
              <a:ext cx="25884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CC4CC13-DAB3-D48F-EEAA-D8337EAAA3CA}"/>
                </a:ext>
              </a:extLst>
            </p:cNvPr>
            <p:cNvCxnSpPr>
              <a:cxnSpLocks/>
            </p:cNvCxnSpPr>
            <p:nvPr/>
          </p:nvCxnSpPr>
          <p:spPr>
            <a:xfrm>
              <a:off x="8981044" y="2960688"/>
              <a:ext cx="25884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B3FC62-B4A9-CED9-7BE4-D940889A5949}"/>
              </a:ext>
            </a:extLst>
          </p:cNvPr>
          <p:cNvSpPr txBox="1"/>
          <p:nvPr/>
        </p:nvSpPr>
        <p:spPr>
          <a:xfrm>
            <a:off x="371475" y="2545385"/>
            <a:ext cx="179185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400" dirty="0" err="1">
                <a:latin typeface="TT Norms Pro Medium" panose="020B0103030101020204" pitchFamily="34" charset="0"/>
              </a:rPr>
              <a:t>ExecuTorch</a:t>
            </a:r>
            <a:r>
              <a:rPr lang="en-US" sz="2400" dirty="0">
                <a:latin typeface="TT Norms Pro Medium" panose="020B0103030101020204" pitchFamily="34" charset="0"/>
              </a:rPr>
              <a:t> </a:t>
            </a:r>
            <a:endParaRPr lang="ru-RU" sz="2400" dirty="0">
              <a:latin typeface="TT Norms Pro Medium" panose="020B0103030101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CE4A3-B60B-2498-DFD6-29098830D420}"/>
              </a:ext>
            </a:extLst>
          </p:cNvPr>
          <p:cNvSpPr txBox="1"/>
          <p:nvPr/>
        </p:nvSpPr>
        <p:spPr>
          <a:xfrm>
            <a:off x="3293657" y="2545385"/>
            <a:ext cx="260554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400" dirty="0" err="1">
                <a:latin typeface="TT Norms Pro Medium" panose="020B0103030101020204" pitchFamily="34" charset="0"/>
              </a:rPr>
              <a:t>TFLite</a:t>
            </a:r>
            <a:r>
              <a:rPr lang="en-US" sz="2400" dirty="0">
                <a:latin typeface="TT Norms Pro Medium" panose="020B0103030101020204" pitchFamily="34" charset="0"/>
              </a:rPr>
              <a:t> / </a:t>
            </a:r>
            <a:r>
              <a:rPr lang="en-US" sz="2400" dirty="0" err="1">
                <a:latin typeface="TT Norms Pro Medium" panose="020B0103030101020204" pitchFamily="34" charset="0"/>
              </a:rPr>
              <a:t>LiteRT</a:t>
            </a:r>
            <a:endParaRPr lang="ru-RU" sz="2400" dirty="0">
              <a:latin typeface="TT Norms Pro Medium" panose="020B0103030101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99FD0-7934-9E8B-D8C3-5BFCAB3E9B30}"/>
              </a:ext>
            </a:extLst>
          </p:cNvPr>
          <p:cNvSpPr txBox="1"/>
          <p:nvPr/>
        </p:nvSpPr>
        <p:spPr>
          <a:xfrm>
            <a:off x="6186390" y="2545385"/>
            <a:ext cx="260554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TT Norms Pro Medium" panose="020B0103030101020204" pitchFamily="34" charset="0"/>
              </a:rPr>
              <a:t>NCNN</a:t>
            </a:r>
            <a:endParaRPr lang="ru-RU" sz="2400" dirty="0">
              <a:latin typeface="TT Norms Pro Medium" panose="020B0103030101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11B95E-8D95-BF0A-B677-E9EDD3AD9651}"/>
              </a:ext>
            </a:extLst>
          </p:cNvPr>
          <p:cNvSpPr txBox="1"/>
          <p:nvPr/>
        </p:nvSpPr>
        <p:spPr>
          <a:xfrm>
            <a:off x="9100684" y="2545385"/>
            <a:ext cx="260554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TT Norms Pro Medium" panose="020B0103030101020204" pitchFamily="34" charset="0"/>
              </a:rPr>
              <a:t>MNN</a:t>
            </a:r>
            <a:endParaRPr lang="ru-RU" sz="2400" dirty="0">
              <a:latin typeface="TT Norms Pro Medium" panose="020B0103030101020204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592DE765-6FD2-D4FF-A1EF-176789E7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3361245"/>
            <a:ext cx="1791854" cy="4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9CE57F7C-E8DE-002A-0D69-6431F13C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0" y="3430701"/>
            <a:ext cx="2232000" cy="2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5A5E891-7467-874E-00E3-0334D14CB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0684" y="3437500"/>
            <a:ext cx="1656000" cy="260270"/>
          </a:xfrm>
          <a:prstGeom prst="rect">
            <a:avLst/>
          </a:prstGeom>
        </p:spPr>
      </p:pic>
      <p:pic>
        <p:nvPicPr>
          <p:cNvPr id="30" name="Picture 8" descr="Логотип Google — Википедия">
            <a:extLst>
              <a:ext uri="{FF2B5EF4-FFF2-40B4-BE49-F238E27FC236}">
                <a16:creationId xmlns:a16="http://schemas.microsoft.com/office/drawing/2014/main" id="{0B71DB35-9185-E00A-8684-FB0EFD93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57" y="3351752"/>
            <a:ext cx="1434091" cy="4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ACB6554-E2F1-01D1-EF36-E72F69B51974}"/>
              </a:ext>
            </a:extLst>
          </p:cNvPr>
          <p:cNvSpPr txBox="1"/>
          <p:nvPr/>
        </p:nvSpPr>
        <p:spPr>
          <a:xfrm>
            <a:off x="367200" y="3954830"/>
            <a:ext cx="187566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TT Norms Pro Light" panose="020B0103030101020204" pitchFamily="34" charset="0"/>
              </a:rPr>
              <a:t>Instagram</a:t>
            </a:r>
            <a:r>
              <a:rPr lang="en-US" sz="1400" baseline="30000" dirty="0">
                <a:latin typeface="TT Norms Pro Light" panose="020B0103030101020204" pitchFamily="34" charset="0"/>
              </a:rPr>
              <a:t>1</a:t>
            </a:r>
            <a:r>
              <a:rPr lang="en-US" sz="1400" dirty="0">
                <a:latin typeface="TT Norms Pro Light" panose="020B0103030101020204" pitchFamily="34" charset="0"/>
              </a:rPr>
              <a:t>, WhatsApp</a:t>
            </a:r>
            <a:endParaRPr lang="ru-RU" sz="1400" dirty="0">
              <a:latin typeface="TT Norms Pro Light" panose="020B0103030101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AD0028-2EC3-9577-674A-52B41AB73EAA}"/>
              </a:ext>
            </a:extLst>
          </p:cNvPr>
          <p:cNvSpPr txBox="1"/>
          <p:nvPr/>
        </p:nvSpPr>
        <p:spPr>
          <a:xfrm>
            <a:off x="3293657" y="3954830"/>
            <a:ext cx="187566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TT Norms Pro Light" panose="020B0103030101020204" pitchFamily="34" charset="0"/>
              </a:rPr>
              <a:t>Airbnb</a:t>
            </a:r>
            <a:r>
              <a:rPr lang="ru-RU" sz="1400" dirty="0">
                <a:latin typeface="TT Norms Pro Light" panose="020B0103030101020204" pitchFamily="34" charset="0"/>
              </a:rPr>
              <a:t>, </a:t>
            </a:r>
            <a:r>
              <a:rPr lang="en-US" sz="1400" dirty="0">
                <a:latin typeface="TT Norms Pro Light" panose="020B0103030101020204" pitchFamily="34" charset="0"/>
              </a:rPr>
              <a:t>PayPal</a:t>
            </a:r>
            <a:endParaRPr lang="ru-RU" sz="1400" dirty="0">
              <a:latin typeface="TT Norms Pro Light" panose="020B0103030101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977146-1DE5-BE35-6A6F-85264398FFCB}"/>
              </a:ext>
            </a:extLst>
          </p:cNvPr>
          <p:cNvSpPr txBox="1"/>
          <p:nvPr/>
        </p:nvSpPr>
        <p:spPr>
          <a:xfrm>
            <a:off x="6220113" y="3954830"/>
            <a:ext cx="2492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TT Norms Pro Light" panose="020B0103030101020204" pitchFamily="34" charset="0"/>
              </a:rPr>
              <a:t>QQ, </a:t>
            </a:r>
            <a:r>
              <a:rPr lang="en-US" sz="1400" dirty="0" err="1">
                <a:latin typeface="TT Norms Pro Light" panose="020B0103030101020204" pitchFamily="34" charset="0"/>
              </a:rPr>
              <a:t>Qzone</a:t>
            </a:r>
            <a:r>
              <a:rPr lang="en-US" sz="1400" dirty="0">
                <a:latin typeface="TT Norms Pro Light" panose="020B0103030101020204" pitchFamily="34" charset="0"/>
              </a:rPr>
              <a:t>, WeChat, </a:t>
            </a:r>
            <a:r>
              <a:rPr lang="en-US" sz="1400" dirty="0" err="1">
                <a:latin typeface="TT Norms Pro Light" panose="020B0103030101020204" pitchFamily="34" charset="0"/>
              </a:rPr>
              <a:t>Pitu</a:t>
            </a:r>
            <a:endParaRPr lang="ru-RU" sz="1400" dirty="0">
              <a:latin typeface="TT Norms Pro Light" panose="020B0103030101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474B6C-151F-C88B-C9CD-D5D777C2D2A8}"/>
              </a:ext>
            </a:extLst>
          </p:cNvPr>
          <p:cNvSpPr txBox="1"/>
          <p:nvPr/>
        </p:nvSpPr>
        <p:spPr>
          <a:xfrm>
            <a:off x="9100684" y="3954830"/>
            <a:ext cx="2492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accent3">
                    <a:lumMod val="75000"/>
                  </a:schemeClr>
                </a:solidFill>
                <a:latin typeface="TT Norms Pro Light" panose="020B0103030101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Taobao, Tmall, Youku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975E84-1564-FE5D-5D2C-72E019081BEF}"/>
              </a:ext>
            </a:extLst>
          </p:cNvPr>
          <p:cNvSpPr txBox="1"/>
          <p:nvPr/>
        </p:nvSpPr>
        <p:spPr>
          <a:xfrm>
            <a:off x="3400068" y="6315827"/>
            <a:ext cx="66506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aseline="30000" dirty="0">
                <a:latin typeface="TT Norms Pro Light" panose="020B0103030101020204" pitchFamily="34" charset="0"/>
              </a:rPr>
              <a:t>1 </a:t>
            </a:r>
            <a:r>
              <a:rPr lang="ru-RU" sz="1000" dirty="0">
                <a:latin typeface="TT Norms Pro Light" panose="020B0103030101020204" pitchFamily="34" charset="0"/>
              </a:rPr>
              <a:t>Деятельность организации запрещена на территории РФ</a:t>
            </a:r>
          </a:p>
        </p:txBody>
      </p:sp>
    </p:spTree>
    <p:extLst>
      <p:ext uri="{BB962C8B-B14F-4D97-AF65-F5344CB8AC3E}">
        <p14:creationId xmlns:p14="http://schemas.microsoft.com/office/powerpoint/2010/main" val="3859221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0B246-4DEE-B206-B1E0-0B9BD1CD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2452FE-3D02-6BAA-1CCF-155D60F7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37D625-E43F-46C0-75DF-4ABB1E197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70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FB10E8-1DE5-4D4B-0893-F567B2508E52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VkShaderConstantsDesc desc_;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1869222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E7AA6-E798-CE09-990F-4B64B4C4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1A6011B-E980-C26D-1722-5B39046D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FA7DF6-23F4-AF12-623A-BCC0D0033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71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78B36B-6BAF-3762-868F-ACEFAEFE6452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VkShaderConstantsDesc desc_;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5107309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92056-A338-99C9-AB0C-5D9515F6A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EE7E91E-C950-9042-9170-068730D7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A2825C-3BB4-E6AD-0A54-E3B48C498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72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C822AD-C9ED-0262-8A5F-89B781FE4B80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VkShaderConstantsDesc desc_;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293418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6A228-574D-BE65-C34C-420E6A68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3405EB-4CEB-02DB-5B30-1E2D51FC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0952F0-6A37-EB5A-2EAD-56AE6C14B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73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80C25B-D7CE-6603-0288-D3ECF621B426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VkShaderConstantsDesc desc_;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812879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4F9D8-ED25-DA31-EF87-EAD37C0D0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71FF23-8898-9BF7-8A67-4B2D63F5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Контейнер для констант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47371-E0CE-6AD0-806C-B3710EDAB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74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C6F368-136F-1B35-D52E-C75BE5295E67}"/>
              </a:ext>
            </a:extLst>
          </p:cNvPr>
          <p:cNvSpPr/>
          <p:nvPr/>
        </p:nvSpPr>
        <p:spPr>
          <a:xfrm>
            <a:off x="371475" y="1196976"/>
            <a:ext cx="11449050" cy="482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final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VkShaderConstantsDesc desc_;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sizes of each element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std::vector&lt;std::byte&gt; data_;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template &lt;typename... Types&gt;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VkShaderConstants(Types&amp;&amp;... args)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desc_ = VkShaderConstantsDesc({sizeof(args)...});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data_.resize(desc_.total_size());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std::size_t offset = 0;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(std::memcpy(data_.data() + (offset += sizeof(args)) - sizeof(args),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            std::addressof(args), sizeof(args)),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   ...);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}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... 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6571463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5C1B-3C31-5A85-945E-F740CB0F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A93F-3413-E00E-944C-78FB479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Функции работы с константами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39B08857-415B-FB87-5888-8D3F83CD9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75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9CB632-16B3-A23C-4BF4-7D907E93BE80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 &lt;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typename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...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&amp;&amp;...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(std::forward&lt;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)...);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02B738-2E24-3B62-4939-A7E4B007A05E}"/>
              </a:ext>
            </a:extLst>
          </p:cNvPr>
          <p:cNvSpPr txBox="1"/>
          <p:nvPr/>
        </p:nvSpPr>
        <p:spPr>
          <a:xfrm>
            <a:off x="371475" y="1173569"/>
            <a:ext cx="29912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Разные типы и значения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F11AB0-5974-1164-F543-F6B1A500786F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 &lt;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size_t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N,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typename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T&gt;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requires(std::integral&lt;T&gt; || std::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floating_point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&lt;T&gt;)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make_uniform_shader_consts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{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VkShaderConstantsDesc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(N,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sizeof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(T)));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56459-BF5C-D3E7-9987-0C153C746495}"/>
              </a:ext>
            </a:extLst>
          </p:cNvPr>
          <p:cNvSpPr txBox="1"/>
          <p:nvPr/>
        </p:nvSpPr>
        <p:spPr>
          <a:xfrm>
            <a:off x="371475" y="3739251"/>
            <a:ext cx="27170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Значения одного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10206315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23786-D5F3-28A2-287C-0EEFD616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8855-4D42-D08A-F722-E59AC34E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Функции работы с константами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43665D5E-5AA5-9A5E-F345-BF03415C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76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1A02A9-BA28-FF6A-5BD1-6BB388DDF1AA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template &lt;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typename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...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Args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&gt;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make_shader_consts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Args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&amp;&amp;...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args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(std::forward&lt;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Args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&gt;(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args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)...);</a:t>
            </a:r>
          </a:p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BC849-885A-8FFB-8FA0-1923E648B18C}"/>
              </a:ext>
            </a:extLst>
          </p:cNvPr>
          <p:cNvSpPr txBox="1"/>
          <p:nvPr/>
        </p:nvSpPr>
        <p:spPr>
          <a:xfrm>
            <a:off x="371475" y="1173569"/>
            <a:ext cx="29912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Разные типы и значения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57A665-121D-014F-36D2-4D81A4214A38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 &lt;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size_t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N,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typename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T&gt;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requires(std::integral&lt;T&gt; || std::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floating_point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&lt;T&gt;)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make_uniform_shader_consts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 {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VkShaderConstantsDesc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(N,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sizeof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(T)));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1BE1DB-F857-C322-B290-6DFF1E16C525}"/>
              </a:ext>
            </a:extLst>
          </p:cNvPr>
          <p:cNvSpPr txBox="1"/>
          <p:nvPr/>
        </p:nvSpPr>
        <p:spPr>
          <a:xfrm>
            <a:off x="371475" y="3739251"/>
            <a:ext cx="27170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Значения одного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13345534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80DF1-FDAF-AB84-5116-E20BF481E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BA6D-127A-1EDA-B97B-6129B8B8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Функции работы с константами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34047C04-332C-D1F9-5073-649DFBD4C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77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53D211-2621-7392-2F06-F3FDCBB58AFA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 &lt;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typename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...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&amp;&amp;...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 {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return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VkShaderConstants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(std::forward&lt;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args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)...);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7B81C-6670-AFEF-EF70-56E8EC9077B3}"/>
              </a:ext>
            </a:extLst>
          </p:cNvPr>
          <p:cNvSpPr txBox="1"/>
          <p:nvPr/>
        </p:nvSpPr>
        <p:spPr>
          <a:xfrm>
            <a:off x="371475" y="1173569"/>
            <a:ext cx="29912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Разные типы и значения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855B7E1-E158-AA27-07C9-A9DA8760A7D6}"/>
              </a:ext>
            </a:extLst>
          </p:cNvPr>
          <p:cNvSpPr/>
          <p:nvPr/>
        </p:nvSpPr>
        <p:spPr>
          <a:xfrm>
            <a:off x="360403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template &lt;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size_t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N,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typename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T&gt;</a:t>
            </a:r>
          </a:p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requires(std::integral&lt;T&gt; || std::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floating_point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&lt;T&gt;)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make_uniform_shader_consts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VkShaderConstantsDesc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(N,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sizeof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(T)));</a:t>
            </a:r>
          </a:p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A7CFB-BC36-24D4-475A-68408404226B}"/>
              </a:ext>
            </a:extLst>
          </p:cNvPr>
          <p:cNvSpPr txBox="1"/>
          <p:nvPr/>
        </p:nvSpPr>
        <p:spPr>
          <a:xfrm>
            <a:off x="371475" y="3739251"/>
            <a:ext cx="27170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Значения одного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2460046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69C3C-068F-B2D3-8BA4-C257CC57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307E-9FDC-3344-990D-E122B38B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Инициализация констант значениями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22BDE86C-E05A-AC73-D97C-22F35AEC6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78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4059E5-0DD8-5649-2486-A35C9CDBE1EE}"/>
              </a:ext>
            </a:extLst>
          </p:cNvPr>
          <p:cNvSpPr/>
          <p:nvPr/>
        </p:nvSpPr>
        <p:spPr>
          <a:xfrm>
            <a:off x="371475" y="1196975"/>
            <a:ext cx="11449050" cy="60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const 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(count,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num_classes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C7011A-008A-D6DC-FE24-57C4768FA184}"/>
              </a:ext>
            </a:extLst>
          </p:cNvPr>
          <p:cNvSpPr/>
          <p:nvPr/>
        </p:nvSpPr>
        <p:spPr>
          <a:xfrm>
            <a:off x="371475" y="2046385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make_uniform_shader_consts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&lt;14, uint32_t&gt;();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(0,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num_invokes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(1,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(2,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[1]));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(3,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output_size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...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24E75F-68C0-1F75-4AE7-283F2C55366D}"/>
              </a:ext>
            </a:extLst>
          </p:cNvPr>
          <p:cNvSpPr/>
          <p:nvPr/>
        </p:nvSpPr>
        <p:spPr>
          <a:xfrm>
            <a:off x="371475" y="4163267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device_id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shader,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work_group_size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351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F7765-872D-FA5C-7BD7-2D69CFFE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A01B-8555-5A69-246F-0C8CD3C0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Инициализация констант значениями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01502FF2-D6F2-60F6-A87C-276B1A1BD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79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AF8988-E57D-C802-00AE-8B1A19055ACC}"/>
              </a:ext>
            </a:extLst>
          </p:cNvPr>
          <p:cNvSpPr/>
          <p:nvPr/>
        </p:nvSpPr>
        <p:spPr>
          <a:xfrm>
            <a:off x="371475" y="1196975"/>
            <a:ext cx="11449050" cy="60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const 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make_shader_consts</a:t>
            </a:r>
            <a:r>
              <a:rPr lang="en-US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(count, </a:t>
            </a:r>
            <a:r>
              <a:rPr lang="en-US" sz="1600" b="1" dirty="0" err="1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num_classes</a:t>
            </a:r>
            <a:r>
              <a:rPr lang="en-US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);</a:t>
            </a:r>
            <a:endParaRPr lang="ru-RU" sz="1600" b="1" dirty="0">
              <a:solidFill>
                <a:srgbClr val="000000"/>
              </a:solidFill>
              <a:latin typeface="JetBrains Mono ExtraBold" panose="02000009000000000000" pitchFamily="2" charset="0"/>
              <a:cs typeface="JetBrains Mono ExtraBold" panose="02000009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357412-17BA-1F9C-C3F7-462632273FCA}"/>
              </a:ext>
            </a:extLst>
          </p:cNvPr>
          <p:cNvSpPr/>
          <p:nvPr/>
        </p:nvSpPr>
        <p:spPr>
          <a:xfrm>
            <a:off x="371475" y="204638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make_uniform_shader_consts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&lt;14, uint32_t&gt;();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(0,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num_invokes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(1,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(2,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[1]));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(3,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output_size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...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D1373A-0AA4-C196-2657-3B14E69E214F}"/>
              </a:ext>
            </a:extLst>
          </p:cNvPr>
          <p:cNvSpPr/>
          <p:nvPr/>
        </p:nvSpPr>
        <p:spPr>
          <a:xfrm>
            <a:off x="371475" y="4163267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device_id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shader,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work_group_size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37D96-B633-8B0A-16BE-AEF3B190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Стрелка вверх 88">
            <a:extLst>
              <a:ext uri="{FF2B5EF4-FFF2-40B4-BE49-F238E27FC236}">
                <a16:creationId xmlns:a16="http://schemas.microsoft.com/office/drawing/2014/main" id="{770EA51F-6673-A6D1-3AD6-5060BF996A26}"/>
              </a:ext>
            </a:extLst>
          </p:cNvPr>
          <p:cNvSpPr/>
          <p:nvPr/>
        </p:nvSpPr>
        <p:spPr>
          <a:xfrm rot="16200000" flipV="1">
            <a:off x="5900973" y="124602"/>
            <a:ext cx="365125" cy="11437976"/>
          </a:xfrm>
          <a:prstGeom prst="upArrow">
            <a:avLst>
              <a:gd name="adj1" fmla="val 78445"/>
              <a:gd name="adj2" fmla="val 5284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144000" rIns="180000" bIns="180000" rtlCol="0" anchor="ctr"/>
          <a:lstStyle/>
          <a:p>
            <a:pPr algn="ctr">
              <a:defRPr sz="1600" b="1"/>
            </a:pPr>
            <a:endParaRPr lang="es-419" dirty="0">
              <a:solidFill>
                <a:schemeClr val="accent3">
                  <a:lumMod val="75000"/>
                </a:schemeClr>
              </a:solidFill>
              <a:latin typeface="TT Norms Pro" panose="020B0103030101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0ABA8BD-A2DC-06CD-577A-C50F120B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Концепция конвейера вычислений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42A784-C2AC-908E-738C-2D76182E4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D8FAA1-3ED1-3941-8AA7-FA63DAAA5BE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3" name="Rounded Rectangle 1">
            <a:extLst>
              <a:ext uri="{FF2B5EF4-FFF2-40B4-BE49-F238E27FC236}">
                <a16:creationId xmlns:a16="http://schemas.microsoft.com/office/drawing/2014/main" id="{F142A556-5E17-F4F8-FC30-9C139C380E1F}"/>
              </a:ext>
            </a:extLst>
          </p:cNvPr>
          <p:cNvSpPr/>
          <p:nvPr/>
        </p:nvSpPr>
        <p:spPr>
          <a:xfrm>
            <a:off x="3168184" y="1631606"/>
            <a:ext cx="7488344" cy="1206915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 b="1"/>
            </a:pPr>
            <a:endParaRPr b="1" dirty="0">
              <a:latin typeface="TT Norms Pro" panose="020B0103030101020204" pitchFamily="34" charset="0"/>
            </a:endParaRP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AE21AE5D-DA03-D66B-C608-9C7174A25911}"/>
              </a:ext>
            </a:extLst>
          </p:cNvPr>
          <p:cNvSpPr/>
          <p:nvPr/>
        </p:nvSpPr>
        <p:spPr>
          <a:xfrm>
            <a:off x="2005472" y="2022774"/>
            <a:ext cx="816998" cy="695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Host</a:t>
            </a:r>
          </a:p>
          <a:p>
            <a:pPr algn="ctr"/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Memory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E09FE5CD-6F5F-16D0-C5B1-E5001CD65CE6}"/>
              </a:ext>
            </a:extLst>
          </p:cNvPr>
          <p:cNvSpPr/>
          <p:nvPr/>
        </p:nvSpPr>
        <p:spPr>
          <a:xfrm>
            <a:off x="10998373" y="2022774"/>
            <a:ext cx="833205" cy="695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Host</a:t>
            </a:r>
          </a:p>
          <a:p>
            <a:pPr algn="ctr"/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Memory</a:t>
            </a:r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FA961E13-1CD0-6760-B9EB-E99E48435435}"/>
              </a:ext>
            </a:extLst>
          </p:cNvPr>
          <p:cNvSpPr/>
          <p:nvPr/>
        </p:nvSpPr>
        <p:spPr>
          <a:xfrm>
            <a:off x="5084832" y="2022774"/>
            <a:ext cx="990015" cy="695411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Compute</a:t>
            </a:r>
          </a:p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Kernel</a:t>
            </a:r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00798CA8-5B41-C4FD-50BB-8AF9ED6C1ACA}"/>
              </a:ext>
            </a:extLst>
          </p:cNvPr>
          <p:cNvSpPr/>
          <p:nvPr/>
        </p:nvSpPr>
        <p:spPr>
          <a:xfrm>
            <a:off x="7658377" y="2022774"/>
            <a:ext cx="990015" cy="695411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Compute</a:t>
            </a:r>
          </a:p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Kernel</a:t>
            </a:r>
          </a:p>
        </p:txBody>
      </p:sp>
      <p:cxnSp>
        <p:nvCxnSpPr>
          <p:cNvPr id="61" name="Connector 9">
            <a:extLst>
              <a:ext uri="{FF2B5EF4-FFF2-40B4-BE49-F238E27FC236}">
                <a16:creationId xmlns:a16="http://schemas.microsoft.com/office/drawing/2014/main" id="{5A4027F9-179C-49D9-FA22-CD97939B3587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2822470" y="2370480"/>
            <a:ext cx="1062098" cy="0"/>
          </a:xfrm>
          <a:prstGeom prst="line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C4D0719-F9D2-C4F4-1B65-CEA54924D0C9}"/>
              </a:ext>
            </a:extLst>
          </p:cNvPr>
          <p:cNvSpPr txBox="1"/>
          <p:nvPr/>
        </p:nvSpPr>
        <p:spPr>
          <a:xfrm>
            <a:off x="3181828" y="2266976"/>
            <a:ext cx="468000" cy="184666"/>
          </a:xfrm>
          <a:prstGeom prst="rect">
            <a:avLst/>
          </a:prstGeom>
          <a:solidFill>
            <a:srgbClr val="FFF4DA"/>
          </a:solidFill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sz="1200" dirty="0">
                <a:solidFill>
                  <a:schemeClr val="tx1"/>
                </a:solidFill>
              </a:rPr>
              <a:t>Load</a:t>
            </a:r>
          </a:p>
        </p:txBody>
      </p:sp>
      <p:cxnSp>
        <p:nvCxnSpPr>
          <p:cNvPr id="63" name="Connector 11">
            <a:extLst>
              <a:ext uri="{FF2B5EF4-FFF2-40B4-BE49-F238E27FC236}">
                <a16:creationId xmlns:a16="http://schemas.microsoft.com/office/drawing/2014/main" id="{5564BF38-078F-52B2-11A4-C4F462FC7E79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4701567" y="2370480"/>
            <a:ext cx="383265" cy="0"/>
          </a:xfrm>
          <a:prstGeom prst="line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12">
            <a:extLst>
              <a:ext uri="{FF2B5EF4-FFF2-40B4-BE49-F238E27FC236}">
                <a16:creationId xmlns:a16="http://schemas.microsoft.com/office/drawing/2014/main" id="{1132F05D-580A-7088-B0B7-9F974C8E16D7}"/>
              </a:ext>
            </a:extLst>
          </p:cNvPr>
          <p:cNvCxnSpPr>
            <a:cxnSpLocks/>
          </p:cNvCxnSpPr>
          <p:nvPr/>
        </p:nvCxnSpPr>
        <p:spPr>
          <a:xfrm>
            <a:off x="6096000" y="2370480"/>
            <a:ext cx="362113" cy="0"/>
          </a:xfrm>
          <a:prstGeom prst="line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13">
            <a:extLst>
              <a:ext uri="{FF2B5EF4-FFF2-40B4-BE49-F238E27FC236}">
                <a16:creationId xmlns:a16="http://schemas.microsoft.com/office/drawing/2014/main" id="{B67F52DF-C255-410D-D471-36EE80275385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7275111" y="2370480"/>
            <a:ext cx="383266" cy="0"/>
          </a:xfrm>
          <a:prstGeom prst="line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or 14">
            <a:extLst>
              <a:ext uri="{FF2B5EF4-FFF2-40B4-BE49-F238E27FC236}">
                <a16:creationId xmlns:a16="http://schemas.microsoft.com/office/drawing/2014/main" id="{59CCF487-C637-4BE9-CF22-2C0CD4843AE2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8648392" y="2370480"/>
            <a:ext cx="383266" cy="0"/>
          </a:xfrm>
          <a:prstGeom prst="line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or 15">
            <a:extLst>
              <a:ext uri="{FF2B5EF4-FFF2-40B4-BE49-F238E27FC236}">
                <a16:creationId xmlns:a16="http://schemas.microsoft.com/office/drawing/2014/main" id="{33D9611A-6556-F160-9B0D-42FA091D02CF}"/>
              </a:ext>
            </a:extLst>
          </p:cNvPr>
          <p:cNvCxnSpPr>
            <a:cxnSpLocks/>
            <a:stCxn id="58" idx="3"/>
            <a:endCxn id="55" idx="1"/>
          </p:cNvCxnSpPr>
          <p:nvPr/>
        </p:nvCxnSpPr>
        <p:spPr>
          <a:xfrm>
            <a:off x="9848656" y="2370480"/>
            <a:ext cx="1149717" cy="0"/>
          </a:xfrm>
          <a:prstGeom prst="line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E82B472-2FE4-A256-BF82-E10BFFDD9C00}"/>
              </a:ext>
            </a:extLst>
          </p:cNvPr>
          <p:cNvSpPr txBox="1"/>
          <p:nvPr/>
        </p:nvSpPr>
        <p:spPr>
          <a:xfrm>
            <a:off x="10055843" y="2266976"/>
            <a:ext cx="556564" cy="184666"/>
          </a:xfrm>
          <a:prstGeom prst="rect">
            <a:avLst/>
          </a:prstGeom>
          <a:solidFill>
            <a:srgbClr val="FFF4DA"/>
          </a:solidFill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dirty="0"/>
              <a:t>Store</a:t>
            </a:r>
          </a:p>
        </p:txBody>
      </p:sp>
      <p:sp>
        <p:nvSpPr>
          <p:cNvPr id="69" name="Rounded Rectangle 17">
            <a:extLst>
              <a:ext uri="{FF2B5EF4-FFF2-40B4-BE49-F238E27FC236}">
                <a16:creationId xmlns:a16="http://schemas.microsoft.com/office/drawing/2014/main" id="{3F784D52-BE24-1A71-F301-76E496BA756F}"/>
              </a:ext>
            </a:extLst>
          </p:cNvPr>
          <p:cNvSpPr/>
          <p:nvPr/>
        </p:nvSpPr>
        <p:spPr>
          <a:xfrm>
            <a:off x="371475" y="3030489"/>
            <a:ext cx="11449050" cy="1904319"/>
          </a:xfrm>
          <a:prstGeom prst="roundRect">
            <a:avLst>
              <a:gd name="adj" fmla="val 0"/>
            </a:avLst>
          </a:prstGeom>
          <a:solidFill>
            <a:schemeClr val="accent6">
              <a:alpha val="20000"/>
            </a:schemeClr>
          </a:solidFill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 sz="1600" b="1"/>
            </a:pPr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70" name="Rectangle 18">
            <a:extLst>
              <a:ext uri="{FF2B5EF4-FFF2-40B4-BE49-F238E27FC236}">
                <a16:creationId xmlns:a16="http://schemas.microsoft.com/office/drawing/2014/main" id="{649DC067-F018-8E42-A2FF-2F54E267160F}"/>
              </a:ext>
            </a:extLst>
          </p:cNvPr>
          <p:cNvSpPr/>
          <p:nvPr/>
        </p:nvSpPr>
        <p:spPr>
          <a:xfrm>
            <a:off x="532860" y="3196281"/>
            <a:ext cx="2287596" cy="13031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a = tensor({1.0f, 2.0f, 3.0f});</a:t>
            </a:r>
            <a:endParaRPr lang="ru-RU" sz="105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b = tensor({4.0f, 5.0f, 6.0f});</a:t>
            </a:r>
            <a:endParaRPr lang="ru-RU" sz="105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c = tensor({0.0f, 0.0f, 0.0f});</a:t>
            </a:r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5B635AC0-1C22-088F-8A59-37191E21849A}"/>
              </a:ext>
            </a:extLst>
          </p:cNvPr>
          <p:cNvSpPr/>
          <p:nvPr/>
        </p:nvSpPr>
        <p:spPr>
          <a:xfrm>
            <a:off x="3168184" y="3196281"/>
            <a:ext cx="1307197" cy="130317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 = </a:t>
            </a:r>
            <a:r>
              <a:rPr sz="105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a.gpu</a:t>
            </a: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  <a:endParaRPr lang="ru-RU" sz="105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 = </a:t>
            </a:r>
            <a:r>
              <a:rPr sz="105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b.gpu</a:t>
            </a: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  <a:endParaRPr lang="ru-RU" sz="105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 = </a:t>
            </a:r>
            <a:r>
              <a:rPr sz="105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c.gpu</a:t>
            </a: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();</a:t>
            </a:r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8C089FF6-D65E-3A48-7688-450C631F0F8A}"/>
              </a:ext>
            </a:extLst>
          </p:cNvPr>
          <p:cNvSpPr/>
          <p:nvPr/>
        </p:nvSpPr>
        <p:spPr>
          <a:xfrm>
            <a:off x="4823109" y="3196281"/>
            <a:ext cx="2042496" cy="13031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algn="ctr">
              <a:spcAft>
                <a:spcPts val="600"/>
              </a:spcAft>
              <a:defRPr sz="1400" b="1">
                <a:latin typeface="Courier New"/>
              </a:defRPr>
            </a:pPr>
            <a:r>
              <a:rPr sz="105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 = a + b;</a:t>
            </a:r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E8D454AA-22DB-7C06-6497-2867BBBA5F2E}"/>
              </a:ext>
            </a:extLst>
          </p:cNvPr>
          <p:cNvSpPr/>
          <p:nvPr/>
        </p:nvSpPr>
        <p:spPr>
          <a:xfrm>
            <a:off x="7213333" y="3196281"/>
            <a:ext cx="2042496" cy="13031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algn="ctr">
              <a:spcAft>
                <a:spcPts val="600"/>
              </a:spcAft>
              <a:defRPr sz="1400" b="1">
                <a:latin typeface="Courier New"/>
              </a:defRPr>
            </a:pPr>
            <a:r>
              <a:rPr sz="105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 = c * 2.0f;</a:t>
            </a: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9E6E74C7-129A-1EED-4BA7-A6372D75CCB5}"/>
              </a:ext>
            </a:extLst>
          </p:cNvPr>
          <p:cNvSpPr/>
          <p:nvPr/>
        </p:nvSpPr>
        <p:spPr>
          <a:xfrm>
            <a:off x="9603557" y="3196281"/>
            <a:ext cx="2042496" cy="13031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algn="ctr">
              <a:spcAft>
                <a:spcPts val="600"/>
              </a:spcAft>
              <a:defRPr sz="1400" b="1">
                <a:latin typeface="Courier New"/>
              </a:defRPr>
            </a:pPr>
            <a:r>
              <a:rPr sz="105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cout &lt;&lt; c.item();</a:t>
            </a:r>
          </a:p>
        </p:txBody>
      </p:sp>
      <p:cxnSp>
        <p:nvCxnSpPr>
          <p:cNvPr id="75" name="Connector 23">
            <a:extLst>
              <a:ext uri="{FF2B5EF4-FFF2-40B4-BE49-F238E27FC236}">
                <a16:creationId xmlns:a16="http://schemas.microsoft.com/office/drawing/2014/main" id="{287D5B07-8F4F-3F98-E115-7AA2D21F50B7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4640969" y="1562180"/>
            <a:ext cx="1" cy="3684572"/>
          </a:xfrm>
          <a:prstGeom prst="line">
            <a:avLst/>
          </a:prstGeom>
          <a:ln w="952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or 24">
            <a:extLst>
              <a:ext uri="{FF2B5EF4-FFF2-40B4-BE49-F238E27FC236}">
                <a16:creationId xmlns:a16="http://schemas.microsoft.com/office/drawing/2014/main" id="{D9E50038-F196-80E2-595B-16B00CE57C8C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7064653" y="1562180"/>
            <a:ext cx="1912" cy="3684572"/>
          </a:xfrm>
          <a:prstGeom prst="line">
            <a:avLst/>
          </a:prstGeom>
          <a:ln w="952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or 25">
            <a:extLst>
              <a:ext uri="{FF2B5EF4-FFF2-40B4-BE49-F238E27FC236}">
                <a16:creationId xmlns:a16="http://schemas.microsoft.com/office/drawing/2014/main" id="{95CDB7B5-DB15-F84F-BE31-9D9647EFBF43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9423949" y="1562180"/>
            <a:ext cx="1" cy="3684572"/>
          </a:xfrm>
          <a:prstGeom prst="line">
            <a:avLst/>
          </a:prstGeom>
          <a:ln w="952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6E1F5FE-6FB0-0438-12B9-BF1E485EA716}"/>
              </a:ext>
            </a:extLst>
          </p:cNvPr>
          <p:cNvSpPr txBox="1"/>
          <p:nvPr/>
        </p:nvSpPr>
        <p:spPr>
          <a:xfrm>
            <a:off x="4316201" y="5246752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r>
              <a:rPr sz="1200" b="0" dirty="0">
                <a:latin typeface="TT Norms Pro Medium" panose="020B0103030101020204" pitchFamily="34" charset="0"/>
              </a:rPr>
              <a:t>barrier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DDA46E-C430-C63B-17E2-5A404435C329}"/>
              </a:ext>
            </a:extLst>
          </p:cNvPr>
          <p:cNvSpPr txBox="1"/>
          <p:nvPr/>
        </p:nvSpPr>
        <p:spPr>
          <a:xfrm>
            <a:off x="6741796" y="5246752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r>
              <a:rPr sz="1200" b="0" dirty="0">
                <a:latin typeface="TT Norms Pro Medium" panose="020B0103030101020204" pitchFamily="34" charset="0"/>
              </a:rPr>
              <a:t>barrier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7CB25F-EFC3-B471-EFC1-A87955E03FF7}"/>
              </a:ext>
            </a:extLst>
          </p:cNvPr>
          <p:cNvSpPr txBox="1"/>
          <p:nvPr/>
        </p:nvSpPr>
        <p:spPr>
          <a:xfrm>
            <a:off x="9099181" y="5246752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r>
              <a:rPr sz="1200" b="0" dirty="0">
                <a:latin typeface="TT Norms Pro Medium" panose="020B0103030101020204" pitchFamily="34" charset="0"/>
              </a:rPr>
              <a:t>barrier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D36439-7709-1E6B-3489-9D34B718881C}"/>
              </a:ext>
            </a:extLst>
          </p:cNvPr>
          <p:cNvSpPr txBox="1"/>
          <p:nvPr/>
        </p:nvSpPr>
        <p:spPr>
          <a:xfrm>
            <a:off x="371474" y="1178683"/>
            <a:ext cx="87827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Управление запуском вычислений и синхронизация на хосте</a:t>
            </a:r>
            <a:endParaRPr lang="ru-RU" sz="1800" noProof="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CFA194-B9C2-98F3-21E6-94E6C1691BA7}"/>
              </a:ext>
            </a:extLst>
          </p:cNvPr>
          <p:cNvSpPr txBox="1"/>
          <p:nvPr/>
        </p:nvSpPr>
        <p:spPr>
          <a:xfrm>
            <a:off x="5441532" y="5747952"/>
            <a:ext cx="13016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T Norms Pro Medium" panose="020B0103030101020204" pitchFamily="34" charset="0"/>
              </a:rPr>
              <a:t>Program Flow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T Norms Pro Medium" panose="020B0103030101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F6BF20-F343-9353-BFED-CBE8E79C8D75}"/>
              </a:ext>
            </a:extLst>
          </p:cNvPr>
          <p:cNvSpPr txBox="1"/>
          <p:nvPr/>
        </p:nvSpPr>
        <p:spPr>
          <a:xfrm>
            <a:off x="3034175" y="4635213"/>
            <a:ext cx="609872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buNone/>
            </a:lvl1pPr>
          </a:lstStyle>
          <a:p>
            <a:pPr algn="ctr"/>
            <a:r>
              <a:rPr lang="es-419" sz="1600" dirty="0">
                <a:solidFill>
                  <a:schemeClr val="accent6">
                    <a:lumMod val="50000"/>
                  </a:schemeClr>
                </a:solidFill>
                <a:latin typeface="TT Norms Pro Medium" panose="020B0103030101020204" pitchFamily="34" charset="0"/>
              </a:rPr>
              <a:t>Host / CPU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3C5BCF-8524-AC6E-25A2-0C6029DAFD7E}"/>
              </a:ext>
            </a:extLst>
          </p:cNvPr>
          <p:cNvSpPr txBox="1"/>
          <p:nvPr/>
        </p:nvSpPr>
        <p:spPr>
          <a:xfrm>
            <a:off x="3869681" y="1675070"/>
            <a:ext cx="609872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buNone/>
            </a:lvl1pPr>
          </a:lstStyle>
          <a:p>
            <a:pPr algn="ctr"/>
            <a:r>
              <a:rPr lang="es-419" sz="1600" dirty="0">
                <a:solidFill>
                  <a:srgbClr val="F8C62D"/>
                </a:solidFill>
                <a:latin typeface="TT Norms Pro Medium" panose="020B0103030101020204" pitchFamily="34" charset="0"/>
              </a:rPr>
              <a:t>GPU</a:t>
            </a: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FBE2EC6C-51DE-EBCD-14C3-9CEAEB6CA47C}"/>
              </a:ext>
            </a:extLst>
          </p:cNvPr>
          <p:cNvSpPr/>
          <p:nvPr/>
        </p:nvSpPr>
        <p:spPr>
          <a:xfrm>
            <a:off x="3884568" y="2022774"/>
            <a:ext cx="816998" cy="695411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Device</a:t>
            </a:r>
          </a:p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Memory</a:t>
            </a:r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AAC5AE2E-77F9-C091-95EE-39BD9622D392}"/>
              </a:ext>
            </a:extLst>
          </p:cNvPr>
          <p:cNvSpPr/>
          <p:nvPr/>
        </p:nvSpPr>
        <p:spPr>
          <a:xfrm>
            <a:off x="6458113" y="2022774"/>
            <a:ext cx="816998" cy="695411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Device</a:t>
            </a:r>
          </a:p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Memory</a:t>
            </a: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D2C36814-EA1C-AA5F-12EB-2DC321057C80}"/>
              </a:ext>
            </a:extLst>
          </p:cNvPr>
          <p:cNvSpPr/>
          <p:nvPr/>
        </p:nvSpPr>
        <p:spPr>
          <a:xfrm>
            <a:off x="9031658" y="2022774"/>
            <a:ext cx="816998" cy="695411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Device</a:t>
            </a:r>
          </a:p>
          <a:p>
            <a:r>
              <a:rPr sz="1200" dirty="0">
                <a:solidFill>
                  <a:schemeClr val="tx1"/>
                </a:solidFill>
                <a:latin typeface="TT Norms Pro Medium" panose="020B010303010102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5709163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10BD-438B-F4EB-9767-12DEBF441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59AE-7246-D08C-072F-46D85F49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Инициализация констант значениями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EE912CAF-4D24-F862-8070-BB836C161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80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55737E-1717-A006-77A8-669E55803D4E}"/>
              </a:ext>
            </a:extLst>
          </p:cNvPr>
          <p:cNvSpPr/>
          <p:nvPr/>
        </p:nvSpPr>
        <p:spPr>
          <a:xfrm>
            <a:off x="371475" y="1196975"/>
            <a:ext cx="11449050" cy="60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const 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(count,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num_classes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54F726-F5F4-AC11-7343-FC849BAD727F}"/>
              </a:ext>
            </a:extLst>
          </p:cNvPr>
          <p:cNvSpPr/>
          <p:nvPr/>
        </p:nvSpPr>
        <p:spPr>
          <a:xfrm>
            <a:off x="371475" y="2046385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auto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push_constants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make_uniform_shader_consts</a:t>
            </a:r>
            <a:r>
              <a:rPr lang="en-US" sz="1600" b="1" dirty="0">
                <a:solidFill>
                  <a:schemeClr val="tx1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&lt;14, uint32_t&gt;();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(0,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num_invokes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(1,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(2,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[1]));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(3,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output_size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...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59EE8E-0009-C7FA-DD21-8B46AC8B421A}"/>
              </a:ext>
            </a:extLst>
          </p:cNvPr>
          <p:cNvSpPr/>
          <p:nvPr/>
        </p:nvSpPr>
        <p:spPr>
          <a:xfrm>
            <a:off x="371475" y="4163267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device_id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shader,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work_group_size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942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51A2B-743B-18BC-5AA6-AA3C0196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9382-9B27-3FAD-B7DC-15EC334B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Инициализация констант значениями</a:t>
            </a:r>
            <a:endParaRPr lang="ru-RU" noProof="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84D96C72-9327-CE19-EE61-10CBCAA9C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81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0686B6-1CFA-9367-40CC-F70D904B0F7A}"/>
              </a:ext>
            </a:extLst>
          </p:cNvPr>
          <p:cNvSpPr/>
          <p:nvPr/>
        </p:nvSpPr>
        <p:spPr>
          <a:xfrm>
            <a:off x="371475" y="1196975"/>
            <a:ext cx="11449050" cy="60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const 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spec_consts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(count,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num_classes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2910680-FFDC-F51F-CCFF-19D0C9C4F86F}"/>
              </a:ext>
            </a:extLst>
          </p:cNvPr>
          <p:cNvSpPr/>
          <p:nvPr/>
        </p:nvSpPr>
        <p:spPr>
          <a:xfrm>
            <a:off x="371475" y="2046385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auto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make_uniform_shader_consts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&lt;14, uint32_t&gt;();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(0,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num_invokes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(1,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(2,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input_size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[1]));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push_constants.set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(3,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static_cast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&lt;uint32_t&gt;(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output_size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[0]));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...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7BE4B4-1DB6-69D9-B28F-7596177EF741}"/>
              </a:ext>
            </a:extLst>
          </p:cNvPr>
          <p:cNvSpPr/>
          <p:nvPr/>
        </p:nvSpPr>
        <p:spPr>
          <a:xfrm>
            <a:off x="371475" y="4163267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RUN_SHADER(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device_id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dtype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shader,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buffers,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b="1" dirty="0" err="1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spec_constants</a:t>
            </a:r>
            <a:r>
              <a:rPr lang="en-US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,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n-US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       </a:t>
            </a:r>
            <a:r>
              <a:rPr lang="en-US" sz="1600" b="1" dirty="0" err="1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push_constants</a:t>
            </a:r>
            <a:r>
              <a:rPr lang="en-US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,  </a:t>
            </a:r>
          </a:p>
          <a:p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</a:t>
            </a:r>
            <a:r>
              <a:rPr lang="en-US" sz="1600" dirty="0" err="1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work_group_size</a:t>
            </a:r>
            <a:r>
              <a:rPr lang="en-US" sz="1600" dirty="0">
                <a:solidFill>
                  <a:schemeClr val="tx1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); </a:t>
            </a:r>
            <a:endParaRPr lang="ru-RU" sz="1600" dirty="0">
              <a:solidFill>
                <a:schemeClr val="tx1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160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0FED-F5D5-EF82-D124-D087E0F80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EA6084-39B4-0A18-F013-89072E4D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Новое описание констант = </a:t>
            </a:r>
            <a:br>
              <a:rPr lang="en-US" dirty="0"/>
            </a:br>
            <a:r>
              <a:rPr lang="ru-RU" dirty="0"/>
              <a:t>Новый конвейер шейдера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F2E7A-DADA-AA9E-749D-14D055949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82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7B0492-B93B-1B95-E470-5FC953A7E52B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VkShader::rebuild_pipeline(const VkShaderConstants&amp; spec_consts)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Build specialization entries: index → offset →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std::vector&lt;vk::SpecializationMapEntry&gt; entries;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for (...)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entries.emplace_back(i, offset, spec_consts.item_size(i));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}...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vk::SpecializationInfo spec_info(entries.size(), entries.data(),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spec_consts.total_size(), spec_consts.data());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compute_pipeline_ = device_.createComputePipeline(pipeline_cache_,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{ ..., shader_module_, &amp;spec_info, ... 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737056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0F32E-DC7F-7F9A-CB46-DB8C7C91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15667A-AB03-5D07-167C-FE1462A5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Новое описание констант = </a:t>
            </a:r>
            <a:br>
              <a:rPr lang="en-US" dirty="0"/>
            </a:br>
            <a:r>
              <a:rPr lang="ru-RU" dirty="0"/>
              <a:t>Новый конвейер шейдера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D06A99-93FD-C48F-E20F-94F027D0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83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C2B0FE-F0B0-FE9C-0418-DBF9FC5E2347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VkShader::rebuild_pipeline(const VkShaderConstants&amp; spec_consts)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Build specialization entries: index → offset →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std::vector&lt;vk::SpecializationMapEntry&gt; entries;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for (...)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 entries.emplace_back(i, offset, spec_consts.item_size(i));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// }...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vk::SpecializationInfo spec_info(entries.size(), entries.data(),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spec_consts.total_size(), spec_consts.data());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compute_pipeline_ = device_.createComputePipeline(pipeline_cache_,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{ ..., shader_module_, &amp;spec_info, ... 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93452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2822F-0467-FBDD-CDE7-ABBCEE7B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624BFA-E8AF-DF56-1154-CE1A7794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Новое описание констант = </a:t>
            </a:r>
            <a:br>
              <a:rPr lang="en-US" dirty="0"/>
            </a:br>
            <a:r>
              <a:rPr lang="ru-RU" dirty="0"/>
              <a:t>Новый конвейер шейдера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FDEB09-E02B-3EBE-79A7-3C99D5A5A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84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1A1E02-2AC1-CFE3-BE04-EEF55D1D96A8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VkShader::rebuild_pipeline(const VkShaderConstants&amp; spec_consts)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Build specialization entries: index → offset →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std::vector&lt;vk::SpecializationMapEntry&gt; entries;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for (...)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entries.emplace_back(i, offset, spec_consts.item_size(i));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}...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</a:t>
            </a: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vk::SpecializationInfo spec_info(entries.size(), entries.data(),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                               spec_consts.total_size(), spec_consts.data());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compute_pipeline_ = device_.createComputePipeline(pipeline_cache_,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          { ..., shader_module_, &amp;spec_info, ... 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90624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B903-49F2-5566-5E93-BF030095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C3C05B-430F-3FB4-43EC-C74D85C3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Новое описание констант = </a:t>
            </a:r>
            <a:br>
              <a:rPr lang="en-US" dirty="0"/>
            </a:br>
            <a:r>
              <a:rPr lang="ru-RU" dirty="0"/>
              <a:t>Новый конвейер шейдера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9366D3-B264-1045-E45F-CF044FF4E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93360F-1B6D-39E7-2952-72D105958A4B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void VkShader::rebuild_pipeline(const VkShaderConstants&amp; spec_consts)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Build specialization entries: index → offset → size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std::vector&lt;vk::SpecializationMapEntry&gt; entries;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for (...)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entries.emplace_back(i, offset, spec_consts.item_size(i));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// }...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vk::SpecializationInfo spec_info(entries.size(), entries.data(),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                                 spec_consts.total_size(), spec_consts.data());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compute_pipeline_ = device_.createComputePipeline(pipeline_cache_,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                                             { ..., shader_module_, &amp;spec_info, ... });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cs typeface="JetBrains Mono ExtraBold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8463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B75EA-F564-D19E-B353-BF4B46CC1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A86B125-1492-3CD4-DB9A-2B50204D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Кэш шейдеров </a:t>
            </a:r>
            <a:r>
              <a:rPr lang="en-US" dirty="0"/>
              <a:t>—</a:t>
            </a:r>
            <a:r>
              <a:rPr lang="ru-RU" dirty="0"/>
              <a:t> повторно </a:t>
            </a:r>
            <a:br>
              <a:rPr lang="en-US" dirty="0"/>
            </a:br>
            <a:r>
              <a:rPr lang="ru-RU" dirty="0"/>
              <a:t>используем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533128-2D1D-D3B2-FF07-192EFEA5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86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704387-CB85-8C7E-E8C3-784B6CF0D085}"/>
              </a:ext>
            </a:extLst>
          </p:cNvPr>
          <p:cNvSpPr/>
          <p:nvPr/>
        </p:nvSpPr>
        <p:spPr>
          <a:xfrm>
            <a:off x="371475" y="1557338"/>
            <a:ext cx="11449050" cy="36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VkShaderCacheItem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index_t device_id;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поддержка нескольких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GPU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ShaderSourcePtr source_ptr;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бинарник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SPIR-V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std::shared_ptr&lt;const VkShaderConstants&gt; spec_consts;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std::weak_ptr&lt;VkShader&gt; shader;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bool operator==(const VkShaderCacheItem&amp; other)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template&lt;&gt; struct std::hash&lt;VkShaderCacheItem&gt;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operator()(const VkShaderCacheItem&amp; key)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0C45E21-70F2-651D-C314-EA432C5C8016}"/>
              </a:ext>
            </a:extLst>
          </p:cNvPr>
          <p:cNvSpPr/>
          <p:nvPr/>
        </p:nvSpPr>
        <p:spPr>
          <a:xfrm>
            <a:off x="371475" y="5451671"/>
            <a:ext cx="11449050" cy="569717"/>
          </a:xfrm>
          <a:prstGeom prst="roundRect">
            <a:avLst>
              <a:gd name="adj" fmla="val 185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7DAA4-4533-DD94-EFF0-1CA9849E011B}"/>
              </a:ext>
            </a:extLst>
          </p:cNvPr>
          <p:cNvSpPr txBox="1"/>
          <p:nvPr/>
        </p:nvSpPr>
        <p:spPr>
          <a:xfrm>
            <a:off x="574028" y="5582640"/>
            <a:ext cx="99642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noProof="0" dirty="0">
                <a:solidFill>
                  <a:schemeClr val="bg1"/>
                </a:solidFill>
              </a:rPr>
              <a:t>Хэш</a:t>
            </a:r>
            <a:r>
              <a:rPr lang="ru-RU" sz="2000" dirty="0">
                <a:solidFill>
                  <a:schemeClr val="bg1"/>
                </a:solidFill>
              </a:rPr>
              <a:t> =</a:t>
            </a:r>
            <a:r>
              <a:rPr lang="ru-RU" sz="2000" noProof="0" dirty="0">
                <a:solidFill>
                  <a:schemeClr val="bg1"/>
                </a:solidFill>
              </a:rPr>
              <a:t> объединение всех трёх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ru-RU" sz="2000" noProof="0" dirty="0">
                <a:solidFill>
                  <a:schemeClr val="bg1"/>
                </a:solidFill>
              </a:rPr>
              <a:t>полей для уникальной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1659026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1867E-8EE9-06F3-8AD3-56853F6D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588246-9EF7-37D0-6DF9-710D2E98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Кэш шейдеров </a:t>
            </a:r>
            <a:r>
              <a:rPr lang="en-US" dirty="0"/>
              <a:t>—</a:t>
            </a:r>
            <a:r>
              <a:rPr lang="ru-RU" dirty="0"/>
              <a:t> повторно </a:t>
            </a:r>
            <a:br>
              <a:rPr lang="en-US" dirty="0"/>
            </a:br>
            <a:r>
              <a:rPr lang="ru-RU" dirty="0"/>
              <a:t>используем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EFB512-5EEF-0B15-9EF1-22F6A0B12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87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E658DB-60BD-B6CE-92FA-43479EDAAB8A}"/>
              </a:ext>
            </a:extLst>
          </p:cNvPr>
          <p:cNvSpPr/>
          <p:nvPr/>
        </p:nvSpPr>
        <p:spPr>
          <a:xfrm>
            <a:off x="371475" y="1557338"/>
            <a:ext cx="11449050" cy="36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VkShaderCacheItem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index_t device_id;         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поддержка нескольких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GPU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ShaderSourcePtr source_ptr;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бинарник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SPIR-V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std::shared_ptr&lt;const VkShaderConstants&gt; spec_consts;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std::weak_ptr&lt;VkShader&gt; shader;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bool operator==(const VkShaderCacheItem&amp; other)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template&lt;&gt; struct std::hash&lt;VkShaderCacheItem&gt;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operator()(const VkShaderCacheItem&amp; key)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A874B9B-F5EB-6ED2-7101-ECC207A540F9}"/>
              </a:ext>
            </a:extLst>
          </p:cNvPr>
          <p:cNvSpPr/>
          <p:nvPr/>
        </p:nvSpPr>
        <p:spPr>
          <a:xfrm>
            <a:off x="371475" y="5451671"/>
            <a:ext cx="11449050" cy="569717"/>
          </a:xfrm>
          <a:prstGeom prst="roundRect">
            <a:avLst>
              <a:gd name="adj" fmla="val 185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62246-AD62-A007-B6C8-982AE8AE9925}"/>
              </a:ext>
            </a:extLst>
          </p:cNvPr>
          <p:cNvSpPr txBox="1"/>
          <p:nvPr/>
        </p:nvSpPr>
        <p:spPr>
          <a:xfrm>
            <a:off x="574028" y="5582640"/>
            <a:ext cx="99642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noProof="0" dirty="0">
                <a:solidFill>
                  <a:schemeClr val="bg1"/>
                </a:solidFill>
              </a:rPr>
              <a:t>Хэш</a:t>
            </a:r>
            <a:r>
              <a:rPr lang="ru-RU" sz="2000" dirty="0">
                <a:solidFill>
                  <a:schemeClr val="bg1"/>
                </a:solidFill>
              </a:rPr>
              <a:t> =</a:t>
            </a:r>
            <a:r>
              <a:rPr lang="ru-RU" sz="2000" noProof="0" dirty="0">
                <a:solidFill>
                  <a:schemeClr val="bg1"/>
                </a:solidFill>
              </a:rPr>
              <a:t> объединение всех трёх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ru-RU" sz="2000" noProof="0" dirty="0">
                <a:solidFill>
                  <a:schemeClr val="bg1"/>
                </a:solidFill>
              </a:rPr>
              <a:t>полей для уникальной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5351685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91036-690F-2788-2BDA-933E1F77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3CEA95-3D9D-6E64-99FB-3F3B141B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Кэш шейдеров </a:t>
            </a:r>
            <a:r>
              <a:rPr lang="en-US" dirty="0"/>
              <a:t>—</a:t>
            </a:r>
            <a:r>
              <a:rPr lang="ru-RU" dirty="0"/>
              <a:t> повторно </a:t>
            </a:r>
            <a:br>
              <a:rPr lang="en-US" dirty="0"/>
            </a:br>
            <a:r>
              <a:rPr lang="ru-RU" dirty="0"/>
              <a:t>используем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908CD7-C5CD-7C80-0DA4-44BBD2AEF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88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CE34E1-274D-92DB-740B-1F1B43BD2826}"/>
              </a:ext>
            </a:extLst>
          </p:cNvPr>
          <p:cNvSpPr/>
          <p:nvPr/>
        </p:nvSpPr>
        <p:spPr>
          <a:xfrm>
            <a:off x="371475" y="1557338"/>
            <a:ext cx="11449050" cy="36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VkShaderCacheItem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index_t device_id;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поддержка нескольких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GPU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ShaderSourcePtr source_ptr;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//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бинарник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SPIR-V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std::shared_ptr&lt;const VkShaderConstants&gt; spec_consts;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std::weak_ptr&lt;VkShader&gt; shader;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bool operator==(const VkShaderCacheItem&amp; other)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template&lt;&gt; struct std::hash&lt;VkShaderCacheItem&gt;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operator()(const VkShaderCacheItem&amp; key)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83184BC5-A0E3-4C8E-D0F4-9B4C9F4616D7}"/>
              </a:ext>
            </a:extLst>
          </p:cNvPr>
          <p:cNvSpPr/>
          <p:nvPr/>
        </p:nvSpPr>
        <p:spPr>
          <a:xfrm>
            <a:off x="371475" y="5451671"/>
            <a:ext cx="11449050" cy="569717"/>
          </a:xfrm>
          <a:prstGeom prst="roundRect">
            <a:avLst>
              <a:gd name="adj" fmla="val 185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93236-11F3-5E98-4AEA-B9A6ED2488B1}"/>
              </a:ext>
            </a:extLst>
          </p:cNvPr>
          <p:cNvSpPr txBox="1"/>
          <p:nvPr/>
        </p:nvSpPr>
        <p:spPr>
          <a:xfrm>
            <a:off x="574028" y="5582640"/>
            <a:ext cx="99642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noProof="0" dirty="0">
                <a:solidFill>
                  <a:schemeClr val="bg1"/>
                </a:solidFill>
              </a:rPr>
              <a:t>Хэш</a:t>
            </a:r>
            <a:r>
              <a:rPr lang="ru-RU" sz="2000" dirty="0">
                <a:solidFill>
                  <a:schemeClr val="bg1"/>
                </a:solidFill>
              </a:rPr>
              <a:t> =</a:t>
            </a:r>
            <a:r>
              <a:rPr lang="ru-RU" sz="2000" noProof="0" dirty="0">
                <a:solidFill>
                  <a:schemeClr val="bg1"/>
                </a:solidFill>
              </a:rPr>
              <a:t> объединение всех трёх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ru-RU" sz="2000" noProof="0" dirty="0">
                <a:solidFill>
                  <a:schemeClr val="bg1"/>
                </a:solidFill>
              </a:rPr>
              <a:t>полей для уникальной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6813988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3260F-AD4A-9336-FD4F-F6EA23EF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236132-4737-B189-2F58-37F3DA06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Кэш шейдеров </a:t>
            </a:r>
            <a:r>
              <a:rPr lang="en-US" dirty="0"/>
              <a:t>—</a:t>
            </a:r>
            <a:r>
              <a:rPr lang="ru-RU" dirty="0"/>
              <a:t> повторно </a:t>
            </a:r>
            <a:br>
              <a:rPr lang="en-US" dirty="0"/>
            </a:br>
            <a:r>
              <a:rPr lang="ru-RU" dirty="0"/>
              <a:t>используем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E68704-B73E-CA75-34A1-00E9F31D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89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D1E079-D0A0-51AB-3BC8-50D10650D531}"/>
              </a:ext>
            </a:extLst>
          </p:cNvPr>
          <p:cNvSpPr/>
          <p:nvPr/>
        </p:nvSpPr>
        <p:spPr>
          <a:xfrm>
            <a:off x="371475" y="1557338"/>
            <a:ext cx="11449050" cy="36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VkShaderCacheItem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index_t device_id;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поддержка нескольких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GPU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ShaderSourcePtr source_ptr;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бинарник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SPIR-V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std::shared_ptr&lt;const VkShaderConstants&gt; spec_consts;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std::weak_ptr&lt;VkShader&gt; shader;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bool operator==(const VkShaderCacheItem&amp; other)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template&lt;&gt; struct std::hash&lt;VkShaderCacheItem&gt;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operator()(const VkShaderCacheItem&amp; key)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87FF84B-5C2C-E890-3890-4C4F3F0EB8A1}"/>
              </a:ext>
            </a:extLst>
          </p:cNvPr>
          <p:cNvSpPr/>
          <p:nvPr/>
        </p:nvSpPr>
        <p:spPr>
          <a:xfrm>
            <a:off x="371475" y="5451671"/>
            <a:ext cx="11449050" cy="569717"/>
          </a:xfrm>
          <a:prstGeom prst="roundRect">
            <a:avLst>
              <a:gd name="adj" fmla="val 185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9DF80-E4AD-2057-2D22-6972D56F88C3}"/>
              </a:ext>
            </a:extLst>
          </p:cNvPr>
          <p:cNvSpPr txBox="1"/>
          <p:nvPr/>
        </p:nvSpPr>
        <p:spPr>
          <a:xfrm>
            <a:off x="574028" y="5582640"/>
            <a:ext cx="99642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noProof="0" dirty="0">
                <a:solidFill>
                  <a:schemeClr val="bg1"/>
                </a:solidFill>
              </a:rPr>
              <a:t>Хэш</a:t>
            </a:r>
            <a:r>
              <a:rPr lang="ru-RU" sz="2000" dirty="0">
                <a:solidFill>
                  <a:schemeClr val="bg1"/>
                </a:solidFill>
              </a:rPr>
              <a:t> =</a:t>
            </a:r>
            <a:r>
              <a:rPr lang="ru-RU" sz="2000" noProof="0" dirty="0">
                <a:solidFill>
                  <a:schemeClr val="bg1"/>
                </a:solidFill>
              </a:rPr>
              <a:t> объединение всех трёх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ru-RU" sz="2000" noProof="0" dirty="0">
                <a:solidFill>
                  <a:schemeClr val="bg1"/>
                </a:solidFill>
              </a:rPr>
              <a:t>полей для уникальной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55211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F087-5C0A-A89B-E62F-174CDF515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FE02E-B757-41B2-F57C-F824C541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3" y="909797"/>
            <a:ext cx="8153205" cy="647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/>
              <a:t>Модели конкурентности </a:t>
            </a:r>
            <a:br>
              <a:rPr lang="ru-RU" dirty="0"/>
            </a:br>
            <a:r>
              <a:rPr lang="ru-RU" dirty="0"/>
              <a:t>в разных </a:t>
            </a:r>
            <a:r>
              <a:rPr lang="es-419" dirty="0"/>
              <a:t>API</a:t>
            </a:r>
            <a:endParaRPr lang="ru-RU" dirty="0">
              <a:latin typeface="TT Norms Pro Light" panose="020B0103030101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23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EA0D3-D1B4-89DD-0B42-05D6B16E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665B01-E6B5-A92D-0D26-0FD434EB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Кэш шейдеров </a:t>
            </a:r>
            <a:r>
              <a:rPr lang="en-US" dirty="0"/>
              <a:t>—</a:t>
            </a:r>
            <a:r>
              <a:rPr lang="ru-RU" dirty="0"/>
              <a:t> повторно </a:t>
            </a:r>
            <a:br>
              <a:rPr lang="en-US" dirty="0"/>
            </a:br>
            <a:r>
              <a:rPr lang="ru-RU" dirty="0"/>
              <a:t>используем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A86922-579E-A453-93E7-2C0824CEB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90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26E31C-570D-C9DC-2FFC-CA7E742633D0}"/>
              </a:ext>
            </a:extLst>
          </p:cNvPr>
          <p:cNvSpPr/>
          <p:nvPr/>
        </p:nvSpPr>
        <p:spPr>
          <a:xfrm>
            <a:off x="371475" y="1557338"/>
            <a:ext cx="11449050" cy="36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VkShaderCacheItem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index_t device_id;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поддержка нескольких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GPU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ShaderSourcePtr source_ptr;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бинарник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SPIR-V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std::shared_ptr&lt;const VkShaderConstants&gt; spec_consts;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std::weak_ptr&lt;VkShader&gt; shader;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bool operator==(const VkShaderCacheItem&amp; other)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template&lt;&gt; struct std::hash&lt;VkShaderCacheItem&gt;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size_t operator()(const VkShaderCacheItem&amp; key)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61867D6-D891-DED9-2E57-53A61EC498FB}"/>
              </a:ext>
            </a:extLst>
          </p:cNvPr>
          <p:cNvSpPr/>
          <p:nvPr/>
        </p:nvSpPr>
        <p:spPr>
          <a:xfrm>
            <a:off x="371475" y="5451671"/>
            <a:ext cx="11449050" cy="569717"/>
          </a:xfrm>
          <a:prstGeom prst="roundRect">
            <a:avLst>
              <a:gd name="adj" fmla="val 185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46C7B-FAD6-9F64-0AD2-544F2C1FC976}"/>
              </a:ext>
            </a:extLst>
          </p:cNvPr>
          <p:cNvSpPr txBox="1"/>
          <p:nvPr/>
        </p:nvSpPr>
        <p:spPr>
          <a:xfrm>
            <a:off x="574028" y="5582640"/>
            <a:ext cx="99642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noProof="0" dirty="0">
                <a:solidFill>
                  <a:schemeClr val="bg1"/>
                </a:solidFill>
              </a:rPr>
              <a:t>Хэш</a:t>
            </a:r>
            <a:r>
              <a:rPr lang="ru-RU" sz="2000" dirty="0">
                <a:solidFill>
                  <a:schemeClr val="bg1"/>
                </a:solidFill>
              </a:rPr>
              <a:t> =</a:t>
            </a:r>
            <a:r>
              <a:rPr lang="ru-RU" sz="2000" noProof="0" dirty="0">
                <a:solidFill>
                  <a:schemeClr val="bg1"/>
                </a:solidFill>
              </a:rPr>
              <a:t> объединение всех трёх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ru-RU" sz="2000" noProof="0" dirty="0">
                <a:solidFill>
                  <a:schemeClr val="bg1"/>
                </a:solidFill>
              </a:rPr>
              <a:t>полей для уникальной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8345011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A79C-72AE-9B35-8188-2B03FBEA8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DEF9750-20FB-3EDD-DBC6-7D1A663BA71D}"/>
              </a:ext>
            </a:extLst>
          </p:cNvPr>
          <p:cNvSpPr/>
          <p:nvPr/>
        </p:nvSpPr>
        <p:spPr>
          <a:xfrm>
            <a:off x="371475" y="5451671"/>
            <a:ext cx="11449050" cy="569717"/>
          </a:xfrm>
          <a:prstGeom prst="roundRect">
            <a:avLst>
              <a:gd name="adj" fmla="val 185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0E3203-99B1-EA81-E7AB-FAD3A534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Кэш шейдеров </a:t>
            </a:r>
            <a:r>
              <a:rPr lang="en-US" dirty="0"/>
              <a:t>—</a:t>
            </a:r>
            <a:r>
              <a:rPr lang="ru-RU" dirty="0"/>
              <a:t> повторно </a:t>
            </a:r>
            <a:br>
              <a:rPr lang="en-US" dirty="0"/>
            </a:br>
            <a:r>
              <a:rPr lang="ru-RU" dirty="0"/>
              <a:t>используем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570E3-18BD-F6BF-A28F-4B7E2F56F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91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9423A4-99AA-5C6E-4A97-6AE784AA6A46}"/>
              </a:ext>
            </a:extLst>
          </p:cNvPr>
          <p:cNvSpPr/>
          <p:nvPr/>
        </p:nvSpPr>
        <p:spPr>
          <a:xfrm>
            <a:off x="371475" y="1557338"/>
            <a:ext cx="11449050" cy="3667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struct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VkShaderCacheItem</a:t>
            </a: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index_t device_id;         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поддержка нескольких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GPU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ShaderSourcePtr source_ptr;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//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бинарник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</a:t>
            </a:r>
            <a:r>
              <a:rPr lang="es-419" sz="1600" dirty="0">
                <a:solidFill>
                  <a:schemeClr val="accent6">
                    <a:lumMod val="75000"/>
                  </a:schemeClr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SPIR-V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std::shared_ptr&lt;const VkShaderConstants&gt; spec_consts; 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std::weak_ptr&lt;VkShader&gt; shader;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bool operator==(const VkShaderCacheItem&amp; other)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};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endParaRPr lang="es-419" sz="1600" dirty="0"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template&lt;&gt; struct std::hash&lt;VkShaderCacheItem&gt; {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size_t operator()(const VkShaderCacheItem&amp; key) const;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A8305-9ADA-403F-E346-AE1D83FF067F}"/>
              </a:ext>
            </a:extLst>
          </p:cNvPr>
          <p:cNvSpPr txBox="1"/>
          <p:nvPr/>
        </p:nvSpPr>
        <p:spPr>
          <a:xfrm>
            <a:off x="574028" y="5582640"/>
            <a:ext cx="99642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noProof="0" dirty="0">
                <a:solidFill>
                  <a:schemeClr val="bg1"/>
                </a:solidFill>
              </a:rPr>
              <a:t>Хэш</a:t>
            </a:r>
            <a:r>
              <a:rPr lang="ru-RU" sz="2000" dirty="0">
                <a:solidFill>
                  <a:schemeClr val="bg1"/>
                </a:solidFill>
              </a:rPr>
              <a:t> =</a:t>
            </a:r>
            <a:r>
              <a:rPr lang="ru-RU" sz="2000" noProof="0" dirty="0">
                <a:solidFill>
                  <a:schemeClr val="bg1"/>
                </a:solidFill>
              </a:rPr>
              <a:t> объединение всех трёх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ru-RU" sz="2000" noProof="0" dirty="0">
                <a:solidFill>
                  <a:schemeClr val="bg1"/>
                </a:solidFill>
              </a:rPr>
              <a:t>полей для уникальной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7831120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B8411-D035-B81C-6985-DE90AAF3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A204-EA11-494C-97CB-9E315813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noProof="0" dirty="0" err="1"/>
              <a:t>акросы</a:t>
            </a:r>
            <a:r>
              <a:rPr lang="ru-RU" noProof="0" dirty="0"/>
              <a:t> для запуска шейдеров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CEBFDB9F-DBE5-9B81-A188-F56DC3DC6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92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2800BD-DC33-D683-E663-DC3FDDFEE9EA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#define RUN_SHADER(device_id, dtype, shader, buffers, consts, ...) \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shader_wptr = VkManager::instance().make_shader(...); \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EXEC_SHADER(device_id, shader_wptr, buffers, consts, ...);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B0EC4-5F21-C34D-76F9-DBBB9530D9D6}"/>
              </a:ext>
            </a:extLst>
          </p:cNvPr>
          <p:cNvSpPr txBox="1"/>
          <p:nvPr/>
        </p:nvSpPr>
        <p:spPr>
          <a:xfrm>
            <a:off x="371475" y="1173569"/>
            <a:ext cx="54870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1. Создание или получение шейдера из кэша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A31BE75-87E8-2249-F37C-3246F4024528}"/>
              </a:ext>
            </a:extLst>
          </p:cNvPr>
          <p:cNvSpPr/>
          <p:nvPr/>
        </p:nvSpPr>
        <p:spPr>
          <a:xfrm>
            <a:off x="371475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#define EXEC_SHADER(device_id, shader_wptr, buffers, consts, ...) \</a:t>
            </a:r>
          </a:p>
          <a:p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VkManager::instance().launch(device_id, shader_wptr, buffers</a:t>
            </a:r>
            <a:r>
              <a:rPr lang="es-419" sz="160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...);</a:t>
            </a:r>
            <a:endParaRPr lang="es-419" sz="1600" dirty="0">
              <a:solidFill>
                <a:srgbClr val="000000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C0EC0D-3E41-3D06-9A53-B76B1A100D4F}"/>
              </a:ext>
            </a:extLst>
          </p:cNvPr>
          <p:cNvSpPr txBox="1"/>
          <p:nvPr/>
        </p:nvSpPr>
        <p:spPr>
          <a:xfrm>
            <a:off x="371475" y="3739251"/>
            <a:ext cx="51328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2. Отправка шейдера в очередь на запуск</a:t>
            </a:r>
          </a:p>
        </p:txBody>
      </p:sp>
    </p:spTree>
    <p:extLst>
      <p:ext uri="{BB962C8B-B14F-4D97-AF65-F5344CB8AC3E}">
        <p14:creationId xmlns:p14="http://schemas.microsoft.com/office/powerpoint/2010/main" val="6154996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43527-CF07-F9C4-84F7-D2ED2FEC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41E7-CC75-374F-B7AB-FFDAE7FF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noProof="0" dirty="0" err="1"/>
              <a:t>акросы</a:t>
            </a:r>
            <a:r>
              <a:rPr lang="ru-RU" noProof="0" dirty="0"/>
              <a:t> для запуска шейдеров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5F925ABE-3C29-F85B-2B81-941CC7A2D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93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61461D4-74F2-ECDB-14CE-40537C9288B1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#define RUN_SHADER(device_id, dtype, shader, buffers, consts, ...) \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b="1" dirty="0"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  auto shader_wptr = VkManager::instance().make_shader(...); \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EXEC_SHADER(device_id, shader_wptr, buffers, consts, ...);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90665-AFC2-5433-32FB-8D844CA20C17}"/>
              </a:ext>
            </a:extLst>
          </p:cNvPr>
          <p:cNvSpPr txBox="1"/>
          <p:nvPr/>
        </p:nvSpPr>
        <p:spPr>
          <a:xfrm>
            <a:off x="371475" y="1173569"/>
            <a:ext cx="54870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1. Создание или получение шейдера из кэша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99525C4-6B17-2C33-2921-AD3770B5AB65}"/>
              </a:ext>
            </a:extLst>
          </p:cNvPr>
          <p:cNvSpPr/>
          <p:nvPr/>
        </p:nvSpPr>
        <p:spPr>
          <a:xfrm>
            <a:off x="371475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#define EXEC_SHADER(device_id, shader_wptr, buffers, consts, ...) \</a:t>
            </a:r>
          </a:p>
          <a:p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VkManager::instance().launch(device_id, shader_wptr, buffers</a:t>
            </a:r>
            <a:r>
              <a:rPr lang="es-419" sz="160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, ...);</a:t>
            </a:r>
            <a:endParaRPr lang="es-419" sz="1600" dirty="0">
              <a:solidFill>
                <a:srgbClr val="000000"/>
              </a:solidFill>
              <a:latin typeface="JetBrains Mono Light" panose="02000009000000000000" pitchFamily="49" charset="0"/>
              <a:ea typeface="JetBrains Mono Light" panose="02000009000000000000" pitchFamily="49" charset="0"/>
              <a:cs typeface="JetBrains Mono Light" panose="02000009000000000000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528EA-9141-E190-95E3-ED7AB3A5911D}"/>
              </a:ext>
            </a:extLst>
          </p:cNvPr>
          <p:cNvSpPr txBox="1"/>
          <p:nvPr/>
        </p:nvSpPr>
        <p:spPr>
          <a:xfrm>
            <a:off x="371475" y="3739251"/>
            <a:ext cx="51328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2. Отправка шейдера в очередь на запуск</a:t>
            </a:r>
          </a:p>
        </p:txBody>
      </p:sp>
    </p:spTree>
    <p:extLst>
      <p:ext uri="{BB962C8B-B14F-4D97-AF65-F5344CB8AC3E}">
        <p14:creationId xmlns:p14="http://schemas.microsoft.com/office/powerpoint/2010/main" val="24848550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257A-73A9-9849-95F8-27DEFFE5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CE56-EA8D-4135-4EAF-E62ABC9F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09600"/>
            <a:ext cx="9964270" cy="757704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noProof="0" dirty="0" err="1"/>
              <a:t>акросы</a:t>
            </a:r>
            <a:r>
              <a:rPr lang="ru-RU" noProof="0" dirty="0"/>
              <a:t> для запуска шейдеров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71ECD57B-CAE6-C52F-EA5B-5D97583A5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933" y="6317647"/>
            <a:ext cx="3017520" cy="365125"/>
          </a:xfrm>
        </p:spPr>
        <p:txBody>
          <a:bodyPr/>
          <a:lstStyle/>
          <a:p>
            <a:pPr lvl="0"/>
            <a:fld id="{B3D8FAA1-3ED1-3941-8AA7-FA63DAAA5BE4}" type="slidenum">
              <a:rPr lang="ru-RU" noProof="0" smtClean="0"/>
              <a:pPr lvl="0"/>
              <a:t>94</a:t>
            </a:fld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398D5D-151D-379C-24CB-6F17C30D368B}"/>
              </a:ext>
            </a:extLst>
          </p:cNvPr>
          <p:cNvSpPr/>
          <p:nvPr/>
        </p:nvSpPr>
        <p:spPr>
          <a:xfrm>
            <a:off x="371475" y="1557336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#define RUN_SHADER(device_id, dtype, shader, buffers, consts, ...) \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shader_wptr = VkManager::instance().make_shader(...); \</a:t>
            </a:r>
          </a:p>
          <a:p>
            <a:pPr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lang="es-419" sz="1600" dirty="0"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EXEC_SHADER(device_id, shader_wptr, buffers, consts, ...);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A1727-027C-B19E-CF86-3E47431BBF47}"/>
              </a:ext>
            </a:extLst>
          </p:cNvPr>
          <p:cNvSpPr txBox="1"/>
          <p:nvPr/>
        </p:nvSpPr>
        <p:spPr>
          <a:xfrm>
            <a:off x="371475" y="1173569"/>
            <a:ext cx="54870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1. Создание или получение шейдера из кэша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F4B9F4-20D1-CAF0-C4F2-304428145C69}"/>
              </a:ext>
            </a:extLst>
          </p:cNvPr>
          <p:cNvSpPr/>
          <p:nvPr/>
        </p:nvSpPr>
        <p:spPr>
          <a:xfrm>
            <a:off x="371475" y="4155748"/>
            <a:ext cx="11449050" cy="18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#define EXEC_SHADER(device_id, shader_wptr, buffers, consts, ...) \</a:t>
            </a:r>
          </a:p>
          <a:p>
            <a:r>
              <a:rPr lang="es-419" sz="1600" dirty="0">
                <a:solidFill>
                  <a:srgbClr val="000000"/>
                </a:solidFill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</a:t>
            </a:r>
            <a:r>
              <a:rPr lang="es-419" sz="1600" b="1" dirty="0">
                <a:solidFill>
                  <a:srgbClr val="000000"/>
                </a:solidFill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VkManager::instance().launch(device_id, shader_wptr, buffers, ...);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36E9BB-02D9-D2F0-7328-F48C6603D2CC}"/>
              </a:ext>
            </a:extLst>
          </p:cNvPr>
          <p:cNvSpPr txBox="1"/>
          <p:nvPr/>
        </p:nvSpPr>
        <p:spPr>
          <a:xfrm>
            <a:off x="371475" y="3739251"/>
            <a:ext cx="51328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000" b="1" dirty="0">
                <a:latin typeface="TT Norms Pro" panose="020B0103030101020204" pitchFamily="34" charset="0"/>
              </a:rPr>
              <a:t>2. Отправка шейдера в очередь на запуск</a:t>
            </a:r>
          </a:p>
        </p:txBody>
      </p:sp>
    </p:spTree>
    <p:extLst>
      <p:ext uri="{BB962C8B-B14F-4D97-AF65-F5344CB8AC3E}">
        <p14:creationId xmlns:p14="http://schemas.microsoft.com/office/powerpoint/2010/main" val="31609894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5270-150C-177D-6ADD-1E011048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B778974-BB7C-0E8F-6D62-BFEC1A92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D323A0-C9D5-E079-1E7C-9F614C5C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операции сложения тензоров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75620-4764-861D-AD70-9D8D096AA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4CE55D-019C-1E54-4163-259EBCD90FBB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TensorImpl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::add(const DeviceTensor&amp; other)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Light" panose="02000009000000000000" pitchFamily="49" charset="0"/>
                <a:ea typeface="+mn-ea"/>
                <a:cs typeface="JetBrains Mono Light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auto buffers = make_transitions(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self.buffer_for_write(),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other.buffer_for_read()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push_constants = make_arithmetics_push_consts();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49" charset="0"/>
                <a:ea typeface="JetBrains Mono Light" panose="02000009000000000000" pitchFamily="49" charset="0"/>
                <a:cs typeface="JetBrains Mono Light" panose="02000009000000000000" pitchFamily="49" charset="0"/>
              </a:rPr>
              <a:t>  auto spec_constants = make_shader_consts(num_invokes);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Light" panose="02000009000000000000" pitchFamily="49" charset="0"/>
                <a:ea typeface="+mn-ea"/>
                <a:cs typeface="JetBrains Mono Light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RUN_SHADER(device_id, dtype,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buffers,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spec_constants, push_constants,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ceil_div(count, num_invokes));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Light" panose="02000009000000000000" pitchFamily="49" charset="0"/>
                <a:ea typeface="+mn-ea"/>
                <a:cs typeface="JetBrains Mono Light" panose="02000009000000000000" pitchFamily="49" charset="0"/>
              </a:rPr>
              <a:t>// workgroup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01583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5270-150C-177D-6ADD-1E011048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B778974-BB7C-0E8F-6D62-BFEC1A92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D323A0-C9D5-E079-1E7C-9F614C5C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операции сложения тензоров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75620-4764-861D-AD70-9D8D096AA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4CE55D-019C-1E54-4163-259EBCD90FBB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TensorImpl::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add(const DeviceTensor&amp; other)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Light" panose="02000009000000000000" pitchFamily="49" charset="0"/>
                <a:ea typeface="+mn-ea"/>
                <a:cs typeface="JetBrains Mono Light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auto buffers = make_transitions(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self.buffer_for_write(),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other.buffer_for_read()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auto push_constants = make_arithmetics_push_consts();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auto spec_constants = make_shader_consts(num_invokes);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Light" panose="02000009000000000000" pitchFamily="49" charset="0"/>
                <a:ea typeface="+mn-ea"/>
                <a:cs typeface="JetBrains Mono Light" panose="02000009000000000000" pitchFamily="49" charset="0"/>
              </a:rPr>
              <a:t>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RUN_SHADER(device_id, dtype,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buffers,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spec_constants, push_constants,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         ceil_div(count, num_invokes)); 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Light" panose="02000009000000000000" pitchFamily="49" charset="0"/>
                <a:ea typeface="+mn-ea"/>
                <a:cs typeface="JetBrains Mono Light" panose="02000009000000000000" pitchFamily="49" charset="0"/>
              </a:rPr>
              <a:t>// workgroup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39656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8C6C-A8DD-95A2-E48E-C790BEDF9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6EE9F5F-CBB3-DF15-5850-CB14481BB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6406DA-0FAF-7742-B6CE-9255F74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операции сложения тензоров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D01A9-FC60-8637-07D9-73E14EABC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B7D1-29E1-B4D9-5B5D-2FC6D9135AA4}"/>
              </a:ext>
            </a:extLst>
          </p:cNvPr>
          <p:cNvSpPr/>
          <p:nvPr/>
        </p:nvSpPr>
        <p:spPr>
          <a:xfrm>
            <a:off x="371475" y="1196975"/>
            <a:ext cx="11449050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TensorImpl::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add(const DeviceTensor&amp; other)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Medium" panose="02000009000000000000" pitchFamily="49" charset="0"/>
                <a:cs typeface="JetBrains Mono ExtraBold" panose="02000009000000000000" pitchFamily="2" charset="0"/>
              </a:rPr>
              <a:t>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auto buffers = make_transitions(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self.buffer_for_write(),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  other.buffer_for_read()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auto push_constants = make_arithmetics_push_consts();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auto spec_constants = make_shader_consts(num_invokes);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+mn-ea"/>
                <a:cs typeface="JetBrains Mono Light" panose="02000009000000000000" pitchFamily="2" charset="0"/>
              </a:rPr>
              <a:t>  //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Medium" panose="02000009000000000000" pitchFamily="49" charset="0"/>
                <a:ea typeface="JetBrains Mono Medium" panose="02000009000000000000" pitchFamily="49" charset="0"/>
                <a:cs typeface="JetBrains Mono Medium" panose="02000009000000000000" pitchFamily="49" charset="0"/>
              </a:rPr>
              <a:t>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RUN_SHADER(device_id, dtype,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     buffers,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     spec_constants, push_constants,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             ceil_div(count, num_invokes));   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B57B">
                    <a:lumMod val="75000"/>
                  </a:srgbClr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// workgroup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+mn-ea"/>
                <a:cs typeface="JetBrains Mono ExtraBold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94786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12603-F880-12B4-2623-FEB11A90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A9881D-8A59-8B5D-354A-646A821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Последовательность запуска, </a:t>
            </a:r>
            <a:br>
              <a:rPr lang="ru-RU" dirty="0"/>
            </a:br>
            <a:r>
              <a:rPr lang="ru-RU" dirty="0"/>
              <a:t>спрятанная в макросе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54E1AA-659E-1568-693B-049A9437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AD523D7-712C-FBEB-51EF-E8B8541CDA4C}"/>
              </a:ext>
            </a:extLst>
          </p:cNvPr>
          <p:cNvGrpSpPr/>
          <p:nvPr/>
        </p:nvGrpSpPr>
        <p:grpSpPr>
          <a:xfrm>
            <a:off x="371476" y="1557338"/>
            <a:ext cx="10124806" cy="4497168"/>
            <a:chOff x="371475" y="1557338"/>
            <a:chExt cx="11225614" cy="4497168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B74447B-DBDB-986C-9D27-C34BE999C619}"/>
                </a:ext>
              </a:extLst>
            </p:cNvPr>
            <p:cNvSpPr/>
            <p:nvPr/>
          </p:nvSpPr>
          <p:spPr>
            <a:xfrm>
              <a:off x="1938745" y="1557338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Tensor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FDA9646-33EF-A9B8-E33F-15A428597314}"/>
                </a:ext>
              </a:extLst>
            </p:cNvPr>
            <p:cNvSpPr/>
            <p:nvPr/>
          </p:nvSpPr>
          <p:spPr>
            <a:xfrm>
              <a:off x="371475" y="1557338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User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045D7A1-D669-3313-2C68-AA8A780F3354}"/>
                </a:ext>
              </a:extLst>
            </p:cNvPr>
            <p:cNvSpPr/>
            <p:nvPr/>
          </p:nvSpPr>
          <p:spPr>
            <a:xfrm>
              <a:off x="10448230" y="1557338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GPU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B747D59-1B62-1F92-5FDE-CF7A1A8256F7}"/>
                </a:ext>
              </a:extLst>
            </p:cNvPr>
            <p:cNvSpPr/>
            <p:nvPr/>
          </p:nvSpPr>
          <p:spPr>
            <a:xfrm>
              <a:off x="8880963" y="1557338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Shader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FE53A31-D0E0-5B64-6A63-EF0C63CA6816}"/>
                </a:ext>
              </a:extLst>
            </p:cNvPr>
            <p:cNvSpPr/>
            <p:nvPr/>
          </p:nvSpPr>
          <p:spPr>
            <a:xfrm>
              <a:off x="6205778" y="1571904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Device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1F548F7-20F2-5D1F-6E7D-E0E8098E7156}"/>
                </a:ext>
              </a:extLst>
            </p:cNvPr>
            <p:cNvSpPr/>
            <p:nvPr/>
          </p:nvSpPr>
          <p:spPr>
            <a:xfrm>
              <a:off x="4629150" y="1557338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Manager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AD3D26A-B362-1347-2904-1D9F67830399}"/>
                </a:ext>
              </a:extLst>
            </p:cNvPr>
            <p:cNvSpPr/>
            <p:nvPr/>
          </p:nvSpPr>
          <p:spPr>
            <a:xfrm>
              <a:off x="1944604" y="5644653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Tensor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AE8356F-CB95-C888-7FC4-477A7ABE5E1D}"/>
                </a:ext>
              </a:extLst>
            </p:cNvPr>
            <p:cNvSpPr/>
            <p:nvPr/>
          </p:nvSpPr>
          <p:spPr>
            <a:xfrm>
              <a:off x="377334" y="5644653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User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497EC61-72ED-E12F-40F6-3061ECB122F9}"/>
                </a:ext>
              </a:extLst>
            </p:cNvPr>
            <p:cNvSpPr/>
            <p:nvPr/>
          </p:nvSpPr>
          <p:spPr>
            <a:xfrm>
              <a:off x="10454089" y="5644653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GPU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1F7F593-61E2-2451-C210-5E4C064FEF80}"/>
                </a:ext>
              </a:extLst>
            </p:cNvPr>
            <p:cNvSpPr/>
            <p:nvPr/>
          </p:nvSpPr>
          <p:spPr>
            <a:xfrm>
              <a:off x="8886822" y="5644653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Shader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8A85649-EAEB-433F-89E8-E28E03375880}"/>
                </a:ext>
              </a:extLst>
            </p:cNvPr>
            <p:cNvSpPr/>
            <p:nvPr/>
          </p:nvSpPr>
          <p:spPr>
            <a:xfrm>
              <a:off x="6211636" y="5659219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Device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1EBC1E4-CB5F-6A8E-755C-3BB61A7E3AF8}"/>
                </a:ext>
              </a:extLst>
            </p:cNvPr>
            <p:cNvSpPr/>
            <p:nvPr/>
          </p:nvSpPr>
          <p:spPr>
            <a:xfrm>
              <a:off x="4635009" y="5644653"/>
              <a:ext cx="1143000" cy="3952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Manager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9BE9367F-865A-AC98-2C64-97D7A4AE9A6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942975" y="1952625"/>
              <a:ext cx="0" cy="3806337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8BC3A768-A607-89B4-1B3E-1DA8BE51FB42}"/>
                </a:ext>
              </a:extLst>
            </p:cNvPr>
            <p:cNvCxnSpPr>
              <a:cxnSpLocks/>
              <a:stCxn id="18" idx="2"/>
              <a:endCxn id="23" idx="0"/>
            </p:cNvCxnSpPr>
            <p:nvPr/>
          </p:nvCxnSpPr>
          <p:spPr>
            <a:xfrm>
              <a:off x="2510244" y="1952625"/>
              <a:ext cx="5859" cy="369202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C0021A03-7A5E-780A-40C2-FF69724FB807}"/>
                </a:ext>
              </a:extLst>
            </p:cNvPr>
            <p:cNvCxnSpPr>
              <a:cxnSpLocks/>
              <a:stCxn id="22" idx="2"/>
              <a:endCxn id="28" idx="0"/>
            </p:cNvCxnSpPr>
            <p:nvPr/>
          </p:nvCxnSpPr>
          <p:spPr>
            <a:xfrm>
              <a:off x="5200650" y="1952625"/>
              <a:ext cx="5859" cy="369202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4390D9A-7FEE-8905-B405-DDCA70B139BF}"/>
                </a:ext>
              </a:extLst>
            </p:cNvPr>
            <p:cNvCxnSpPr>
              <a:cxnSpLocks/>
              <a:stCxn id="21" idx="2"/>
              <a:endCxn id="27" idx="0"/>
            </p:cNvCxnSpPr>
            <p:nvPr/>
          </p:nvCxnSpPr>
          <p:spPr>
            <a:xfrm>
              <a:off x="6777277" y="1967191"/>
              <a:ext cx="5859" cy="369202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5D30A32B-BCF6-A316-5F5F-75CB568B2B8D}"/>
                </a:ext>
              </a:extLst>
            </p:cNvPr>
            <p:cNvCxnSpPr>
              <a:cxnSpLocks/>
              <a:stCxn id="20" idx="2"/>
              <a:endCxn id="26" idx="0"/>
            </p:cNvCxnSpPr>
            <p:nvPr/>
          </p:nvCxnSpPr>
          <p:spPr>
            <a:xfrm>
              <a:off x="9452463" y="1952625"/>
              <a:ext cx="5859" cy="369202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4C6E6620-A1CD-5952-0DB1-B377D95D9433}"/>
                </a:ext>
              </a:extLst>
            </p:cNvPr>
            <p:cNvCxnSpPr>
              <a:cxnSpLocks/>
              <a:stCxn id="19" idx="2"/>
              <a:endCxn id="25" idx="0"/>
            </p:cNvCxnSpPr>
            <p:nvPr/>
          </p:nvCxnSpPr>
          <p:spPr>
            <a:xfrm>
              <a:off x="11019727" y="1952625"/>
              <a:ext cx="5859" cy="369202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0AD9481-76B1-BB78-461C-B0E833DF1ECC}"/>
              </a:ext>
            </a:extLst>
          </p:cNvPr>
          <p:cNvSpPr/>
          <p:nvPr/>
        </p:nvSpPr>
        <p:spPr>
          <a:xfrm>
            <a:off x="10326266" y="4987107"/>
            <a:ext cx="1494259" cy="395287"/>
          </a:xfrm>
          <a:prstGeom prst="rect">
            <a:avLst/>
          </a:prstGeom>
          <a:solidFill>
            <a:srgbClr val="FFCA2B">
              <a:alpha val="20000"/>
            </a:srgbClr>
          </a:solidFill>
          <a:ln w="9525">
            <a:solidFill>
              <a:srgbClr val="FFC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Async execution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5DDE36A9-135C-8434-BD24-23B5662E35FE}"/>
              </a:ext>
            </a:extLst>
          </p:cNvPr>
          <p:cNvCxnSpPr>
            <a:cxnSpLocks/>
          </p:cNvCxnSpPr>
          <p:nvPr/>
        </p:nvCxnSpPr>
        <p:spPr>
          <a:xfrm>
            <a:off x="898525" y="2358757"/>
            <a:ext cx="1401988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89DA23B-91C5-41B6-4A58-176D80C9E220}"/>
              </a:ext>
            </a:extLst>
          </p:cNvPr>
          <p:cNvSpPr txBox="1"/>
          <p:nvPr/>
        </p:nvSpPr>
        <p:spPr>
          <a:xfrm>
            <a:off x="886933" y="2116015"/>
            <a:ext cx="1413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tensor.add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(other)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0E0F0C2-42E1-ABC9-0CA4-A04F94CFFABC}"/>
              </a:ext>
            </a:extLst>
          </p:cNvPr>
          <p:cNvGrpSpPr/>
          <p:nvPr/>
        </p:nvGrpSpPr>
        <p:grpSpPr>
          <a:xfrm>
            <a:off x="2283632" y="2574943"/>
            <a:ext cx="2438176" cy="242742"/>
            <a:chOff x="2283632" y="2726083"/>
            <a:chExt cx="1413580" cy="242742"/>
          </a:xfrm>
        </p:grpSpPr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6E20CF2E-9F5B-D3E8-46C5-B9DB9D279692}"/>
                </a:ext>
              </a:extLst>
            </p:cNvPr>
            <p:cNvCxnSpPr>
              <a:cxnSpLocks/>
            </p:cNvCxnSpPr>
            <p:nvPr/>
          </p:nvCxnSpPr>
          <p:spPr>
            <a:xfrm>
              <a:off x="2295224" y="2968825"/>
              <a:ext cx="1401988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F72BE58-6866-559B-5768-55127371EE5C}"/>
                </a:ext>
              </a:extLst>
            </p:cNvPr>
            <p:cNvSpPr txBox="1"/>
            <p:nvPr/>
          </p:nvSpPr>
          <p:spPr>
            <a:xfrm>
              <a:off x="2283632" y="2726083"/>
              <a:ext cx="141358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RUN_SHADER1 macro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</p:grpSp>
      <p:cxnSp>
        <p:nvCxnSpPr>
          <p:cNvPr id="67" name="Скругленная соединительная линия 66">
            <a:extLst>
              <a:ext uri="{FF2B5EF4-FFF2-40B4-BE49-F238E27FC236}">
                <a16:creationId xmlns:a16="http://schemas.microsoft.com/office/drawing/2014/main" id="{598DB2DF-40F5-F527-AEF0-277C9AAB7083}"/>
              </a:ext>
            </a:extLst>
          </p:cNvPr>
          <p:cNvCxnSpPr>
            <a:cxnSpLocks/>
          </p:cNvCxnSpPr>
          <p:nvPr/>
        </p:nvCxnSpPr>
        <p:spPr>
          <a:xfrm flipH="1">
            <a:off x="4732375" y="3230533"/>
            <a:ext cx="1" cy="249270"/>
          </a:xfrm>
          <a:prstGeom prst="curvedConnector3">
            <a:avLst>
              <a:gd name="adj1" fmla="val -2286000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FC0D7C7-600B-834D-B8D2-17E6A3DDDC07}"/>
              </a:ext>
            </a:extLst>
          </p:cNvPr>
          <p:cNvSpPr txBox="1"/>
          <p:nvPr/>
        </p:nvSpPr>
        <p:spPr>
          <a:xfrm>
            <a:off x="3512011" y="2980215"/>
            <a:ext cx="2438176" cy="2133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make-shader() cache lookup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EF1B9C8F-012D-CA90-3B30-937101630C21}"/>
              </a:ext>
            </a:extLst>
          </p:cNvPr>
          <p:cNvCxnSpPr>
            <a:cxnSpLocks/>
          </p:cNvCxnSpPr>
          <p:nvPr/>
        </p:nvCxnSpPr>
        <p:spPr>
          <a:xfrm>
            <a:off x="4737156" y="3925364"/>
            <a:ext cx="1401988" cy="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DF3F1E4-E5C4-1430-59B3-2D6B9F3E8985}"/>
              </a:ext>
            </a:extLst>
          </p:cNvPr>
          <p:cNvSpPr txBox="1"/>
          <p:nvPr/>
        </p:nvSpPr>
        <p:spPr>
          <a:xfrm>
            <a:off x="4725564" y="3682622"/>
            <a:ext cx="14135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launch()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cxnSp>
        <p:nvCxnSpPr>
          <p:cNvPr id="78" name="Скругленная соединительная линия 77">
            <a:extLst>
              <a:ext uri="{FF2B5EF4-FFF2-40B4-BE49-F238E27FC236}">
                <a16:creationId xmlns:a16="http://schemas.microsoft.com/office/drawing/2014/main" id="{1A920DFC-79DA-50F1-CE35-95BE98257CAF}"/>
              </a:ext>
            </a:extLst>
          </p:cNvPr>
          <p:cNvCxnSpPr>
            <a:cxnSpLocks/>
          </p:cNvCxnSpPr>
          <p:nvPr/>
        </p:nvCxnSpPr>
        <p:spPr>
          <a:xfrm flipH="1">
            <a:off x="6148109" y="4324630"/>
            <a:ext cx="1" cy="249270"/>
          </a:xfrm>
          <a:prstGeom prst="curvedConnector3">
            <a:avLst>
              <a:gd name="adj1" fmla="val -2286000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8CBD1FF-88F0-4E1E-2C4D-AC7929564AA4}"/>
              </a:ext>
            </a:extLst>
          </p:cNvPr>
          <p:cNvSpPr txBox="1"/>
          <p:nvPr/>
        </p:nvSpPr>
        <p:spPr>
          <a:xfrm>
            <a:off x="4927745" y="4074312"/>
            <a:ext cx="2438176" cy="2133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rPr>
              <a:t>record barriers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"/>
              <a:ea typeface="+mn-ea"/>
              <a:cs typeface="+mn-cs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DF6A7D4-DD64-06D3-66A7-4053F4085D40}"/>
              </a:ext>
            </a:extLst>
          </p:cNvPr>
          <p:cNvGrpSpPr/>
          <p:nvPr/>
        </p:nvGrpSpPr>
        <p:grpSpPr>
          <a:xfrm>
            <a:off x="6138005" y="4794879"/>
            <a:ext cx="2413854" cy="242742"/>
            <a:chOff x="6174747" y="4794879"/>
            <a:chExt cx="1413580" cy="242742"/>
          </a:xfrm>
        </p:grpSpPr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BE3E76AA-E161-A1FC-EB5F-66ECE8C2CD99}"/>
                </a:ext>
              </a:extLst>
            </p:cNvPr>
            <p:cNvCxnSpPr>
              <a:cxnSpLocks/>
            </p:cNvCxnSpPr>
            <p:nvPr/>
          </p:nvCxnSpPr>
          <p:spPr>
            <a:xfrm>
              <a:off x="6186339" y="5037621"/>
              <a:ext cx="1401988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2A7C9A2-0AB7-2640-E631-479167BBD51D}"/>
                </a:ext>
              </a:extLst>
            </p:cNvPr>
            <p:cNvSpPr txBox="1"/>
            <p:nvPr/>
          </p:nvSpPr>
          <p:spPr>
            <a:xfrm>
              <a:off x="6174747" y="4794879"/>
              <a:ext cx="141358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bind buffers/pipeline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6E0D5BE1-B9A0-BA39-D086-F95D581450F1}"/>
              </a:ext>
            </a:extLst>
          </p:cNvPr>
          <p:cNvGrpSpPr/>
          <p:nvPr/>
        </p:nvGrpSpPr>
        <p:grpSpPr>
          <a:xfrm>
            <a:off x="6160844" y="5238252"/>
            <a:ext cx="3809873" cy="242742"/>
            <a:chOff x="6186339" y="4794879"/>
            <a:chExt cx="1401988" cy="242742"/>
          </a:xfrm>
        </p:grpSpPr>
        <p:cxnSp>
          <p:nvCxnSpPr>
            <p:cNvPr id="88" name="Прямая со стрелкой 87">
              <a:extLst>
                <a:ext uri="{FF2B5EF4-FFF2-40B4-BE49-F238E27FC236}">
                  <a16:creationId xmlns:a16="http://schemas.microsoft.com/office/drawing/2014/main" id="{634E05A6-97C5-9BB5-864C-B3F18EE90ACC}"/>
                </a:ext>
              </a:extLst>
            </p:cNvPr>
            <p:cNvCxnSpPr>
              <a:cxnSpLocks/>
            </p:cNvCxnSpPr>
            <p:nvPr/>
          </p:nvCxnSpPr>
          <p:spPr>
            <a:xfrm>
              <a:off x="6186339" y="5037621"/>
              <a:ext cx="1401988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3958DCB-A9D0-FE29-EF1A-8F6137180023}"/>
                </a:ext>
              </a:extLst>
            </p:cNvPr>
            <p:cNvSpPr txBox="1"/>
            <p:nvPr/>
          </p:nvSpPr>
          <p:spPr>
            <a:xfrm>
              <a:off x="6209676" y="4794879"/>
              <a:ext cx="134577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Pro"/>
                  <a:ea typeface="+mn-ea"/>
                  <a:cs typeface="+mn-cs"/>
                </a:rPr>
                <a:t>dispatch + submit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6216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93766-80CC-AEE0-A2A8-95D3CB5B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BEE3B1-1399-2949-5E1B-4AE06D35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отправка шейдера </a:t>
            </a:r>
            <a:br>
              <a:rPr lang="ru-RU" dirty="0"/>
            </a:br>
            <a:r>
              <a:rPr lang="ru-RU" dirty="0"/>
              <a:t>в очередь запуска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587CC-792E-57EB-BB8C-70B6F7161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FAA1-3ED1-3941-8AA7-FA63DAAA5BE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Pro Light" panose="020B0103030101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Norms Pro Light" panose="020B0103030101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8A5D32-8044-9103-83ED-D2D39758C724}"/>
              </a:ext>
            </a:extLst>
          </p:cNvPr>
          <p:cNvSpPr/>
          <p:nvPr/>
        </p:nvSpPr>
        <p:spPr>
          <a:xfrm>
            <a:off x="371475" y="1557338"/>
            <a:ext cx="11449050" cy="4464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void VkDevice::</a:t>
            </a:r>
            <a:r>
              <a:rPr kumimoji="0" lang="es-419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ExtraBold" panose="02000009000000000000" pitchFamily="2" charset="0"/>
                <a:ea typeface="JetBrains Mono ExtraBold" panose="02000009000000000000" pitchFamily="49" charset="0"/>
                <a:cs typeface="JetBrains Mono ExtraBold" panose="02000009000000000000" pitchFamily="2" charset="0"/>
              </a:rPr>
              <a:t>launch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(VkShader&amp; shader,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BufferTransitions&amp; buffers,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const VkShaderConstants&amp; push_consts,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                    uint32_t group_count_x, ...)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start_record();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record_buffer_memory_barriers(buffers);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shader.bind_buffers(cmd_buf, desc_pool, ...);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shader.bind_pipeline(cmd_buf);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shader.push_constants(cmd_buf, push_consts);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cmd_buf.dispatch(group_count_x, ...);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только записывает вызов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85B"/>
              </a:solidFill>
              <a:effectLst/>
              <a:uLnTx/>
              <a:uFillTx/>
              <a:latin typeface="JetBrains Mono Light" panose="02000009000000000000" pitchFamily="2" charset="0"/>
              <a:ea typeface="JetBrains Mono Medium" panose="02000009000000000000" pitchFamily="49" charset="0"/>
              <a:cs typeface="JetBrains Mono Light" panose="02000009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 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end_record(/*sync=*/false);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//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тут может быть отправка в </a:t>
            </a: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885B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GPU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  <a:latin typeface="Liberation Mono"/>
              </a:defRPr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etBrains Mono Light" panose="02000009000000000000" pitchFamily="2" charset="0"/>
                <a:ea typeface="JetBrains Mono Medium" panose="02000009000000000000" pitchFamily="49" charset="0"/>
                <a:cs typeface="JetBrains Mono Light" panose="02000009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6467959"/>
      </p:ext>
    </p:extLst>
  </p:cSld>
  <p:clrMapOvr>
    <a:masterClrMapping/>
  </p:clrMapOvr>
</p:sld>
</file>

<file path=ppt/theme/theme1.xml><?xml version="1.0" encoding="utf-8"?>
<a:theme xmlns:a="http://schemas.openxmlformats.org/drawingml/2006/main" name="Y_2024">
  <a:themeElements>
    <a:clrScheme name="Другая 53">
      <a:dk1>
        <a:srgbClr val="1E22AA"/>
      </a:dk1>
      <a:lt1>
        <a:srgbClr val="FFFFFF"/>
      </a:lt1>
      <a:dk2>
        <a:srgbClr val="000000"/>
      </a:dk2>
      <a:lt2>
        <a:srgbClr val="FFFFFF"/>
      </a:lt2>
      <a:accent1>
        <a:srgbClr val="1E22AA"/>
      </a:accent1>
      <a:accent2>
        <a:srgbClr val="AE2ADE"/>
      </a:accent2>
      <a:accent3>
        <a:srgbClr val="1AB2FB"/>
      </a:accent3>
      <a:accent4>
        <a:srgbClr val="32E875"/>
      </a:accent4>
      <a:accent5>
        <a:srgbClr val="FFCA2B"/>
      </a:accent5>
      <a:accent6>
        <a:srgbClr val="FF794C"/>
      </a:accent6>
      <a:hlink>
        <a:srgbClr val="CACBF5"/>
      </a:hlink>
      <a:folHlink>
        <a:srgbClr val="9598EC"/>
      </a:folHlink>
    </a:clrScheme>
    <a:fontScheme name="Другая 1">
      <a:majorFont>
        <a:latin typeface="Futura PT Book"/>
        <a:ea typeface=""/>
        <a:cs typeface=""/>
      </a:majorFont>
      <a:minorFont>
        <a:latin typeface="Futura P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 1">
      <a:dk1>
        <a:srgbClr val="000000"/>
      </a:dk1>
      <a:lt1>
        <a:srgbClr val="FFFFFF"/>
      </a:lt1>
      <a:dk2>
        <a:srgbClr val="0000E1"/>
      </a:dk2>
      <a:lt2>
        <a:srgbClr val="D5E1FD"/>
      </a:lt2>
      <a:accent1>
        <a:srgbClr val="000060"/>
      </a:accent1>
      <a:accent2>
        <a:srgbClr val="0000A0"/>
      </a:accent2>
      <a:accent3>
        <a:srgbClr val="AFBDE1"/>
      </a:accent3>
      <a:accent4>
        <a:srgbClr val="61CCFF"/>
      </a:accent4>
      <a:accent5>
        <a:srgbClr val="FF0000"/>
      </a:accent5>
      <a:accent6>
        <a:srgbClr val="00B57B"/>
      </a:accent6>
      <a:hlink>
        <a:srgbClr val="0563C1"/>
      </a:hlink>
      <a:folHlink>
        <a:srgbClr val="954F72"/>
      </a:folHlink>
    </a:clrScheme>
    <a:fontScheme name="Другая 32">
      <a:majorFont>
        <a:latin typeface="TT Norms Pro"/>
        <a:ea typeface=""/>
        <a:cs typeface=""/>
      </a:majorFont>
      <a:minorFont>
        <a:latin typeface="TT Norm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</a:spPr>
      <a:bodyPr lIns="180000" tIns="144000" rIns="180000" bIns="180000" rtlCol="0" anchor="t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Пользовательские 28">
      <a:dk1>
        <a:srgbClr val="000000"/>
      </a:dk1>
      <a:lt1>
        <a:srgbClr val="FFFFFF"/>
      </a:lt1>
      <a:dk2>
        <a:srgbClr val="0000FF"/>
      </a:dk2>
      <a:lt2>
        <a:srgbClr val="F2F2FE"/>
      </a:lt2>
      <a:accent1>
        <a:srgbClr val="000093"/>
      </a:accent1>
      <a:accent2>
        <a:srgbClr val="E0E0F5"/>
      </a:accent2>
      <a:accent3>
        <a:srgbClr val="AFBDE1"/>
      </a:accent3>
      <a:accent4>
        <a:srgbClr val="61CCFF"/>
      </a:accent4>
      <a:accent5>
        <a:srgbClr val="FF0000"/>
      </a:accent5>
      <a:accent6>
        <a:srgbClr val="00B57B"/>
      </a:accent6>
      <a:hlink>
        <a:srgbClr val="0563C1"/>
      </a:hlink>
      <a:folHlink>
        <a:srgbClr val="954F72"/>
      </a:folHlink>
    </a:clrScheme>
    <a:fontScheme name="Другая 32">
      <a:majorFont>
        <a:latin typeface="TT Norms Pro"/>
        <a:ea typeface=""/>
        <a:cs typeface=""/>
      </a:majorFont>
      <a:minorFont>
        <a:latin typeface="TT Norm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103327</TotalTime>
  <Words>20388</Words>
  <Application>Microsoft Office PowerPoint</Application>
  <PresentationFormat>Широкоэкранный</PresentationFormat>
  <Paragraphs>3113</Paragraphs>
  <Slides>195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195</vt:i4>
      </vt:variant>
    </vt:vector>
  </HeadingPairs>
  <TitlesOfParts>
    <vt:vector size="209" baseType="lpstr">
      <vt:lpstr>Futura PT Light</vt:lpstr>
      <vt:lpstr>TT Norms Regular</vt:lpstr>
      <vt:lpstr>TT Norms Pro Medium</vt:lpstr>
      <vt:lpstr>Calibri</vt:lpstr>
      <vt:lpstr>JetBrains Mono Light</vt:lpstr>
      <vt:lpstr>JetBrains Mono Medium</vt:lpstr>
      <vt:lpstr>TT Norms Pro</vt:lpstr>
      <vt:lpstr>Futura PT Book</vt:lpstr>
      <vt:lpstr>TT Norms Pro Light</vt:lpstr>
      <vt:lpstr>JetBrains Mono ExtraBold</vt:lpstr>
      <vt:lpstr>Arial</vt:lpstr>
      <vt:lpstr>Y_2024</vt:lpstr>
      <vt:lpstr>5_Тема Office</vt:lpstr>
      <vt:lpstr>6_Тема Office</vt:lpstr>
      <vt:lpstr>Эффективный  запуск compute- шейдеров в Adept </vt:lpstr>
      <vt:lpstr>Презентация PowerPoint</vt:lpstr>
      <vt:lpstr>Что мы рассмотрим?</vt:lpstr>
      <vt:lpstr>Проект Adept</vt:lpstr>
      <vt:lpstr>Adept: образовательный проект</vt:lpstr>
      <vt:lpstr>Vulkan — единый API для различных GPU </vt:lpstr>
      <vt:lpstr>Vulkan — тренд для Inference на устройствах</vt:lpstr>
      <vt:lpstr>Концепция конвейера вычислений</vt:lpstr>
      <vt:lpstr>Модели конкурентности  в разных API</vt:lpstr>
      <vt:lpstr>CUDA stream: семантика одного потока</vt:lpstr>
      <vt:lpstr>CUDA: видимость памяти внутри потока</vt:lpstr>
      <vt:lpstr>OpenCL: упорядоченные  vs неупорядоченные очереди</vt:lpstr>
      <vt:lpstr>Vulkan Compute vs. Graphics Pipeline</vt:lpstr>
      <vt:lpstr>Отличие запуска вычислений в Vulkan</vt:lpstr>
      <vt:lpstr>Семейства очередей Vulkan:  гетерогенные пути исполнения</vt:lpstr>
      <vt:lpstr>Основные примитивы синхронизации Vulkan</vt:lpstr>
      <vt:lpstr>Итоги рассмотрения моделей конкурентности</vt:lpstr>
      <vt:lpstr>Архитектура Adept</vt:lpstr>
      <vt:lpstr>Архитектурные блоки </vt:lpstr>
      <vt:lpstr>Архитектурные блоки </vt:lpstr>
      <vt:lpstr>Компиляция шейдеров в SPIR-V</vt:lpstr>
      <vt:lpstr>Трёхуровневая модель архитектуры</vt:lpstr>
      <vt:lpstr>Прикладной интерфейс — Developer View</vt:lpstr>
      <vt:lpstr>Прикладной интерфейс — Developer View</vt:lpstr>
      <vt:lpstr>Прикладной интерфейс — Developer View</vt:lpstr>
      <vt:lpstr>Внутренняя реализация — Adept Layer</vt:lpstr>
      <vt:lpstr>Внутренняя реализация — Adept Layer</vt:lpstr>
      <vt:lpstr>Внутренняя реализация — Adept Layer</vt:lpstr>
      <vt:lpstr>Внутренняя реализация — Adept Layer</vt:lpstr>
      <vt:lpstr>Основные компоненты</vt:lpstr>
      <vt:lpstr>Буферы данных</vt:lpstr>
      <vt:lpstr>Управление буферами данных</vt:lpstr>
      <vt:lpstr>Архитектура буферов данных</vt:lpstr>
      <vt:lpstr>Работа LRU пула памяти</vt:lpstr>
      <vt:lpstr>RAII в PoolStorage</vt:lpstr>
      <vt:lpstr>RAII в PoolStorage</vt:lpstr>
      <vt:lpstr>RAII в PoolStorage</vt:lpstr>
      <vt:lpstr>RAII в PoolStorage</vt:lpstr>
      <vt:lpstr>RAII в PoolStorage</vt:lpstr>
      <vt:lpstr>MemoryPool: LRU-кэш</vt:lpstr>
      <vt:lpstr>MemoryPool: LRU-кэш</vt:lpstr>
      <vt:lpstr>MemoryPool: LRU-кэш</vt:lpstr>
      <vt:lpstr>MemoryPool: LRU-кэш</vt:lpstr>
      <vt:lpstr>MemoryPool: LRU-кэш</vt:lpstr>
      <vt:lpstr>MemoryPool: LRU-кэш</vt:lpstr>
      <vt:lpstr>Архитектура MemoryPool</vt:lpstr>
      <vt:lpstr>Логика MemoryPool::allocate()</vt:lpstr>
      <vt:lpstr>Логика MemoryPool::allocate()</vt:lpstr>
      <vt:lpstr>Логика MemoryPool::allocate()</vt:lpstr>
      <vt:lpstr>Логика MemoryPool::allocate()</vt:lpstr>
      <vt:lpstr>Логика MemoryPool::allocate()</vt:lpstr>
      <vt:lpstr>Итоги раздела</vt:lpstr>
      <vt:lpstr>Вычислительные шейдеры</vt:lpstr>
      <vt:lpstr>Запуск вычислительного ядра в CUDA —  это просто!</vt:lpstr>
      <vt:lpstr>Запуск вычислительного ядра в CUDA —  это просто!</vt:lpstr>
      <vt:lpstr>Запуск вычислительного ядра в CUDA —  это просто!</vt:lpstr>
      <vt:lpstr>Запуск вычислительного ядра в CUDA —  это просто!</vt:lpstr>
      <vt:lpstr>Запуск вычислительного ядра в CUDA —  это просто!</vt:lpstr>
      <vt:lpstr>Запуск compute shader Vulkan — это сложно!</vt:lpstr>
      <vt:lpstr>Cтоимость создания «конвейера»  запуска шейдера</vt:lpstr>
      <vt:lpstr>Запуск вычислительного шейдера в Adept</vt:lpstr>
      <vt:lpstr>Запуск вычислительного шейдера в Adept</vt:lpstr>
      <vt:lpstr>Запуск вычислительного шейдера в Adept</vt:lpstr>
      <vt:lpstr>Запуск вычислительного шейдера в Adept</vt:lpstr>
      <vt:lpstr>Запуск вычислительного шейдера в Adept</vt:lpstr>
      <vt:lpstr>Запуск вычислительного шейдера в Adept</vt:lpstr>
      <vt:lpstr>Push vs. Specialization константы</vt:lpstr>
      <vt:lpstr>Контейнер для констант</vt:lpstr>
      <vt:lpstr>Контейнер для констант</vt:lpstr>
      <vt:lpstr>Контейнер для констант</vt:lpstr>
      <vt:lpstr>Контейнер для констант</vt:lpstr>
      <vt:lpstr>Контейнер для констант</vt:lpstr>
      <vt:lpstr>Контейнер для констант</vt:lpstr>
      <vt:lpstr>Контейнер для констант</vt:lpstr>
      <vt:lpstr>Функции работы с константами</vt:lpstr>
      <vt:lpstr>Функции работы с константами</vt:lpstr>
      <vt:lpstr>Функции работы с константами</vt:lpstr>
      <vt:lpstr>Инициализация констант значениями</vt:lpstr>
      <vt:lpstr>Инициализация констант значениями</vt:lpstr>
      <vt:lpstr>Инициализация констант значениями</vt:lpstr>
      <vt:lpstr>Инициализация констант значениями</vt:lpstr>
      <vt:lpstr>Новое описание констант =  Новый конвейер шейдера</vt:lpstr>
      <vt:lpstr>Новое описание констант =  Новый конвейер шейдера</vt:lpstr>
      <vt:lpstr>Новое описание констант =  Новый конвейер шейдера</vt:lpstr>
      <vt:lpstr>Новое описание констант =  Новый конвейер шейдера</vt:lpstr>
      <vt:lpstr>Кэш шейдеров — повторно  используем объекты</vt:lpstr>
      <vt:lpstr>Кэш шейдеров — повторно  используем объекты</vt:lpstr>
      <vt:lpstr>Кэш шейдеров — повторно  используем объекты</vt:lpstr>
      <vt:lpstr>Кэш шейдеров — повторно  используем объекты</vt:lpstr>
      <vt:lpstr>Кэш шейдеров — повторно  используем объекты</vt:lpstr>
      <vt:lpstr>Кэш шейдеров — повторно  используем объекты</vt:lpstr>
      <vt:lpstr>Макросы для запуска шейдеров</vt:lpstr>
      <vt:lpstr>Макросы для запуска шейдеров</vt:lpstr>
      <vt:lpstr>Макросы для запуска шейдеров</vt:lpstr>
      <vt:lpstr>Пример операции сложения тензоров</vt:lpstr>
      <vt:lpstr>Пример операции сложения тензоров</vt:lpstr>
      <vt:lpstr>Пример операции сложения тензоров</vt:lpstr>
      <vt:lpstr>Последовательность запуска,  спрятанная в макросе</vt:lpstr>
      <vt:lpstr>Подготовка и отправка шейдера  в очередь запуска</vt:lpstr>
      <vt:lpstr>Подготовка и отправка шейдера  в очередь запуска</vt:lpstr>
      <vt:lpstr>Подготовка и отправка шейдера  в очередь запуска</vt:lpstr>
      <vt:lpstr>Подготовка и отправка шейдера  в очередь запуска</vt:lpstr>
      <vt:lpstr>Подготовка и отправка шейдера  в очередь запуска</vt:lpstr>
      <vt:lpstr>Подготовка и отправка шейдера  в очередь запуска</vt:lpstr>
      <vt:lpstr>Подготовка и отправка шейдера  в очередь запуска</vt:lpstr>
      <vt:lpstr>Накладные расходов при запуске шейдера </vt:lpstr>
      <vt:lpstr>Накладные расходов при запуске шейдера </vt:lpstr>
      <vt:lpstr>Пакетирование  + Пулы объектов</vt:lpstr>
      <vt:lpstr>Пул буферов команд</vt:lpstr>
      <vt:lpstr>Пул буферов команд</vt:lpstr>
      <vt:lpstr>Пул буферов команд</vt:lpstr>
      <vt:lpstr>Пул буферов команд</vt:lpstr>
      <vt:lpstr>Пул буферов команд</vt:lpstr>
      <vt:lpstr>Пул буферов команд</vt:lpstr>
      <vt:lpstr>Пул дескрипторов</vt:lpstr>
      <vt:lpstr>Пул дескрипторов</vt:lpstr>
      <vt:lpstr>Пул дескрипторов</vt:lpstr>
      <vt:lpstr>Пул дескрипторов</vt:lpstr>
      <vt:lpstr>Пул дескрипторов</vt:lpstr>
      <vt:lpstr>Пул дескрипторов</vt:lpstr>
      <vt:lpstr>Итоги раздела</vt:lpstr>
      <vt:lpstr>Синхронизация доступа к данным</vt:lpstr>
      <vt:lpstr>Проблема видимости изменений в памяти</vt:lpstr>
      <vt:lpstr>Сложность ручных барьеров</vt:lpstr>
      <vt:lpstr>Сложность ручных барьеров</vt:lpstr>
      <vt:lpstr>Сложность ручных барьеров</vt:lpstr>
      <vt:lpstr>Решение: автоматическое  отслеживание доступа</vt:lpstr>
      <vt:lpstr>Решение: автоматическое  отслеживание доступа</vt:lpstr>
      <vt:lpstr>Решение: автоматическое  отслеживание доступа</vt:lpstr>
      <vt:lpstr>Решение: автоматическое  отслеживание доступа</vt:lpstr>
      <vt:lpstr>Решение: автоматическое  отслеживание доступа</vt:lpstr>
      <vt:lpstr>Решение: автоматическое  отслеживание доступа</vt:lpstr>
      <vt:lpstr>Типы доступа к буферу данных</vt:lpstr>
      <vt:lpstr>Варианты переходов при доступе к буферу</vt:lpstr>
      <vt:lpstr>Структура для описания истории доступа</vt:lpstr>
      <vt:lpstr>Структура для описания истории доступа</vt:lpstr>
      <vt:lpstr>Структура для описания истории доступа</vt:lpstr>
      <vt:lpstr>Отслеживание доступа к буферу</vt:lpstr>
      <vt:lpstr>Отслеживание доступа к буферу</vt:lpstr>
      <vt:lpstr>Отслеживание доступа к буферу</vt:lpstr>
      <vt:lpstr>Отслеживание доступа к буферу</vt:lpstr>
      <vt:lpstr>Отслеживание доступа к буферу</vt:lpstr>
      <vt:lpstr>Отслеживание доступа к буферу</vt:lpstr>
      <vt:lpstr>Отслеживание доступа к буферу</vt:lpstr>
      <vt:lpstr>Методы для описания доступа к буферу</vt:lpstr>
      <vt:lpstr>Методы для описания доступа к буферу</vt:lpstr>
      <vt:lpstr>Методы для описания доступа к буферу</vt:lpstr>
      <vt:lpstr>Методы для описания доступа к буферу</vt:lpstr>
      <vt:lpstr>Использование методов  отслеживания доступа </vt:lpstr>
      <vt:lpstr>Использование методов  отслеживания доступа </vt:lpstr>
      <vt:lpstr>Использование методов  отслеживания доступа </vt:lpstr>
      <vt:lpstr>Создание общего барьера для операции </vt:lpstr>
      <vt:lpstr>Создание общего барьера для операции </vt:lpstr>
      <vt:lpstr>Создание общего барьера для операции </vt:lpstr>
      <vt:lpstr>Создание общего барьера для операции </vt:lpstr>
      <vt:lpstr>Создание общего барьера для операции </vt:lpstr>
      <vt:lpstr>Агрегация барьеров </vt:lpstr>
      <vt:lpstr>Агрегация барьеров </vt:lpstr>
      <vt:lpstr>Агрегация барьеров </vt:lpstr>
      <vt:lpstr>Итоги раздела</vt:lpstr>
      <vt:lpstr>Жизненный  цикл ресурсов</vt:lpstr>
      <vt:lpstr>Проблема жизненного цикла ресурсов</vt:lpstr>
      <vt:lpstr>VkSubmit — пакет команд для отправки в GPU</vt:lpstr>
      <vt:lpstr>Концепция отслеживания submits</vt:lpstr>
      <vt:lpstr>Логика семафора в VkSubmit</vt:lpstr>
      <vt:lpstr>Логика семафора в VkSubmit</vt:lpstr>
      <vt:lpstr>Логика семафора в VkSubmit</vt:lpstr>
      <vt:lpstr>Логика семафора в VkSubmit</vt:lpstr>
      <vt:lpstr>Логика семафора в VkSubmit</vt:lpstr>
      <vt:lpstr>Семафоры как метки для отслеживания </vt:lpstr>
      <vt:lpstr>Время жизни хранилища/буфера данных</vt:lpstr>
      <vt:lpstr>Поиск доступного пакета — VkSubmit</vt:lpstr>
      <vt:lpstr>Поиск доступного пакета — VkSubmit</vt:lpstr>
      <vt:lpstr>Поиск доступного пакета — VkSubmit</vt:lpstr>
      <vt:lpstr>Поиск доступного пакета — VkSubmit</vt:lpstr>
      <vt:lpstr>Пакетная запись команд</vt:lpstr>
      <vt:lpstr>Отправка пакета на выполнение</vt:lpstr>
      <vt:lpstr>Отправка пакета на выполнение</vt:lpstr>
      <vt:lpstr>Отправка пакета на выполнение</vt:lpstr>
      <vt:lpstr>Отправка пакета на выполнение</vt:lpstr>
      <vt:lpstr>Отправка пакета на выполнение</vt:lpstr>
      <vt:lpstr>Отправка пакета на выполнение</vt:lpstr>
      <vt:lpstr>Отправка пакета на выполнение</vt:lpstr>
      <vt:lpstr>Синхронная vs. Асинхронная отправка</vt:lpstr>
      <vt:lpstr>Ограничение находящихся  в процессе отправок</vt:lpstr>
      <vt:lpstr>Полинг завершенных отправок</vt:lpstr>
      <vt:lpstr>Конвейер асинхронных отправок</vt:lpstr>
      <vt:lpstr>Итоги раздела</vt:lpstr>
      <vt:lpstr>Сравнение производительности</vt:lpstr>
      <vt:lpstr>Описание тестовой системы </vt:lpstr>
      <vt:lpstr>Обучение многослойного  перцептрона (MatMul)</vt:lpstr>
      <vt:lpstr>Обучение свёрточной сети  LeNet5(Conv2d – im2col)</vt:lpstr>
      <vt:lpstr>Обучение свёрточной сети LeNet5 c cuDNN</vt:lpstr>
      <vt:lpstr>Общие итоги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YADRO_layout</dc:title>
  <dc:subject/>
  <dc:creator>YADRO</dc:creator>
  <cp:keywords/>
  <dc:description/>
  <cp:lastModifiedBy>Kirill Kolodyazhnyy</cp:lastModifiedBy>
  <cp:revision>861</cp:revision>
  <dcterms:created xsi:type="dcterms:W3CDTF">2022-06-17T09:29:28Z</dcterms:created>
  <dcterms:modified xsi:type="dcterms:W3CDTF">2026-05-15T06:04:36Z</dcterms:modified>
  <cp:category/>
</cp:coreProperties>
</file>