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38"/>
  </p:notesMasterIdLst>
  <p:sldIdLst>
    <p:sldId id="497" r:id="rId2"/>
    <p:sldId id="432" r:id="rId3"/>
    <p:sldId id="433" r:id="rId4"/>
    <p:sldId id="490" r:id="rId5"/>
    <p:sldId id="489" r:id="rId6"/>
    <p:sldId id="486" r:id="rId7"/>
    <p:sldId id="460" r:id="rId8"/>
    <p:sldId id="485" r:id="rId9"/>
    <p:sldId id="464" r:id="rId10"/>
    <p:sldId id="453" r:id="rId11"/>
    <p:sldId id="454" r:id="rId12"/>
    <p:sldId id="456" r:id="rId13"/>
    <p:sldId id="457" r:id="rId14"/>
    <p:sldId id="458" r:id="rId15"/>
    <p:sldId id="459" r:id="rId16"/>
    <p:sldId id="461" r:id="rId17"/>
    <p:sldId id="484" r:id="rId18"/>
    <p:sldId id="463" r:id="rId19"/>
    <p:sldId id="477" r:id="rId20"/>
    <p:sldId id="504" r:id="rId21"/>
    <p:sldId id="472" r:id="rId22"/>
    <p:sldId id="473" r:id="rId23"/>
    <p:sldId id="503" r:id="rId24"/>
    <p:sldId id="501" r:id="rId25"/>
    <p:sldId id="474" r:id="rId26"/>
    <p:sldId id="450" r:id="rId27"/>
    <p:sldId id="476" r:id="rId28"/>
    <p:sldId id="480" r:id="rId29"/>
    <p:sldId id="478" r:id="rId30"/>
    <p:sldId id="479" r:id="rId31"/>
    <p:sldId id="481" r:id="rId32"/>
    <p:sldId id="482" r:id="rId33"/>
    <p:sldId id="498" r:id="rId34"/>
    <p:sldId id="487" r:id="rId35"/>
    <p:sldId id="500" r:id="rId36"/>
    <p:sldId id="494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16"/>
    <a:srgbClr val="2850DC"/>
    <a:srgbClr val="F1F5F7"/>
    <a:srgbClr val="FFEBAB"/>
    <a:srgbClr val="FFC709"/>
    <a:srgbClr val="004EC2"/>
    <a:srgbClr val="EC891C"/>
    <a:srgbClr val="EB6C15"/>
    <a:srgbClr val="0DB14B"/>
    <a:srgbClr val="56D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0732" autoAdjust="0"/>
  </p:normalViewPr>
  <p:slideViewPr>
    <p:cSldViewPr snapToGrid="0">
      <p:cViewPr>
        <p:scale>
          <a:sx n="75" d="100"/>
          <a:sy n="75" d="100"/>
        </p:scale>
        <p:origin x="-1944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510721887787"/>
          <c:y val="0.11173698155704018"/>
          <c:w val="0.77250402461129708"/>
          <c:h val="0.4941894925443046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Траффик по неделям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Лист1!$A$2:$A$14</c:f>
              <c:numCache>
                <c:formatCode>m/d/yyyy</c:formatCode>
                <c:ptCount val="13"/>
                <c:pt idx="0">
                  <c:v>45257</c:v>
                </c:pt>
                <c:pt idx="1">
                  <c:v>45264</c:v>
                </c:pt>
                <c:pt idx="2">
                  <c:v>45271</c:v>
                </c:pt>
                <c:pt idx="3">
                  <c:v>45278</c:v>
                </c:pt>
                <c:pt idx="4">
                  <c:v>45285</c:v>
                </c:pt>
                <c:pt idx="5">
                  <c:v>45292</c:v>
                </c:pt>
                <c:pt idx="6">
                  <c:v>45299</c:v>
                </c:pt>
                <c:pt idx="7">
                  <c:v>45306</c:v>
                </c:pt>
                <c:pt idx="8">
                  <c:v>45313</c:v>
                </c:pt>
                <c:pt idx="9">
                  <c:v>45320</c:v>
                </c:pt>
                <c:pt idx="10">
                  <c:v>45327</c:v>
                </c:pt>
                <c:pt idx="11">
                  <c:v>45334</c:v>
                </c:pt>
                <c:pt idx="12">
                  <c:v>45341</c:v>
                </c:pt>
              </c:numCache>
            </c:numRef>
          </c:cat>
          <c:val>
            <c:numRef>
              <c:f>Лист1!$B$2:$B$14</c:f>
              <c:numCache>
                <c:formatCode>_-* #\ ##0\ _₽_-;\-* #\ ##0\ _₽_-;_-* "-"??\ _₽_-;_-@_-</c:formatCode>
                <c:ptCount val="13"/>
                <c:pt idx="0">
                  <c:v>122746</c:v>
                </c:pt>
                <c:pt idx="1">
                  <c:v>246543</c:v>
                </c:pt>
                <c:pt idx="2">
                  <c:v>229695</c:v>
                </c:pt>
                <c:pt idx="3">
                  <c:v>207595</c:v>
                </c:pt>
                <c:pt idx="4">
                  <c:v>159252</c:v>
                </c:pt>
                <c:pt idx="5">
                  <c:v>225890</c:v>
                </c:pt>
                <c:pt idx="6">
                  <c:v>246237</c:v>
                </c:pt>
                <c:pt idx="7">
                  <c:v>318143</c:v>
                </c:pt>
                <c:pt idx="8">
                  <c:v>359340</c:v>
                </c:pt>
                <c:pt idx="9">
                  <c:v>344508</c:v>
                </c:pt>
                <c:pt idx="10">
                  <c:v>419980</c:v>
                </c:pt>
                <c:pt idx="11">
                  <c:v>421105</c:v>
                </c:pt>
                <c:pt idx="12">
                  <c:v>314469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CAD-4E9E-9F27-D04825A4D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78208"/>
        <c:axId val="51741248"/>
      </c:lineChart>
      <c:dateAx>
        <c:axId val="6287820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41248"/>
        <c:crosses val="autoZero"/>
        <c:auto val="1"/>
        <c:lblOffset val="100"/>
        <c:baseTimeUnit val="days"/>
      </c:dateAx>
      <c:valAx>
        <c:axId val="5174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₽_-;\-* #\ ##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87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C75EF-BA04-43F8-A103-5E8DB5ED3549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015BE-4454-4E70-B31D-7ED056677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6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46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Метрики продукта</a:t>
            </a:r>
            <a:br>
              <a:rPr lang="ru-RU" dirty="0"/>
            </a:br>
            <a:r>
              <a:rPr lang="ru-RU" dirty="0"/>
              <a:t>Сколько стоит продуктовый путь</a:t>
            </a:r>
            <a:br>
              <a:rPr lang="ru-RU" dirty="0"/>
            </a:br>
            <a:r>
              <a:rPr lang="ru-RU" dirty="0"/>
              <a:t>Важные фичи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78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Метрики продукта</a:t>
            </a:r>
            <a:br>
              <a:rPr lang="ru-RU" dirty="0"/>
            </a:br>
            <a:r>
              <a:rPr lang="ru-RU" dirty="0"/>
              <a:t>Сколько стоит продуктовый путь</a:t>
            </a:r>
            <a:br>
              <a:rPr lang="ru-RU" dirty="0"/>
            </a:br>
            <a:r>
              <a:rPr lang="ru-RU" dirty="0"/>
              <a:t>Важные фичи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39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Заметка: расписать 4 сценария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43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21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99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85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49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596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65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4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41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60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Метрики </a:t>
            </a:r>
            <a:r>
              <a:rPr lang="ru-RU" dirty="0" err="1"/>
              <a:t>Бэка</a:t>
            </a:r>
            <a:r>
              <a:rPr lang="ru-RU" dirty="0"/>
              <a:t> и фронта</a:t>
            </a:r>
            <a:br>
              <a:rPr lang="ru-RU" dirty="0"/>
            </a:br>
            <a:r>
              <a:rPr lang="ru-RU" dirty="0"/>
              <a:t>Метрики ДБА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61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 понятные отчет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0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36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98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59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Добавить название Компетенции команды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015BE-4454-4E70-B31D-7ED0566779B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8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656-DE8B-4578-B25B-255C5ED7B370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E56-F6BE-46DE-AB08-B4D82F53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7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656-DE8B-4578-B25B-255C5ED7B370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E56-F6BE-46DE-AB08-B4D82F53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5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656-DE8B-4578-B25B-255C5ED7B370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E56-F6BE-46DE-AB08-B4D82F53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39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Линии 1.ai" descr="Линии 1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200000">
            <a:off x="-4131078" y="3452765"/>
            <a:ext cx="9820679" cy="5221008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Прямоугольник"/>
          <p:cNvSpPr/>
          <p:nvPr/>
        </p:nvSpPr>
        <p:spPr>
          <a:xfrm>
            <a:off x="1273696" y="-25339"/>
            <a:ext cx="738975" cy="95251"/>
          </a:xfrm>
          <a:prstGeom prst="rect">
            <a:avLst/>
          </a:prstGeom>
          <a:solidFill>
            <a:srgbClr val="1551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/>
            </a:pPr>
            <a:endParaRPr/>
          </a:p>
        </p:txBody>
      </p:sp>
      <p:pic>
        <p:nvPicPr>
          <p:cNvPr id="113" name="Logo_SM_Lab_Vert_Short_Inverse_ENG_RGB.ai" descr="Logo_SM_Lab_Vert_Short_Inverse_ENG_RGB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55" y="221399"/>
            <a:ext cx="1059469" cy="779702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-4076700" y="-736601"/>
            <a:ext cx="4076700" cy="119692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6858000"/>
            <a:ext cx="12192000" cy="2463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051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656-DE8B-4578-B25B-255C5ED7B370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E56-F6BE-46DE-AB08-B4D82F53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2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656-DE8B-4578-B25B-255C5ED7B370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E56-F6BE-46DE-AB08-B4D82F53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2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656-DE8B-4578-B25B-255C5ED7B370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E56-F6BE-46DE-AB08-B4D82F53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656-DE8B-4578-B25B-255C5ED7B370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E56-F6BE-46DE-AB08-B4D82F53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2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656-DE8B-4578-B25B-255C5ED7B370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E56-F6BE-46DE-AB08-B4D82F53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57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656-DE8B-4578-B25B-255C5ED7B370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E56-F6BE-46DE-AB08-B4D82F53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0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656-DE8B-4578-B25B-255C5ED7B370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E56-F6BE-46DE-AB08-B4D82F53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4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D656-DE8B-4578-B25B-255C5ED7B370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E56-F6BE-46DE-AB08-B4D82F53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BD656-DE8B-4578-B25B-255C5ED7B370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B2E56-F6BE-46DE-AB08-B4D82F53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97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5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A46D98-2DBC-8C4B-8DFE-9FB03778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7DFB28F-F2A1-514E-9E4E-0B7CF970A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BB2C148-67CF-6948-BC3F-97AD9D3D4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194" y="544786"/>
            <a:ext cx="1216548" cy="26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44B038-AB0C-AF49-A3E4-2F39103EA720}"/>
              </a:ext>
            </a:extLst>
          </p:cNvPr>
          <p:cNvSpPr txBox="1"/>
          <p:nvPr/>
        </p:nvSpPr>
        <p:spPr>
          <a:xfrm>
            <a:off x="1193798" y="2468587"/>
            <a:ext cx="64008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effectLst/>
                <a:latin typeface="Avenir Next Cyr Heavy" pitchFamily="34" charset="-52"/>
              </a:rPr>
              <a:t>ПЕРВЫЕ ШАГИ В НАГРУЗКЕ</a:t>
            </a:r>
            <a:endParaRPr lang="ru-RU" sz="6000" dirty="0">
              <a:solidFill>
                <a:schemeClr val="bg1"/>
              </a:solidFill>
              <a:latin typeface="Avenir Next Cyr Heavy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91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6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Как </a:t>
            </a:r>
            <a:r>
              <a:rPr lang="ru-RU" sz="3200" b="1" dirty="0" smtClean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выбрать </a:t>
            </a: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инструмент ?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98C9C34B-4BB0-4A37-B02B-6EECF0A0A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067" y="997180"/>
            <a:ext cx="2551068" cy="12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27101" y="2830023"/>
            <a:ext cx="48894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850DC"/>
              </a:buClr>
              <a:buBlip>
                <a:blip r:embed="rId4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Распространённый инструмент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4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Высокая производительность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4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Предоставляется отчет по завершению теста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4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Наглядная отчетность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4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В компании </a:t>
            </a:r>
            <a:r>
              <a:rPr lang="ru-RU" sz="2000" dirty="0" smtClean="0">
                <a:latin typeface="Avenir Next Cyr Medium" pitchFamily="34" charset="-52"/>
                <a:cs typeface="Gotham Pro Medium" pitchFamily="2" charset="0"/>
              </a:rPr>
              <a:t>уже </a:t>
            </a:r>
            <a:r>
              <a:rPr lang="ru-RU" sz="2000" dirty="0" smtClean="0">
                <a:latin typeface="Avenir Next Cyr Medium" pitchFamily="34" charset="-52"/>
                <a:cs typeface="Gotham Pro Medium" pitchFamily="2" charset="0"/>
              </a:rPr>
              <a:t>используется</a:t>
            </a: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9102" y="2830023"/>
            <a:ext cx="45500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850DC"/>
              </a:buClr>
              <a:buBlip>
                <a:blip r:embed="rId4"/>
              </a:buBlip>
              <a:tabLst>
                <a:tab pos="1162050" algn="l"/>
              </a:tabLst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Нужно уметь запускать проект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4"/>
              </a:buBlip>
              <a:tabLst>
                <a:tab pos="1162050" algn="l"/>
              </a:tabLst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Очень требователен к памяти 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4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Инструмент ориентирован на опытного разработчика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4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Сложно разобраться в документации</a:t>
            </a:r>
          </a:p>
          <a:p>
            <a:pPr>
              <a:buClr>
                <a:srgbClr val="2850DC"/>
              </a:buClr>
              <a:tabLst>
                <a:tab pos="1162050" algn="l"/>
              </a:tabLst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/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1600" dirty="0"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60006" y="2272714"/>
            <a:ext cx="29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Плюсы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79342" y="2272714"/>
            <a:ext cx="289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  Минусы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58132" y="1561364"/>
            <a:ext cx="508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Инструмент  </a:t>
            </a:r>
            <a:r>
              <a:rPr lang="en-US" sz="2400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Gatling</a:t>
            </a:r>
            <a:endParaRPr lang="ru-RU" sz="2400" b="1" dirty="0">
              <a:solidFill>
                <a:srgbClr val="002060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108699" y="2272714"/>
            <a:ext cx="0" cy="332575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27101" y="2734379"/>
            <a:ext cx="10242034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10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  <p:pic>
        <p:nvPicPr>
          <p:cNvPr id="17" name="Picture 3" descr="D:\0_САША_ПРЕЗЕНТАЦИИ\00_ПРЕЗЕНТАЦИИ СПОРТМАСТЕР\картинки\Человечки\щ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35777" y="488499"/>
            <a:ext cx="791807" cy="192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81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6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Как </a:t>
            </a:r>
            <a:r>
              <a:rPr lang="ru-RU" sz="3200" b="1" dirty="0" smtClean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выбрать </a:t>
            </a: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инструмент ?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="" xmlns:a16="http://schemas.microsoft.com/office/drawing/2014/main" id="{7FED22C0-BA50-4B77-981B-3805864B7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966013"/>
            <a:ext cx="1250435" cy="12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27101" y="2830023"/>
            <a:ext cx="48894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850DC"/>
              </a:buClr>
              <a:buBlip>
                <a:blip r:embed="rId4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Популярный инструмент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4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Высокая производительность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4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Богатый набор инструментария 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из коробки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4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Есть 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GUI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 для создания скрипта</a:t>
            </a:r>
            <a:endParaRPr lang="ru-RU" sz="1600" dirty="0"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9102" y="2830023"/>
            <a:ext cx="455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850DC"/>
              </a:buClr>
              <a:buBlip>
                <a:blip r:embed="rId4"/>
              </a:buBlip>
              <a:tabLst>
                <a:tab pos="1162050" algn="l"/>
              </a:tabLst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Требуется лицензия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1600" dirty="0"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0006" y="2272714"/>
            <a:ext cx="29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Плюсы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79342" y="2272714"/>
            <a:ext cx="289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  Минусы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58132" y="1561364"/>
            <a:ext cx="508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Инструмент  </a:t>
            </a:r>
            <a:r>
              <a:rPr lang="en-US" sz="2400" b="1" dirty="0" err="1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LoadRunner</a:t>
            </a:r>
            <a:endParaRPr lang="ru-RU" sz="2400" b="1" dirty="0">
              <a:solidFill>
                <a:srgbClr val="002060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108699" y="2272714"/>
            <a:ext cx="0" cy="332575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27101" y="2734379"/>
            <a:ext cx="10242034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11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  <p:pic>
        <p:nvPicPr>
          <p:cNvPr id="17" name="Picture 3" descr="D:\0_САША_ПРЕЗЕНТАЦИИ\00_ПРЕЗЕНТАЦИИ СПОРТМАСТЕР\картинки\Человечки\щ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16" y="488499"/>
            <a:ext cx="791807" cy="192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01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6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Как </a:t>
            </a:r>
            <a:r>
              <a:rPr lang="ru-RU" sz="3200" b="1" dirty="0" smtClean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выбрать </a:t>
            </a: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инструмент ?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="" xmlns:a16="http://schemas.microsoft.com/office/drawing/2014/main" id="{66270ACE-13A9-4CC2-BDDD-3085299F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00" y="1130624"/>
            <a:ext cx="909014" cy="9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27101" y="2830023"/>
            <a:ext cx="4889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850DC"/>
              </a:buClr>
              <a:buBlip>
                <a:blip r:embed="rId4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Высокая производительность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4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Возможно создавать собственные модули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4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Есть онлайн монитор нагрузки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19102" y="2830023"/>
            <a:ext cx="4550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850DC"/>
              </a:buClr>
              <a:buBlip>
                <a:blip r:embed="rId4"/>
              </a:buBlip>
              <a:tabLst>
                <a:tab pos="1162050" algn="l"/>
              </a:tabLst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Нет 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GUI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 для написания теста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/>
            </a:r>
            <a:br>
              <a:rPr lang="en-US" sz="2000" dirty="0">
                <a:latin typeface="Avenir Next Cyr Medium" pitchFamily="34" charset="-52"/>
                <a:cs typeface="Gotham Pro Medium" pitchFamily="2" charset="0"/>
              </a:rPr>
            </a:br>
            <a:endParaRPr lang="en-US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4"/>
              </a:buBlip>
              <a:tabLst>
                <a:tab pos="1162050" algn="l"/>
              </a:tabLst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Больше используют для генератора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4"/>
              </a:buBlip>
              <a:tabLst>
                <a:tab pos="1162050" algn="l"/>
              </a:tabLst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Сложно описывать сценарий</a:t>
            </a:r>
            <a:endParaRPr lang="ru-RU" sz="1600" dirty="0"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0006" y="2272714"/>
            <a:ext cx="29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Плюсы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79342" y="2272714"/>
            <a:ext cx="289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  Минусы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8132" y="1561364"/>
            <a:ext cx="508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Инструмент  </a:t>
            </a:r>
            <a:r>
              <a:rPr lang="en-US" sz="2400" b="1" dirty="0" err="1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Yandex.Tank</a:t>
            </a:r>
            <a:endParaRPr lang="ru-RU" sz="2400" b="1" dirty="0">
              <a:solidFill>
                <a:srgbClr val="002060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08699" y="2272714"/>
            <a:ext cx="0" cy="332575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27101" y="2734379"/>
            <a:ext cx="10242034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12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  <p:pic>
        <p:nvPicPr>
          <p:cNvPr id="18" name="Picture 3" descr="D:\0_САША_ПРЕЗЕНТАЦИИ\00_ПРЕЗЕНТАЦИИ СПОРТМАСТЕР\картинки\Человечки\щ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16" y="488499"/>
            <a:ext cx="791807" cy="192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511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B25227ED-D5B3-4A31-9BEA-7A3A7762F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828" y="954713"/>
            <a:ext cx="2277303" cy="11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6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Как </a:t>
            </a:r>
            <a:r>
              <a:rPr lang="ru-RU" sz="3200" b="1" dirty="0" smtClean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выбрать </a:t>
            </a: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инструмент ?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7101" y="2830023"/>
            <a:ext cx="4889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850DC"/>
              </a:buClr>
              <a:buBlip>
                <a:blip r:embed="rId3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Есть 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GUI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 для написание теста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3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Хорошо описанный инструмент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3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Метрики для анализа теста из коробки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9102" y="2830023"/>
            <a:ext cx="45500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850DC"/>
              </a:buClr>
              <a:buBlip>
                <a:blip r:embed="rId3"/>
              </a:buBlip>
              <a:tabLst>
                <a:tab pos="1162050" algn="l"/>
              </a:tabLst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Есть предел использования памяти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3"/>
              </a:buBlip>
              <a:tabLst>
                <a:tab pos="1162050" algn="l"/>
              </a:tabLst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Нужно заказывать производительную машину</a:t>
            </a:r>
            <a:endParaRPr lang="ru-RU" sz="1600" dirty="0"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0006" y="2272714"/>
            <a:ext cx="29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Плюсы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9342" y="2272714"/>
            <a:ext cx="289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  Минусы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8132" y="1561364"/>
            <a:ext cx="508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Инструмент  </a:t>
            </a:r>
            <a:r>
              <a:rPr lang="en-US" sz="2400" b="1" dirty="0" err="1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JMeter</a:t>
            </a:r>
            <a:r>
              <a:rPr lang="ru-RU" sz="2400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108699" y="2272714"/>
            <a:ext cx="0" cy="332575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27101" y="2734379"/>
            <a:ext cx="10242034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13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  <p:pic>
        <p:nvPicPr>
          <p:cNvPr id="18" name="Picture 3" descr="D:\0_САША_ПРЕЗЕНТАЦИИ\00_ПРЕЗЕНТАЦИИ СПОРТМАСТЕР\картинки\Человечки\щ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16" y="488499"/>
            <a:ext cx="791807" cy="192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300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0_САША_ПРЕЗЕНТАЦИИ\00_ПРЕЗЕНТАЦИИ СПОРТМАСТЕР\картинки\Человечки\undraw_Organizing_projects_re_9p1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65" y="3893288"/>
            <a:ext cx="3162300" cy="20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0_САША_ПРЕЗЕНТАЦИИ\00_ПРЕЗЕНТАЦИИ СПОРТМАСТЕР\картинки\Человечки\undraw_Programming_re_kg9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67" y="4078270"/>
            <a:ext cx="2638550" cy="18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2058679" y="2214718"/>
            <a:ext cx="2390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16"/>
                </a:solidFill>
                <a:latin typeface="Avenir Next Cyr Medium" pitchFamily="34" charset="-52"/>
                <a:cs typeface="Gotham Pro Black" pitchFamily="2" charset="0"/>
              </a:rPr>
              <a:t>Manual QA</a:t>
            </a:r>
            <a:endParaRPr lang="ru-RU" sz="2200" b="1" dirty="0">
              <a:solidFill>
                <a:srgbClr val="FF0016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1403" y="2223527"/>
            <a:ext cx="2893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FF0016"/>
                </a:solidFill>
                <a:latin typeface="Avenir Next Cyr Medium" pitchFamily="34" charset="-52"/>
                <a:cs typeface="Gotham Pro Black" pitchFamily="2" charset="0"/>
              </a:rPr>
              <a:t>  </a:t>
            </a:r>
            <a:r>
              <a:rPr lang="en-US" sz="2200" b="1" dirty="0">
                <a:solidFill>
                  <a:srgbClr val="FF0016"/>
                </a:solidFill>
                <a:latin typeface="Avenir Next Cyr Medium" pitchFamily="34" charset="-52"/>
                <a:cs typeface="Gotham Pro Black" pitchFamily="2" charset="0"/>
              </a:rPr>
              <a:t>Automation QA</a:t>
            </a:r>
            <a:endParaRPr lang="ru-RU" sz="2200" b="1" dirty="0">
              <a:solidFill>
                <a:srgbClr val="FF0016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72727" y="2766732"/>
            <a:ext cx="4071404" cy="923330"/>
            <a:chOff x="1011713" y="3160432"/>
            <a:chExt cx="4332418" cy="923330"/>
          </a:xfrm>
        </p:grpSpPr>
        <p:sp>
          <p:nvSpPr>
            <p:cNvPr id="55" name="TextBox 54"/>
            <p:cNvSpPr txBox="1"/>
            <p:nvPr/>
          </p:nvSpPr>
          <p:spPr>
            <a:xfrm>
              <a:off x="1011713" y="3160432"/>
              <a:ext cx="20900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2850DC"/>
                </a:buClr>
                <a:buBlip>
                  <a:blip r:embed="rId5"/>
                </a:buBlip>
              </a:pPr>
              <a:r>
                <a:rPr lang="en-US" b="1" dirty="0">
                  <a:solidFill>
                    <a:srgbClr val="002060"/>
                  </a:solidFill>
                  <a:latin typeface="Avenir Next Cyr Medium" pitchFamily="34" charset="-52"/>
                  <a:cs typeface="Gotham Pro Medium" pitchFamily="2" charset="0"/>
                </a:rPr>
                <a:t>Postman</a:t>
              </a:r>
              <a:r>
                <a:rPr lang="ru-RU" dirty="0">
                  <a:solidFill>
                    <a:srgbClr val="002060"/>
                  </a:solidFill>
                  <a:latin typeface="Avenir Next Cyr Medium" pitchFamily="34" charset="-52"/>
                  <a:cs typeface="Gotham Pro Medium" pitchFamily="2" charset="0"/>
                </a:rPr>
                <a:t/>
              </a:r>
              <a:br>
                <a:rPr lang="ru-RU" dirty="0">
                  <a:solidFill>
                    <a:srgbClr val="002060"/>
                  </a:solidFill>
                  <a:latin typeface="Avenir Next Cyr Medium" pitchFamily="34" charset="-52"/>
                  <a:cs typeface="Gotham Pro Medium" pitchFamily="2" charset="0"/>
                </a:rPr>
              </a:br>
              <a:endParaRPr lang="ru-RU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endParaRPr>
            </a:p>
            <a:p>
              <a:pPr marL="342900" indent="-342900">
                <a:buClr>
                  <a:srgbClr val="2850DC"/>
                </a:buClr>
                <a:buBlip>
                  <a:blip r:embed="rId5"/>
                </a:buBlip>
              </a:pPr>
              <a:r>
                <a:rPr lang="en-US" b="1" dirty="0" err="1">
                  <a:solidFill>
                    <a:srgbClr val="002060"/>
                  </a:solidFill>
                  <a:latin typeface="Avenir Next Cyr Medium" pitchFamily="34" charset="-52"/>
                  <a:cs typeface="Gotham Pro Medium" pitchFamily="2" charset="0"/>
                </a:rPr>
                <a:t>DevTools</a:t>
              </a:r>
              <a:endParaRPr lang="en-US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54122" y="3160432"/>
              <a:ext cx="20900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2850DC"/>
                </a:buClr>
                <a:buBlip>
                  <a:blip r:embed="rId5"/>
                </a:buBlip>
              </a:pPr>
              <a:r>
                <a:rPr lang="en-US" b="1" dirty="0">
                  <a:solidFill>
                    <a:srgbClr val="002060"/>
                  </a:solidFill>
                  <a:latin typeface="Avenir Next Cyr Medium" pitchFamily="34" charset="-52"/>
                  <a:cs typeface="Gotham Pro Medium" pitchFamily="2" charset="0"/>
                </a:rPr>
                <a:t>SQL</a:t>
              </a:r>
              <a:r>
                <a:rPr lang="ru-RU" dirty="0">
                  <a:solidFill>
                    <a:srgbClr val="002060"/>
                  </a:solidFill>
                  <a:latin typeface="Avenir Next Cyr Medium" pitchFamily="34" charset="-52"/>
                  <a:cs typeface="Gotham Pro Medium" pitchFamily="2" charset="0"/>
                </a:rPr>
                <a:t/>
              </a:r>
              <a:br>
                <a:rPr lang="ru-RU" dirty="0">
                  <a:solidFill>
                    <a:srgbClr val="002060"/>
                  </a:solidFill>
                  <a:latin typeface="Avenir Next Cyr Medium" pitchFamily="34" charset="-52"/>
                  <a:cs typeface="Gotham Pro Medium" pitchFamily="2" charset="0"/>
                </a:rPr>
              </a:br>
              <a:endParaRPr lang="ru-RU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endParaRPr>
            </a:p>
            <a:p>
              <a:pPr marL="342900" indent="-342900">
                <a:buClr>
                  <a:srgbClr val="2850DC"/>
                </a:buClr>
                <a:buBlip>
                  <a:blip r:embed="rId5"/>
                </a:buBlip>
              </a:pPr>
              <a:r>
                <a:rPr lang="en-US" b="1" dirty="0">
                  <a:solidFill>
                    <a:srgbClr val="002060"/>
                  </a:solidFill>
                  <a:latin typeface="Avenir Next Cyr Medium" pitchFamily="34" charset="-52"/>
                  <a:cs typeface="Gotham Pro Medium" pitchFamily="2" charset="0"/>
                </a:rPr>
                <a:t>Charlese</a:t>
              </a:r>
              <a:endParaRPr lang="ru-RU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738723" y="2754515"/>
            <a:ext cx="4086139" cy="1138773"/>
            <a:chOff x="6513884" y="3148215"/>
            <a:chExt cx="4086139" cy="1138773"/>
          </a:xfrm>
        </p:grpSpPr>
        <p:sp>
          <p:nvSpPr>
            <p:cNvPr id="59" name="TextBox 58"/>
            <p:cNvSpPr txBox="1"/>
            <p:nvPr/>
          </p:nvSpPr>
          <p:spPr>
            <a:xfrm>
              <a:off x="6513884" y="3160432"/>
              <a:ext cx="209405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2850DC"/>
                </a:buClr>
                <a:buBlip>
                  <a:blip r:embed="rId5"/>
                </a:buBlip>
              </a:pPr>
              <a:r>
                <a:rPr lang="en-US" b="1" dirty="0">
                  <a:solidFill>
                    <a:srgbClr val="002060"/>
                  </a:solidFill>
                  <a:latin typeface="Avenir Next Cyr Medium" pitchFamily="34" charset="-52"/>
                  <a:cs typeface="Gotham Pro Medium" pitchFamily="2" charset="0"/>
                </a:rPr>
                <a:t>Java</a:t>
              </a:r>
              <a:endParaRPr lang="ru-RU" sz="12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endParaRPr>
            </a:p>
            <a:p>
              <a:pPr>
                <a:buClr>
                  <a:schemeClr val="accent5"/>
                </a:buClr>
              </a:pPr>
              <a:r>
                <a:rPr lang="ru-RU" sz="1400" dirty="0">
                  <a:solidFill>
                    <a:srgbClr val="002060"/>
                  </a:solidFill>
                  <a:latin typeface="Avenir Next Cyr Medium" pitchFamily="34" charset="-52"/>
                  <a:cs typeface="Gotham Pro Medium" pitchFamily="2" charset="0"/>
                </a:rPr>
                <a:t>      </a:t>
              </a:r>
              <a:endParaRPr lang="ru-RU" sz="2800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endParaRPr>
            </a:p>
            <a:p>
              <a:pPr marL="342900" indent="-342900">
                <a:buClr>
                  <a:srgbClr val="2850DC"/>
                </a:buClr>
                <a:buBlip>
                  <a:blip r:embed="rId5"/>
                </a:buBlip>
              </a:pPr>
              <a:r>
                <a:rPr lang="en-US" b="1" dirty="0" err="1">
                  <a:solidFill>
                    <a:srgbClr val="002060"/>
                  </a:solidFill>
                  <a:latin typeface="Avenir Next Cyr Medium" pitchFamily="34" charset="-52"/>
                  <a:cs typeface="Gotham Pro Medium" pitchFamily="2" charset="0"/>
                </a:rPr>
                <a:t>Selenoid</a:t>
              </a:r>
              <a:endParaRPr lang="ru-RU" sz="1400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05965" y="3148215"/>
              <a:ext cx="209405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2850DC"/>
                </a:buClr>
                <a:buBlip>
                  <a:blip r:embed="rId5"/>
                </a:buBlip>
              </a:pPr>
              <a:r>
                <a:rPr lang="en-US" b="1" dirty="0" err="1">
                  <a:solidFill>
                    <a:srgbClr val="002060"/>
                  </a:solidFill>
                  <a:latin typeface="Avenir Next Cyr Medium" pitchFamily="34" charset="-52"/>
                  <a:cs typeface="Gotham Pro Medium" pitchFamily="2" charset="0"/>
                </a:rPr>
                <a:t>RestAshore</a:t>
              </a:r>
              <a:r>
                <a:rPr lang="ru-RU" b="1" dirty="0">
                  <a:solidFill>
                    <a:srgbClr val="002060"/>
                  </a:solidFill>
                  <a:latin typeface="Avenir Next Cyr Medium" pitchFamily="34" charset="-52"/>
                  <a:cs typeface="Gotham Pro Medium" pitchFamily="2" charset="0"/>
                </a:rPr>
                <a:t/>
              </a:r>
              <a:br>
                <a:rPr lang="ru-RU" b="1" dirty="0">
                  <a:solidFill>
                    <a:srgbClr val="002060"/>
                  </a:solidFill>
                  <a:latin typeface="Avenir Next Cyr Medium" pitchFamily="34" charset="-52"/>
                  <a:cs typeface="Gotham Pro Medium" pitchFamily="2" charset="0"/>
                </a:rPr>
              </a:br>
              <a:endParaRPr lang="ru-RU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endParaRPr>
            </a:p>
            <a:p>
              <a:pPr marL="342900" indent="-342900">
                <a:buClr>
                  <a:srgbClr val="2850DC"/>
                </a:buClr>
                <a:buBlip>
                  <a:blip r:embed="rId5"/>
                </a:buBlip>
              </a:pPr>
              <a:r>
                <a:rPr lang="en-US" b="1" dirty="0">
                  <a:solidFill>
                    <a:srgbClr val="002060"/>
                  </a:solidFill>
                  <a:latin typeface="Avenir Next Cyr Medium" pitchFamily="34" charset="-52"/>
                  <a:cs typeface="Gotham Pro Medium" pitchFamily="2" charset="0"/>
                </a:rPr>
                <a:t>SQL</a:t>
              </a:r>
              <a:r>
                <a:rPr lang="ru-RU" b="1" dirty="0">
                  <a:solidFill>
                    <a:srgbClr val="002060"/>
                  </a:solidFill>
                  <a:latin typeface="Avenir Next Cyr Medium" pitchFamily="34" charset="-52"/>
                  <a:cs typeface="Gotham Pro Medium" pitchFamily="2" charset="0"/>
                </a:rPr>
                <a:t/>
              </a:r>
              <a:br>
                <a:rPr lang="ru-RU" b="1" dirty="0">
                  <a:solidFill>
                    <a:srgbClr val="002060"/>
                  </a:solidFill>
                  <a:latin typeface="Avenir Next Cyr Medium" pitchFamily="34" charset="-52"/>
                  <a:cs typeface="Gotham Pro Medium" pitchFamily="2" charset="0"/>
                </a:rPr>
              </a:br>
              <a:endParaRPr lang="ru-RU" sz="1400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58132" y="1561364"/>
            <a:ext cx="508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Компетенции в команде: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14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6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Как </a:t>
            </a:r>
            <a:r>
              <a:rPr lang="ru-RU" sz="3200" b="1" dirty="0" smtClean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выбрать </a:t>
            </a: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инструмент ?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88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виркл">
            <a:extLst>
              <a:ext uri="{FF2B5EF4-FFF2-40B4-BE49-F238E27FC236}">
                <a16:creationId xmlns="" xmlns:a16="http://schemas.microsoft.com/office/drawing/2014/main" id="{EE68E88C-309A-0B47-9D5E-8AFE5DF66A5D}"/>
              </a:ext>
            </a:extLst>
          </p:cNvPr>
          <p:cNvSpPr/>
          <p:nvPr/>
        </p:nvSpPr>
        <p:spPr>
          <a:xfrm>
            <a:off x="7039304" y="1586672"/>
            <a:ext cx="4174796" cy="2859789"/>
          </a:xfrm>
          <a:prstGeom prst="roundRect">
            <a:avLst>
              <a:gd name="adj" fmla="val 2217"/>
            </a:avLst>
          </a:prstGeom>
          <a:solidFill>
            <a:srgbClr val="FFFFFF"/>
          </a:solidFill>
          <a:ln w="12700">
            <a:solidFill>
              <a:schemeClr val="bg1">
                <a:lumMod val="85000"/>
              </a:schemeClr>
            </a:solidFill>
            <a:miter lim="400000"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/>
            </a:pPr>
            <a:endParaRPr sz="1600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C164EDF1-265B-4E8E-8712-CEDF8C917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r="16348"/>
          <a:stretch/>
        </p:blipFill>
        <p:spPr bwMode="auto">
          <a:xfrm>
            <a:off x="8105009" y="1739363"/>
            <a:ext cx="2875000" cy="20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BDE0C6-B174-4267-9738-A87DCDC565B2}"/>
              </a:ext>
            </a:extLst>
          </p:cNvPr>
          <p:cNvSpPr txBox="1"/>
          <p:nvPr/>
        </p:nvSpPr>
        <p:spPr>
          <a:xfrm>
            <a:off x="7337819" y="2023029"/>
            <a:ext cx="2204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В результате выбрали: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BA7BE78-5D9D-4386-8D75-E659BC677B09}"/>
              </a:ext>
            </a:extLst>
          </p:cNvPr>
          <p:cNvSpPr txBox="1"/>
          <p:nvPr/>
        </p:nvSpPr>
        <p:spPr>
          <a:xfrm>
            <a:off x="1258132" y="5360716"/>
            <a:ext cx="9319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Вывод:  </a:t>
            </a:r>
            <a:r>
              <a:rPr lang="ru-RU" sz="2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Для более быстрого поиска, учитывайте имеющиеся компетенции сотрудников и имеющееся оборудование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7101" y="2199693"/>
            <a:ext cx="48894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850DC"/>
              </a:buClr>
              <a:buBlip>
                <a:blip r:embed="rId3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Нужен инструмент с 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GUI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/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3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Нужен анализ прохождения тестов из коробки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3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Должен быть низкий порог входа для освоения инструмента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8132" y="1561364"/>
            <a:ext cx="465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Требования к инструменту:</a:t>
            </a:r>
          </a:p>
        </p:txBody>
      </p:sp>
      <p:sp>
        <p:nvSpPr>
          <p:cNvPr id="11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15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  <p:pic>
        <p:nvPicPr>
          <p:cNvPr id="12" name="Picture 2" descr="Image 11 of 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62" y="1464704"/>
            <a:ext cx="387887" cy="4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11 of 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0592" y="1467066"/>
            <a:ext cx="387887" cy="4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6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Как </a:t>
            </a:r>
            <a:r>
              <a:rPr lang="ru-RU" sz="3200" b="1" dirty="0" smtClean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выбрать </a:t>
            </a: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инструмент ?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2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/>
      <p:bldP spid="10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>
            <a:extLst>
              <a:ext uri="{FF2B5EF4-FFF2-40B4-BE49-F238E27FC236}">
                <a16:creationId xmlns="" xmlns:a16="http://schemas.microsoft.com/office/drawing/2014/main" id="{82811601-63A4-BA44-BE3D-4B9B339C5C2D}"/>
              </a:ext>
            </a:extLst>
          </p:cNvPr>
          <p:cNvSpPr txBox="1">
            <a:spLocks/>
          </p:cNvSpPr>
          <p:nvPr/>
        </p:nvSpPr>
        <p:spPr>
          <a:xfrm>
            <a:off x="-1" y="2653038"/>
            <a:ext cx="12192000" cy="1574534"/>
          </a:xfrm>
          <a:prstGeom prst="rect">
            <a:avLst/>
          </a:prstGeom>
        </p:spPr>
        <p:txBody>
          <a:bodyPr vert="horz" wrap="square" lIns="0" tIns="242570" rIns="0" bIns="0" rtlCol="0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5pPr>
            <a:lvl6pPr marL="45718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6pPr>
            <a:lvl7pPr marL="91437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7pPr>
            <a:lvl8pPr marL="13715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8pPr>
            <a:lvl9pPr marL="18287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9pPr>
          </a:lstStyle>
          <a:p>
            <a:pPr marR="5080" algn="ctr">
              <a:lnSpc>
                <a:spcPct val="80000"/>
              </a:lnSpc>
              <a:spcBef>
                <a:spcPts val="0"/>
              </a:spcBef>
            </a:pPr>
            <a:r>
              <a:rPr lang="ru-RU" sz="5400" b="1" dirty="0">
                <a:solidFill>
                  <a:srgbClr val="2850DC"/>
                </a:solidFill>
                <a:latin typeface="Avenir Next Cyr Medium" pitchFamily="34" charset="-52"/>
                <a:cs typeface="Arial Black" panose="020B0604020202020204" pitchFamily="34" charset="0"/>
              </a:rPr>
              <a:t>КАК СОСТАВИТЬ </a:t>
            </a:r>
            <a:br>
              <a:rPr lang="ru-RU" sz="5400" b="1" dirty="0">
                <a:solidFill>
                  <a:srgbClr val="2850DC"/>
                </a:solidFill>
                <a:latin typeface="Avenir Next Cyr Medium" pitchFamily="34" charset="-52"/>
                <a:cs typeface="Arial Black" panose="020B0604020202020204" pitchFamily="34" charset="0"/>
              </a:rPr>
            </a:br>
            <a:r>
              <a:rPr lang="ru-RU" sz="5400" b="1" dirty="0">
                <a:solidFill>
                  <a:srgbClr val="2850DC"/>
                </a:solidFill>
                <a:latin typeface="Avenir Next Cyr Medium" pitchFamily="34" charset="-52"/>
                <a:cs typeface="Arial Black" panose="020B0604020202020204" pitchFamily="34" charset="0"/>
              </a:rPr>
              <a:t>СЦЕНАРИЙ ?</a:t>
            </a:r>
          </a:p>
        </p:txBody>
      </p:sp>
      <p:sp>
        <p:nvSpPr>
          <p:cNvPr id="4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16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023667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27101" y="2199693"/>
            <a:ext cx="48894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850DC"/>
              </a:buClr>
              <a:buBlip>
                <a:blip r:embed="rId2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Проверка нагрузки системы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2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Проверка стабильности системы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2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Проверка отказоустойчивости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2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 Стресс-тестирование системы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7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Как составить сценарий ?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8132" y="1561364"/>
            <a:ext cx="618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Виды проверок: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88101" y="2199692"/>
            <a:ext cx="48894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850DC"/>
              </a:buClr>
              <a:buBlip>
                <a:blip r:embed="rId2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Проверка Объема</a:t>
            </a:r>
          </a:p>
          <a:p>
            <a:pPr marL="342900" indent="-342900">
              <a:buClr>
                <a:srgbClr val="2850DC"/>
              </a:buClr>
              <a:buBlip>
                <a:blip r:embed="rId2"/>
              </a:buBlip>
            </a:pP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2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Проверка возможностей системы</a:t>
            </a:r>
          </a:p>
          <a:p>
            <a:pPr marL="342900" indent="-342900">
              <a:buClr>
                <a:srgbClr val="2850DC"/>
              </a:buClr>
              <a:buBlip>
                <a:blip r:embed="rId2"/>
              </a:buBlip>
            </a:pP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2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Проверка скорости масштабируемости системы</a:t>
            </a:r>
          </a:p>
          <a:p>
            <a:pPr>
              <a:buClr>
                <a:srgbClr val="2850DC"/>
              </a:buClr>
            </a:pP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>
              <a:buClr>
                <a:srgbClr val="2850DC"/>
              </a:buClr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/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16" name="Прямоугольник: скругленные углы 7">
            <a:extLst>
              <a:ext uri="{FF2B5EF4-FFF2-40B4-BE49-F238E27FC236}">
                <a16:creationId xmlns="" xmlns:a16="http://schemas.microsoft.com/office/drawing/2014/main" id="{FBA116CC-FBD2-4D18-A65A-CFA79B390AD7}"/>
              </a:ext>
            </a:extLst>
          </p:cNvPr>
          <p:cNvSpPr/>
          <p:nvPr/>
        </p:nvSpPr>
        <p:spPr>
          <a:xfrm>
            <a:off x="927101" y="2724449"/>
            <a:ext cx="4577892" cy="607091"/>
          </a:xfrm>
          <a:prstGeom prst="roundRect">
            <a:avLst/>
          </a:prstGeom>
          <a:noFill/>
          <a:ln>
            <a:solidFill>
              <a:srgbClr val="FF0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7">
            <a:extLst>
              <a:ext uri="{FF2B5EF4-FFF2-40B4-BE49-F238E27FC236}">
                <a16:creationId xmlns="" xmlns:a16="http://schemas.microsoft.com/office/drawing/2014/main" id="{FBA116CC-FBD2-4D18-A65A-CFA79B390AD7}"/>
              </a:ext>
            </a:extLst>
          </p:cNvPr>
          <p:cNvSpPr/>
          <p:nvPr/>
        </p:nvSpPr>
        <p:spPr>
          <a:xfrm>
            <a:off x="6388100" y="2714898"/>
            <a:ext cx="4762499" cy="607091"/>
          </a:xfrm>
          <a:prstGeom prst="roundRect">
            <a:avLst/>
          </a:prstGeom>
          <a:noFill/>
          <a:ln>
            <a:solidFill>
              <a:srgbClr val="FF0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17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1789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виркл">
            <a:extLst>
              <a:ext uri="{FF2B5EF4-FFF2-40B4-BE49-F238E27FC236}">
                <a16:creationId xmlns="" xmlns:a16="http://schemas.microsoft.com/office/drawing/2014/main" id="{EE68E88C-309A-0B47-9D5E-8AFE5DF66A5D}"/>
              </a:ext>
            </a:extLst>
          </p:cNvPr>
          <p:cNvSpPr/>
          <p:nvPr/>
        </p:nvSpPr>
        <p:spPr>
          <a:xfrm>
            <a:off x="6296491" y="2173227"/>
            <a:ext cx="4752509" cy="3400293"/>
          </a:xfrm>
          <a:prstGeom prst="roundRect">
            <a:avLst>
              <a:gd name="adj" fmla="val 2217"/>
            </a:avLst>
          </a:prstGeom>
          <a:solidFill>
            <a:srgbClr val="FFFFFF"/>
          </a:solidFill>
          <a:ln w="12700">
            <a:solidFill>
              <a:schemeClr val="bg1">
                <a:lumMod val="85000"/>
              </a:schemeClr>
            </a:solidFill>
            <a:miter lim="400000"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/>
            </a:pPr>
            <a:endParaRPr sz="16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37EC29-B1E8-4C42-9F5C-99C0FDFBC0EB}"/>
              </a:ext>
            </a:extLst>
          </p:cNvPr>
          <p:cNvSpPr txBox="1"/>
          <p:nvPr/>
        </p:nvSpPr>
        <p:spPr>
          <a:xfrm>
            <a:off x="6296492" y="2183723"/>
            <a:ext cx="4752508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/contents/</a:t>
            </a:r>
            <a:r>
              <a:rPr lang="en-US" dirty="0" err="1"/>
              <a:t>item?url</a:t>
            </a:r>
            <a:r>
              <a:rPr lang="en-US" dirty="0"/>
              <a:t>=</a:t>
            </a:r>
            <a:r>
              <a:rPr lang="en-US" dirty="0" err="1"/>
              <a:t>glavnye-sportivnye-sobytiya</a:t>
            </a:r>
            <a:endParaRPr lang="en-US" dirty="0"/>
          </a:p>
          <a:p>
            <a:r>
              <a:rPr lang="en-US" dirty="0"/>
              <a:t>/products/events/</a:t>
            </a:r>
          </a:p>
          <a:p>
            <a:r>
              <a:rPr lang="en-US" dirty="0"/>
              <a:t>/product/</a:t>
            </a:r>
            <a:r>
              <a:rPr lang="en-US" dirty="0" err="1"/>
              <a:t>sm_media_workout_main_products</a:t>
            </a:r>
            <a:endParaRPr lang="en-US" dirty="0"/>
          </a:p>
          <a:p>
            <a:r>
              <a:rPr lang="en-US" dirty="0"/>
              <a:t>/events/?types</a:t>
            </a:r>
            <a:endParaRPr lang="ru-RU" dirty="0"/>
          </a:p>
          <a:p>
            <a:r>
              <a:rPr lang="en-US" dirty="0"/>
              <a:t>/</a:t>
            </a:r>
            <a:r>
              <a:rPr lang="en-US" dirty="0" err="1"/>
              <a:t>contents?page</a:t>
            </a:r>
            <a:r>
              <a:rPr lang="en-US" dirty="0"/>
              <a:t> = outdoor</a:t>
            </a:r>
          </a:p>
          <a:p>
            <a:r>
              <a:rPr lang="en-US" dirty="0"/>
              <a:t>/media/nutrition/maintenance/</a:t>
            </a:r>
            <a:br>
              <a:rPr lang="en-US" dirty="0"/>
            </a:br>
            <a:r>
              <a:rPr lang="en-US" dirty="0"/>
              <a:t>/media/tags/fitness/</a:t>
            </a:r>
          </a:p>
          <a:p>
            <a:r>
              <a:rPr lang="en-US" dirty="0"/>
              <a:t>/content/media/articles</a:t>
            </a:r>
          </a:p>
          <a:p>
            <a:r>
              <a:rPr lang="en-US" dirty="0"/>
              <a:t>/product/sm_media_hit_products_3</a:t>
            </a:r>
          </a:p>
          <a:p>
            <a:r>
              <a:rPr lang="en-US" dirty="0"/>
              <a:t>/</a:t>
            </a:r>
            <a:r>
              <a:rPr lang="en-US" dirty="0" err="1"/>
              <a:t>banners?status</a:t>
            </a:r>
            <a:endParaRPr lang="en-US" dirty="0"/>
          </a:p>
          <a:p>
            <a:r>
              <a:rPr lang="en-US" dirty="0"/>
              <a:t>/events/?dates</a:t>
            </a:r>
          </a:p>
          <a:p>
            <a:r>
              <a:rPr lang="en-US" dirty="0"/>
              <a:t>/events/filters</a:t>
            </a:r>
          </a:p>
        </p:txBody>
      </p:sp>
      <p:sp>
        <p:nvSpPr>
          <p:cNvPr id="12" name="Сквиркл">
            <a:extLst>
              <a:ext uri="{FF2B5EF4-FFF2-40B4-BE49-F238E27FC236}">
                <a16:creationId xmlns="" xmlns:a16="http://schemas.microsoft.com/office/drawing/2014/main" id="{EE68E88C-309A-0B47-9D5E-8AFE5DF66A5D}"/>
              </a:ext>
            </a:extLst>
          </p:cNvPr>
          <p:cNvSpPr/>
          <p:nvPr/>
        </p:nvSpPr>
        <p:spPr>
          <a:xfrm>
            <a:off x="1260006" y="2173227"/>
            <a:ext cx="4635501" cy="3400293"/>
          </a:xfrm>
          <a:prstGeom prst="roundRect">
            <a:avLst>
              <a:gd name="adj" fmla="val 2217"/>
            </a:avLst>
          </a:prstGeom>
          <a:solidFill>
            <a:srgbClr val="FFFFFF"/>
          </a:solidFill>
          <a:ln w="12700">
            <a:solidFill>
              <a:schemeClr val="bg1">
                <a:lumMod val="85000"/>
              </a:schemeClr>
            </a:solidFill>
            <a:miter lim="400000"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/>
            </a:pPr>
            <a:endParaRPr sz="160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7C64C7-5A7E-4A07-BA1B-083CFACC32AE}"/>
              </a:ext>
            </a:extLst>
          </p:cNvPr>
          <p:cNvSpPr txBox="1"/>
          <p:nvPr/>
        </p:nvSpPr>
        <p:spPr>
          <a:xfrm>
            <a:off x="1271814" y="2173228"/>
            <a:ext cx="46118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/contents/</a:t>
            </a:r>
            <a:r>
              <a:rPr lang="en-US" dirty="0" err="1"/>
              <a:t>sm_media_first_expert_main</a:t>
            </a:r>
            <a:endParaRPr lang="en-US" dirty="0"/>
          </a:p>
          <a:p>
            <a:r>
              <a:rPr lang="en-US" dirty="0"/>
              <a:t>/media/workout/</a:t>
            </a:r>
            <a:r>
              <a:rPr lang="en-US" dirty="0" err="1"/>
              <a:t>pilates-trenirovka</a:t>
            </a:r>
            <a:r>
              <a:rPr lang="en-US" dirty="0"/>
              <a:t>/</a:t>
            </a:r>
          </a:p>
          <a:p>
            <a:r>
              <a:rPr lang="en-US" dirty="0"/>
              <a:t>/contents/</a:t>
            </a:r>
            <a:r>
              <a:rPr lang="en-US" dirty="0" err="1"/>
              <a:t>sm_media_news_main</a:t>
            </a:r>
            <a:endParaRPr lang="en-US" dirty="0"/>
          </a:p>
          <a:p>
            <a:r>
              <a:rPr lang="en-US" dirty="0"/>
              <a:t>/content/</a:t>
            </a:r>
            <a:r>
              <a:rPr lang="en-US" dirty="0" err="1"/>
              <a:t>sm_media_articles_main</a:t>
            </a:r>
            <a:endParaRPr lang="en-US" dirty="0"/>
          </a:p>
          <a:p>
            <a:r>
              <a:rPr lang="en-US" dirty="0"/>
              <a:t>/products/</a:t>
            </a:r>
            <a:r>
              <a:rPr lang="en-US" dirty="0" err="1"/>
              <a:t>sm_media_snowboard_accessories</a:t>
            </a:r>
            <a:endParaRPr lang="en-US" dirty="0"/>
          </a:p>
          <a:p>
            <a:r>
              <a:rPr lang="en-US" dirty="0"/>
              <a:t>/media/tags/</a:t>
            </a:r>
          </a:p>
          <a:p>
            <a:r>
              <a:rPr lang="en-US" dirty="0"/>
              <a:t>/media/</a:t>
            </a:r>
            <a:r>
              <a:rPr lang="en-US" dirty="0" err="1"/>
              <a:t>sm_media_hit_products</a:t>
            </a:r>
            <a:endParaRPr lang="en-US" dirty="0"/>
          </a:p>
          <a:p>
            <a:r>
              <a:rPr lang="en-US" dirty="0"/>
              <a:t>/media/</a:t>
            </a:r>
            <a:r>
              <a:rPr lang="en-US" dirty="0" err="1"/>
              <a:t>trenirovki</a:t>
            </a:r>
            <a:r>
              <a:rPr lang="en-US" dirty="0"/>
              <a:t>-s-</a:t>
            </a:r>
            <a:r>
              <a:rPr lang="en-US" dirty="0" err="1"/>
              <a:t>nashimi</a:t>
            </a:r>
            <a:r>
              <a:rPr lang="en-US" dirty="0"/>
              <a:t>-</a:t>
            </a:r>
            <a:r>
              <a:rPr lang="en-US" dirty="0" err="1"/>
              <a:t>partnerami</a:t>
            </a:r>
            <a:endParaRPr lang="ru-RU" dirty="0"/>
          </a:p>
          <a:p>
            <a:r>
              <a:rPr lang="en-US" dirty="0"/>
              <a:t>/products/</a:t>
            </a:r>
            <a:r>
              <a:rPr lang="en-US" dirty="0" err="1"/>
              <a:t>sm_media_hit_products</a:t>
            </a:r>
            <a:endParaRPr lang="en-US" dirty="0"/>
          </a:p>
          <a:p>
            <a:r>
              <a:rPr lang="en-US" dirty="0"/>
              <a:t>/content/item/</a:t>
            </a:r>
            <a:endParaRPr lang="ru-RU" dirty="0"/>
          </a:p>
          <a:p>
            <a:r>
              <a:rPr lang="en-US" dirty="0"/>
              <a:t>/contents/</a:t>
            </a:r>
            <a:r>
              <a:rPr lang="en-US" dirty="0" err="1"/>
              <a:t>content?offset</a:t>
            </a:r>
            <a:endParaRPr lang="en-US" dirty="0"/>
          </a:p>
          <a:p>
            <a:r>
              <a:rPr lang="en-US" dirty="0"/>
              <a:t>/content/media/articles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7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Как составить сценарий ?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7D5BE6-76FC-4782-9449-B01608CDC9B0}"/>
              </a:ext>
            </a:extLst>
          </p:cNvPr>
          <p:cNvSpPr txBox="1"/>
          <p:nvPr/>
        </p:nvSpPr>
        <p:spPr>
          <a:xfrm>
            <a:off x="1260007" y="1584417"/>
            <a:ext cx="577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Посмотрели популярные </a:t>
            </a:r>
            <a:r>
              <a:rPr lang="ru-RU" sz="2000" b="1" dirty="0" smtClean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запросы: </a:t>
            </a:r>
            <a:endParaRPr lang="ru-RU" sz="2000" b="1" dirty="0">
              <a:solidFill>
                <a:srgbClr val="002060"/>
              </a:solidFill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85511AF-F9AF-4D4B-953D-0477CBAF2783}"/>
              </a:ext>
            </a:extLst>
          </p:cNvPr>
          <p:cNvSpPr txBox="1"/>
          <p:nvPr/>
        </p:nvSpPr>
        <p:spPr>
          <a:xfrm>
            <a:off x="1260006" y="5757205"/>
            <a:ext cx="1028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Результат: </a:t>
            </a:r>
            <a:r>
              <a:rPr lang="ru-RU" sz="20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Получили топ </a:t>
            </a:r>
            <a:r>
              <a:rPr lang="en-US" sz="20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API</a:t>
            </a:r>
            <a:r>
              <a:rPr lang="ru-RU" sz="20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 запросов, но он не отражает общей картины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18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4399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12" grpId="0" animBg="1"/>
      <p:bldP spid="3" grpId="0"/>
      <p:bldP spid="11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7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Как составить сценарий ?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7D5BE6-76FC-4782-9449-B01608CDC9B0}"/>
              </a:ext>
            </a:extLst>
          </p:cNvPr>
          <p:cNvSpPr txBox="1"/>
          <p:nvPr/>
        </p:nvSpPr>
        <p:spPr>
          <a:xfrm>
            <a:off x="1260007" y="1584417"/>
            <a:ext cx="577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Определили приоритетные фичи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381065" y="2108480"/>
            <a:ext cx="2620289" cy="1842570"/>
            <a:chOff x="1260007" y="2108479"/>
            <a:chExt cx="2826066" cy="1987271"/>
          </a:xfrm>
        </p:grpSpPr>
        <p:pic>
          <p:nvPicPr>
            <p:cNvPr id="1026" name="Picture 2" descr="C:\Users\maribu\Downloads\undraw_add_document_re_mbjx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276" y="2348339"/>
              <a:ext cx="2241305" cy="166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: скругленные углы 2">
              <a:extLst>
                <a:ext uri="{FF2B5EF4-FFF2-40B4-BE49-F238E27FC236}">
                  <a16:creationId xmlns="" xmlns:a16="http://schemas.microsoft.com/office/drawing/2014/main" id="{1E8C3B75-0751-4944-BD43-056D8A1CBA05}"/>
                </a:ext>
              </a:extLst>
            </p:cNvPr>
            <p:cNvSpPr/>
            <p:nvPr/>
          </p:nvSpPr>
          <p:spPr>
            <a:xfrm>
              <a:off x="1260007" y="2108479"/>
              <a:ext cx="2826066" cy="1987271"/>
            </a:xfrm>
            <a:prstGeom prst="roundRect">
              <a:avLst/>
            </a:prstGeom>
            <a:noFill/>
            <a:ln w="19050">
              <a:solidFill>
                <a:srgbClr val="2850D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b="1" dirty="0">
                  <a:solidFill>
                    <a:srgbClr val="2850DC"/>
                  </a:solidFill>
                  <a:latin typeface="Avenir Next Cyr Medium" pitchFamily="34" charset="-52"/>
                </a:rPr>
                <a:t>Статья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737692" y="2108480"/>
            <a:ext cx="2760388" cy="1842570"/>
            <a:chOff x="4612235" y="2108479"/>
            <a:chExt cx="2928720" cy="1987271"/>
          </a:xfrm>
        </p:grpSpPr>
        <p:pic>
          <p:nvPicPr>
            <p:cNvPr id="1027" name="Picture 3" descr="C:\Users\maribu\Desktop\бег карта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305" y="2519823"/>
              <a:ext cx="2572580" cy="1497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Прямоугольник: скругленные углы 2">
              <a:extLst>
                <a:ext uri="{FF2B5EF4-FFF2-40B4-BE49-F238E27FC236}">
                  <a16:creationId xmlns="" xmlns:a16="http://schemas.microsoft.com/office/drawing/2014/main" id="{1E8C3B75-0751-4944-BD43-056D8A1CBA05}"/>
                </a:ext>
              </a:extLst>
            </p:cNvPr>
            <p:cNvSpPr/>
            <p:nvPr/>
          </p:nvSpPr>
          <p:spPr>
            <a:xfrm>
              <a:off x="4612235" y="2108479"/>
              <a:ext cx="2928720" cy="1987271"/>
            </a:xfrm>
            <a:prstGeom prst="roundRect">
              <a:avLst/>
            </a:prstGeom>
            <a:noFill/>
            <a:ln w="19050">
              <a:solidFill>
                <a:srgbClr val="2850D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b="1" dirty="0">
                  <a:solidFill>
                    <a:srgbClr val="2850DC"/>
                  </a:solidFill>
                  <a:latin typeface="Avenir Next Cyr Medium" pitchFamily="34" charset="-52"/>
                </a:rPr>
                <a:t>Маршруты для бега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8228067" y="2108478"/>
            <a:ext cx="2619241" cy="1842571"/>
            <a:chOff x="8107057" y="2108478"/>
            <a:chExt cx="2824936" cy="1987272"/>
          </a:xfrm>
        </p:grpSpPr>
        <p:pic>
          <p:nvPicPr>
            <p:cNvPr id="1029" name="Picture 5" descr="C:\Users\maribu\Downloads\undraw_Add_files_re_v09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5010" y="2580020"/>
              <a:ext cx="1704195" cy="143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" name="Прямоугольник: скругленные углы 2">
              <a:extLst>
                <a:ext uri="{FF2B5EF4-FFF2-40B4-BE49-F238E27FC236}">
                  <a16:creationId xmlns="" xmlns:a16="http://schemas.microsoft.com/office/drawing/2014/main" id="{1E8C3B75-0751-4944-BD43-056D8A1CBA05}"/>
                </a:ext>
              </a:extLst>
            </p:cNvPr>
            <p:cNvSpPr/>
            <p:nvPr/>
          </p:nvSpPr>
          <p:spPr>
            <a:xfrm>
              <a:off x="8107057" y="2108478"/>
              <a:ext cx="2824936" cy="1987272"/>
            </a:xfrm>
            <a:prstGeom prst="roundRect">
              <a:avLst/>
            </a:prstGeom>
            <a:noFill/>
            <a:ln w="19050">
              <a:solidFill>
                <a:srgbClr val="2850D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b="1" dirty="0">
                  <a:solidFill>
                    <a:srgbClr val="2850DC"/>
                  </a:solidFill>
                  <a:latin typeface="Avenir Next Cyr Medium" pitchFamily="34" charset="-52"/>
                </a:rPr>
                <a:t>Статьи по тегам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129428" y="4317671"/>
            <a:ext cx="2620289" cy="1842570"/>
            <a:chOff x="2977991" y="4317670"/>
            <a:chExt cx="2826066" cy="1987271"/>
          </a:xfrm>
        </p:grpSpPr>
        <p:pic>
          <p:nvPicPr>
            <p:cNvPr id="2" name="Picture 2" descr="C:\Users\maribu\Downloads\undraw_diet_ghv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463" y="4784858"/>
              <a:ext cx="2225122" cy="1500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Прямоугольник: скругленные углы 2">
              <a:extLst>
                <a:ext uri="{FF2B5EF4-FFF2-40B4-BE49-F238E27FC236}">
                  <a16:creationId xmlns="" xmlns:a16="http://schemas.microsoft.com/office/drawing/2014/main" id="{1E8C3B75-0751-4944-BD43-056D8A1CBA05}"/>
                </a:ext>
              </a:extLst>
            </p:cNvPr>
            <p:cNvSpPr/>
            <p:nvPr/>
          </p:nvSpPr>
          <p:spPr>
            <a:xfrm>
              <a:off x="2977991" y="4317670"/>
              <a:ext cx="2826066" cy="1987271"/>
            </a:xfrm>
            <a:prstGeom prst="roundRect">
              <a:avLst/>
            </a:prstGeom>
            <a:noFill/>
            <a:ln w="19050">
              <a:solidFill>
                <a:srgbClr val="2850D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b="1" dirty="0">
                  <a:solidFill>
                    <a:srgbClr val="2850DC"/>
                  </a:solidFill>
                  <a:latin typeface="Avenir Next Cyr Medium" pitchFamily="34" charset="-52"/>
                </a:rPr>
                <a:t>Питание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507894" y="4319993"/>
            <a:ext cx="2620289" cy="1840417"/>
            <a:chOff x="6386834" y="4319992"/>
            <a:chExt cx="2826066" cy="1984949"/>
          </a:xfrm>
        </p:grpSpPr>
        <p:sp>
          <p:nvSpPr>
            <p:cNvPr id="143" name="Прямоугольник: скругленные углы 2">
              <a:extLst>
                <a:ext uri="{FF2B5EF4-FFF2-40B4-BE49-F238E27FC236}">
                  <a16:creationId xmlns="" xmlns:a16="http://schemas.microsoft.com/office/drawing/2014/main" id="{1E8C3B75-0751-4944-BD43-056D8A1CBA05}"/>
                </a:ext>
              </a:extLst>
            </p:cNvPr>
            <p:cNvSpPr/>
            <p:nvPr/>
          </p:nvSpPr>
          <p:spPr>
            <a:xfrm>
              <a:off x="6386834" y="4319992"/>
              <a:ext cx="2826066" cy="1984949"/>
            </a:xfrm>
            <a:prstGeom prst="roundRect">
              <a:avLst/>
            </a:prstGeom>
            <a:noFill/>
            <a:ln w="19050">
              <a:solidFill>
                <a:srgbClr val="2850D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b="1" dirty="0">
                  <a:solidFill>
                    <a:srgbClr val="2850DC"/>
                  </a:solidFill>
                  <a:latin typeface="Avenir Next Cyr Medium" pitchFamily="34" charset="-52"/>
                </a:rPr>
                <a:t>Тренировки</a:t>
              </a:r>
            </a:p>
          </p:txBody>
        </p:sp>
        <p:pic>
          <p:nvPicPr>
            <p:cNvPr id="4" name="Picture 3" descr="C:\Users\maribu\Downloads\undraw_diet_ghvw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966" y="4789504"/>
              <a:ext cx="2155293" cy="1453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19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23217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5">
            <a:extLst>
              <a:ext uri="{FF2B5EF4-FFF2-40B4-BE49-F238E27FC236}">
                <a16:creationId xmlns="" xmlns:a16="http://schemas.microsoft.com/office/drawing/2014/main" id="{F6984BA3-6AFD-3B4B-B582-5C2CC170B17E}"/>
              </a:ext>
            </a:extLst>
          </p:cNvPr>
          <p:cNvSpPr/>
          <p:nvPr/>
        </p:nvSpPr>
        <p:spPr>
          <a:xfrm>
            <a:off x="1202108" y="987015"/>
            <a:ext cx="631071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4EC2"/>
                </a:solidFill>
                <a:latin typeface="Avenir Next Cyr" pitchFamily="34" charset="-52"/>
                <a:cs typeface="Gotham Pro Medium" pitchFamily="2" charset="0"/>
              </a:rPr>
              <a:t>Меня зовут Наумов Александр</a:t>
            </a:r>
          </a:p>
          <a:p>
            <a:endParaRPr lang="en-US" b="1" dirty="0">
              <a:solidFill>
                <a:srgbClr val="004EC2"/>
              </a:solidFill>
              <a:latin typeface="Avenir Next Cyr" pitchFamily="34" charset="-52"/>
              <a:cs typeface="Gotham Pro Black" pitchFamily="2" charset="0"/>
            </a:endParaRPr>
          </a:p>
          <a:p>
            <a:r>
              <a:rPr lang="ru-RU" b="1" dirty="0">
                <a:latin typeface="Avenir Next Cyr" pitchFamily="34" charset="-52"/>
                <a:cs typeface="Gotham Pro Medium" pitchFamily="2" charset="0"/>
              </a:rPr>
              <a:t>в IT я более 1</a:t>
            </a:r>
            <a:r>
              <a:rPr lang="en-US" b="1" dirty="0">
                <a:latin typeface="Avenir Next Cyr" pitchFamily="34" charset="-52"/>
                <a:cs typeface="Gotham Pro Medium" pitchFamily="2" charset="0"/>
              </a:rPr>
              <a:t>2</a:t>
            </a:r>
            <a:r>
              <a:rPr lang="ru-RU" b="1" dirty="0">
                <a:latin typeface="Avenir Next Cyr" pitchFamily="34" charset="-52"/>
                <a:cs typeface="Gotham Pro Medium" pitchFamily="2" charset="0"/>
              </a:rPr>
              <a:t> лет, последние несколько</a:t>
            </a:r>
            <a:r>
              <a:rPr lang="en-US" b="1" dirty="0">
                <a:latin typeface="Avenir Next Cyr" pitchFamily="34" charset="-52"/>
                <a:cs typeface="Gotham Pro Medium" pitchFamily="2" charset="0"/>
              </a:rPr>
              <a:t> </a:t>
            </a:r>
            <a:r>
              <a:rPr lang="ru-RU" b="1" dirty="0">
                <a:latin typeface="Avenir Next Cyr" pitchFamily="34" charset="-52"/>
                <a:cs typeface="Gotham Pro Medium" pitchFamily="2" charset="0"/>
              </a:rPr>
              <a:t>лет  </a:t>
            </a:r>
            <a:r>
              <a:rPr lang="en-US" b="1" dirty="0">
                <a:latin typeface="Avenir Next Cyr" pitchFamily="34" charset="-52"/>
                <a:cs typeface="Gotham Pro Medium" pitchFamily="2" charset="0"/>
              </a:rPr>
              <a:t> </a:t>
            </a:r>
            <a:r>
              <a:rPr lang="ru-RU" b="1" dirty="0">
                <a:latin typeface="Avenir Next Cyr" pitchFamily="34" charset="-52"/>
                <a:cs typeface="Gotham Pro Medium" pitchFamily="2" charset="0"/>
              </a:rPr>
              <a:t>занимаю должность </a:t>
            </a:r>
            <a:r>
              <a:rPr lang="ru-RU" b="1" dirty="0" err="1">
                <a:latin typeface="Avenir Next Cyr" pitchFamily="34" charset="-52"/>
                <a:cs typeface="Gotham Pro Medium" pitchFamily="2" charset="0"/>
              </a:rPr>
              <a:t>Team</a:t>
            </a:r>
            <a:r>
              <a:rPr lang="ru-RU" b="1" dirty="0">
                <a:latin typeface="Avenir Next Cyr" pitchFamily="34" charset="-52"/>
                <a:cs typeface="Gotham Pro Medium" pitchFamily="2" charset="0"/>
              </a:rPr>
              <a:t> </a:t>
            </a:r>
            <a:r>
              <a:rPr lang="ru-RU" b="1" dirty="0" err="1">
                <a:latin typeface="Avenir Next Cyr" pitchFamily="34" charset="-52"/>
                <a:cs typeface="Gotham Pro Medium" pitchFamily="2" charset="0"/>
              </a:rPr>
              <a:t>Lead</a:t>
            </a:r>
            <a:r>
              <a:rPr lang="ru-RU" b="1" dirty="0">
                <a:latin typeface="Avenir Next Cyr" pitchFamily="34" charset="-52"/>
                <a:cs typeface="Gotham Pro Medium" pitchFamily="2" charset="0"/>
              </a:rPr>
              <a:t> QA</a:t>
            </a:r>
          </a:p>
          <a:p>
            <a:pPr>
              <a:buClr>
                <a:srgbClr val="FFC709"/>
              </a:buClr>
            </a:pPr>
            <a:endParaRPr lang="en-US" b="1" dirty="0">
              <a:solidFill>
                <a:srgbClr val="004EC2"/>
              </a:solidFill>
              <a:latin typeface="Avenir Next Cyr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FF0016"/>
              </a:buClr>
              <a:buFont typeface="Calibri" pitchFamily="34" charset="0"/>
              <a:buChar char="●"/>
            </a:pPr>
            <a:r>
              <a:rPr lang="ru-RU" b="1" dirty="0">
                <a:latin typeface="Avenir Next Cyr" pitchFamily="34" charset="-52"/>
                <a:cs typeface="Gotham Pro Medium" pitchFamily="2" charset="0"/>
              </a:rPr>
              <a:t>Куратор тестирования в </a:t>
            </a:r>
            <a:r>
              <a:rPr lang="en-US" b="1" dirty="0">
                <a:latin typeface="Avenir Next Cyr" pitchFamily="34" charset="-52"/>
                <a:cs typeface="Gotham Pro Medium" pitchFamily="2" charset="0"/>
              </a:rPr>
              <a:t>SMLAB</a:t>
            </a:r>
            <a:r>
              <a:rPr lang="ru-RU" b="1" dirty="0">
                <a:latin typeface="Avenir Next Cyr" pitchFamily="34" charset="-52"/>
                <a:cs typeface="Gotham Pro Medium" pitchFamily="2" charset="0"/>
              </a:rPr>
              <a:t/>
            </a:r>
            <a:br>
              <a:rPr lang="ru-RU" b="1" dirty="0">
                <a:latin typeface="Avenir Next Cyr" pitchFamily="34" charset="-52"/>
                <a:cs typeface="Gotham Pro Medium" pitchFamily="2" charset="0"/>
              </a:rPr>
            </a:br>
            <a:endParaRPr lang="ru-RU" b="1" dirty="0">
              <a:latin typeface="Avenir Next Cyr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FF0016"/>
              </a:buClr>
              <a:buFont typeface="Calibri" pitchFamily="34" charset="0"/>
              <a:buChar char="●"/>
            </a:pPr>
            <a:r>
              <a:rPr lang="en-US" b="1" dirty="0">
                <a:latin typeface="Avenir Next Cyr" pitchFamily="34" charset="-52"/>
                <a:cs typeface="Gotham Pro Medium" pitchFamily="2" charset="0"/>
              </a:rPr>
              <a:t>Ex-Gild Lead </a:t>
            </a:r>
            <a:r>
              <a:rPr lang="ru-RU" b="1" dirty="0">
                <a:latin typeface="Avenir Next Cyr" pitchFamily="34" charset="-52"/>
                <a:cs typeface="Gotham Pro Medium" pitchFamily="2" charset="0"/>
              </a:rPr>
              <a:t>в </a:t>
            </a:r>
            <a:r>
              <a:rPr lang="en-US" b="1" dirty="0" err="1">
                <a:latin typeface="Avenir Next Cyr" pitchFamily="34" charset="-52"/>
                <a:cs typeface="Gotham Pro Medium" pitchFamily="2" charset="0"/>
              </a:rPr>
              <a:t>FoodTech</a:t>
            </a:r>
            <a:r>
              <a:rPr lang="en-US" b="1" dirty="0">
                <a:latin typeface="Avenir Next Cyr" pitchFamily="34" charset="-52"/>
                <a:cs typeface="Gotham Pro Medium" pitchFamily="2" charset="0"/>
              </a:rPr>
              <a:t> </a:t>
            </a:r>
            <a:r>
              <a:rPr lang="ru-RU" b="1" dirty="0">
                <a:latin typeface="Avenir Next Cyr" pitchFamily="34" charset="-52"/>
                <a:cs typeface="Gotham Pro Medium" pitchFamily="2" charset="0"/>
              </a:rPr>
              <a:t>компании</a:t>
            </a:r>
          </a:p>
          <a:p>
            <a:pPr marL="342900" indent="-342900">
              <a:buClr>
                <a:srgbClr val="FF0016"/>
              </a:buClr>
              <a:buFont typeface="Calibri" pitchFamily="34" charset="0"/>
              <a:buChar char="●"/>
            </a:pPr>
            <a:endParaRPr lang="ru-RU" b="1" dirty="0">
              <a:latin typeface="Avenir Next Cyr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FF0016"/>
              </a:buClr>
              <a:buFont typeface="Calibri" pitchFamily="34" charset="0"/>
              <a:buChar char="●"/>
            </a:pPr>
            <a:r>
              <a:rPr lang="ru-RU" b="1" dirty="0">
                <a:latin typeface="Avenir Next Cyr" pitchFamily="34" charset="-52"/>
                <a:cs typeface="Gotham Pro Medium" pitchFamily="2" charset="0"/>
              </a:rPr>
              <a:t>Адепт продуктового подхода и </a:t>
            </a:r>
          </a:p>
          <a:p>
            <a:pPr>
              <a:buClr>
                <a:srgbClr val="FF0016"/>
              </a:buClr>
            </a:pPr>
            <a:r>
              <a:rPr lang="ru-RU" b="1" dirty="0">
                <a:latin typeface="Avenir Next Cyr" pitchFamily="34" charset="-52"/>
                <a:cs typeface="Gotham Pro Medium" pitchFamily="2" charset="0"/>
              </a:rPr>
              <a:t>     ценности продукта</a:t>
            </a:r>
            <a:br>
              <a:rPr lang="ru-RU" b="1" dirty="0">
                <a:latin typeface="Avenir Next Cyr" pitchFamily="34" charset="-52"/>
                <a:cs typeface="Gotham Pro Medium" pitchFamily="2" charset="0"/>
              </a:rPr>
            </a:br>
            <a:endParaRPr lang="en-US" b="1" dirty="0">
              <a:latin typeface="Avenir Next Cyr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FF0016"/>
              </a:buClr>
              <a:buFont typeface="Calibri" pitchFamily="34" charset="0"/>
              <a:buChar char="●"/>
            </a:pPr>
            <a:r>
              <a:rPr lang="ru-RU" b="1" dirty="0">
                <a:latin typeface="Avenir Next Cyr" pitchFamily="34" charset="-52"/>
                <a:cs typeface="Gotham Pro Medium" pitchFamily="2" charset="0"/>
              </a:rPr>
              <a:t>Спикер </a:t>
            </a:r>
            <a:endParaRPr lang="en-US" b="1" dirty="0">
              <a:latin typeface="Avenir Next Cyr" pitchFamily="34" charset="-52"/>
              <a:cs typeface="Gotham Pro Medium" pitchFamily="2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6057900" y="0"/>
            <a:ext cx="6134101" cy="6865802"/>
            <a:chOff x="6057900" y="0"/>
            <a:chExt cx="6134101" cy="686561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239001" y="0"/>
              <a:ext cx="4953000" cy="6858000"/>
            </a:xfrm>
            <a:prstGeom prst="rect">
              <a:avLst/>
            </a:prstGeom>
            <a:solidFill>
              <a:srgbClr val="004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057900" y="5555109"/>
              <a:ext cx="1257300" cy="1310507"/>
            </a:xfrm>
            <a:custGeom>
              <a:avLst/>
              <a:gdLst>
                <a:gd name="connsiteX0" fmla="*/ 1041400 w 1054100"/>
                <a:gd name="connsiteY0" fmla="*/ 0 h 1104900"/>
                <a:gd name="connsiteX1" fmla="*/ 0 w 1054100"/>
                <a:gd name="connsiteY1" fmla="*/ 1104900 h 1104900"/>
                <a:gd name="connsiteX2" fmla="*/ 1054100 w 1054100"/>
                <a:gd name="connsiteY2" fmla="*/ 1104900 h 1104900"/>
                <a:gd name="connsiteX3" fmla="*/ 1041400 w 1054100"/>
                <a:gd name="connsiteY3" fmla="*/ 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4100" h="1104900">
                  <a:moveTo>
                    <a:pt x="1041400" y="0"/>
                  </a:moveTo>
                  <a:lnTo>
                    <a:pt x="0" y="1104900"/>
                  </a:lnTo>
                  <a:lnTo>
                    <a:pt x="1054100" y="1104900"/>
                  </a:lnTo>
                  <a:lnTo>
                    <a:pt x="1041400" y="0"/>
                  </a:lnTo>
                  <a:close/>
                </a:path>
              </a:pathLst>
            </a:custGeom>
            <a:solidFill>
              <a:srgbClr val="004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7239001" y="1"/>
            <a:ext cx="3242643" cy="2880512"/>
          </a:xfrm>
          <a:custGeom>
            <a:avLst/>
            <a:gdLst>
              <a:gd name="connsiteX0" fmla="*/ 1739900 w 1739900"/>
              <a:gd name="connsiteY0" fmla="*/ 0 h 2374900"/>
              <a:gd name="connsiteX1" fmla="*/ 0 w 1739900"/>
              <a:gd name="connsiteY1" fmla="*/ 2374900 h 2374900"/>
              <a:gd name="connsiteX2" fmla="*/ 0 w 1739900"/>
              <a:gd name="connsiteY2" fmla="*/ 0 h 2374900"/>
              <a:gd name="connsiteX3" fmla="*/ 1739900 w 1739900"/>
              <a:gd name="connsiteY3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900" h="2374900">
                <a:moveTo>
                  <a:pt x="1739900" y="0"/>
                </a:moveTo>
                <a:lnTo>
                  <a:pt x="0" y="2374900"/>
                </a:lnTo>
                <a:lnTo>
                  <a:pt x="0" y="0"/>
                </a:lnTo>
                <a:lnTo>
                  <a:pt x="17399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угол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99394" y="158477"/>
            <a:ext cx="2755975" cy="24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原创设计师QQ598969553      _6"/>
          <p:cNvSpPr>
            <a:spLocks/>
          </p:cNvSpPr>
          <p:nvPr/>
        </p:nvSpPr>
        <p:spPr bwMode="auto">
          <a:xfrm>
            <a:off x="7730006" y="704789"/>
            <a:ext cx="513111" cy="1026252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solidFill>
              <a:srgbClr val="FF001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975">
              <a:solidFill>
                <a:srgbClr val="FF0016"/>
              </a:solidFill>
            </a:endParaRPr>
          </a:p>
        </p:txBody>
      </p:sp>
      <p:sp>
        <p:nvSpPr>
          <p:cNvPr id="7" name="原创设计师QQ598969553      _8"/>
          <p:cNvSpPr>
            <a:spLocks/>
          </p:cNvSpPr>
          <p:nvPr/>
        </p:nvSpPr>
        <p:spPr bwMode="auto">
          <a:xfrm>
            <a:off x="11492202" y="2322772"/>
            <a:ext cx="352447" cy="702739"/>
          </a:xfrm>
          <a:custGeom>
            <a:avLst/>
            <a:gdLst>
              <a:gd name="T0" fmla="*/ 0 w 286"/>
              <a:gd name="T1" fmla="*/ 0 h 571"/>
              <a:gd name="T2" fmla="*/ 2147483646 w 286"/>
              <a:gd name="T3" fmla="*/ 2147483646 h 571"/>
              <a:gd name="T4" fmla="*/ 0 w 286"/>
              <a:gd name="T5" fmla="*/ 2147483646 h 571"/>
              <a:gd name="T6" fmla="*/ 0 w 286"/>
              <a:gd name="T7" fmla="*/ 0 h 5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FF0016"/>
          </a:solidFill>
          <a:ln>
            <a:noFill/>
          </a:ln>
        </p:spPr>
        <p:txBody>
          <a:bodyPr/>
          <a:lstStyle/>
          <a:p>
            <a:endParaRPr lang="zh-CN" altLang="en-US" sz="975"/>
          </a:p>
        </p:txBody>
      </p:sp>
      <p:sp>
        <p:nvSpPr>
          <p:cNvPr id="22" name="原创设计师QQ598969553      _6"/>
          <p:cNvSpPr>
            <a:spLocks/>
          </p:cNvSpPr>
          <p:nvPr/>
        </p:nvSpPr>
        <p:spPr bwMode="auto">
          <a:xfrm>
            <a:off x="8693187" y="340674"/>
            <a:ext cx="334269" cy="668557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solidFill>
              <a:srgbClr val="FF001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975">
              <a:solidFill>
                <a:srgbClr val="FF0016"/>
              </a:solidFill>
            </a:endParaRPr>
          </a:p>
        </p:txBody>
      </p:sp>
      <p:pic>
        <p:nvPicPr>
          <p:cNvPr id="2060" name="Picture 12" descr="C:\Users\maribu\Desktop\ВВВВ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62" y="2322772"/>
            <a:ext cx="3413359" cy="341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есурс 4@4x.png" descr="Ресурс 4@4x.png"/>
          <p:cNvPicPr>
            <a:picLocks noChangeAspect="1"/>
          </p:cNvPicPr>
          <p:nvPr/>
        </p:nvPicPr>
        <p:blipFill>
          <a:blip r:embed="rId5"/>
          <a:srcRect l="22088" t="646" b="35854"/>
          <a:stretch>
            <a:fillRect/>
          </a:stretch>
        </p:blipFill>
        <p:spPr>
          <a:xfrm rot="21599387">
            <a:off x="7119371" y="5561008"/>
            <a:ext cx="2080726" cy="130460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7" name="Ресурс 32@4x.png" descr="Ресурс 32@4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266061" y="2634286"/>
            <a:ext cx="3918680" cy="42192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Полилиния 4"/>
          <p:cNvSpPr/>
          <p:nvPr/>
        </p:nvSpPr>
        <p:spPr>
          <a:xfrm>
            <a:off x="7124700" y="4671187"/>
            <a:ext cx="800100" cy="1065037"/>
          </a:xfrm>
          <a:custGeom>
            <a:avLst/>
            <a:gdLst>
              <a:gd name="connsiteX0" fmla="*/ 800100 w 800100"/>
              <a:gd name="connsiteY0" fmla="*/ 0 h 1242060"/>
              <a:gd name="connsiteX1" fmla="*/ 38100 w 800100"/>
              <a:gd name="connsiteY1" fmla="*/ 861060 h 1242060"/>
              <a:gd name="connsiteX2" fmla="*/ 7620 w 800100"/>
              <a:gd name="connsiteY2" fmla="*/ 1158240 h 1242060"/>
              <a:gd name="connsiteX3" fmla="*/ 0 w 800100"/>
              <a:gd name="connsiteY3" fmla="*/ 1242060 h 1242060"/>
              <a:gd name="connsiteX4" fmla="*/ 693420 w 800100"/>
              <a:gd name="connsiteY4" fmla="*/ 434340 h 1242060"/>
              <a:gd name="connsiteX5" fmla="*/ 800100 w 800100"/>
              <a:gd name="connsiteY5" fmla="*/ 0 h 12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100" h="1242060">
                <a:moveTo>
                  <a:pt x="800100" y="0"/>
                </a:moveTo>
                <a:lnTo>
                  <a:pt x="38100" y="861060"/>
                </a:lnTo>
                <a:lnTo>
                  <a:pt x="7620" y="1158240"/>
                </a:lnTo>
                <a:lnTo>
                  <a:pt x="0" y="1242060"/>
                </a:lnTo>
                <a:lnTo>
                  <a:pt x="693420" y="434340"/>
                </a:lnTo>
                <a:lnTo>
                  <a:pt x="8001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788432" y="5041695"/>
            <a:ext cx="598331" cy="554395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Кружок"/>
          <p:cNvSpPr/>
          <p:nvPr/>
        </p:nvSpPr>
        <p:spPr>
          <a:xfrm rot="16200000">
            <a:off x="10425225" y="1217919"/>
            <a:ext cx="282486" cy="2824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/>
            </a:pPr>
            <a:endParaRPr/>
          </a:p>
        </p:txBody>
      </p:sp>
      <p:sp>
        <p:nvSpPr>
          <p:cNvPr id="46" name="Кружок"/>
          <p:cNvSpPr/>
          <p:nvPr/>
        </p:nvSpPr>
        <p:spPr>
          <a:xfrm rot="16200000">
            <a:off x="10522853" y="3547438"/>
            <a:ext cx="141243" cy="14123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/>
            </a:pPr>
            <a:endParaRPr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0225401" y="1"/>
            <a:ext cx="1715139" cy="23724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224767" y="2372425"/>
            <a:ext cx="1443658" cy="448576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265932" y="5179690"/>
            <a:ext cx="3576739" cy="767848"/>
            <a:chOff x="808536" y="4980193"/>
            <a:chExt cx="3576739" cy="767848"/>
          </a:xfrm>
        </p:grpSpPr>
        <p:pic>
          <p:nvPicPr>
            <p:cNvPr id="30" name="Рисунок 29">
              <a:extLst>
                <a:ext uri="{FF2B5EF4-FFF2-40B4-BE49-F238E27FC236}">
                  <a16:creationId xmlns="" xmlns:a16="http://schemas.microsoft.com/office/drawing/2014/main" id="{61AF2DCC-D97D-AA46-A826-58942702D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8682" y="5003618"/>
              <a:ext cx="352144" cy="352144"/>
            </a:xfrm>
            <a:prstGeom prst="rect">
              <a:avLst/>
            </a:prstGeom>
          </p:spPr>
        </p:pic>
        <p:pic>
          <p:nvPicPr>
            <p:cNvPr id="31" name="Picture 2" descr="https://static.tildacdn.com/tild3336-6361-4539-b363-396633613930/2cbc84597f87e4968cc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36" y="5395897"/>
              <a:ext cx="414818" cy="352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5">
              <a:extLst>
                <a:ext uri="{FF2B5EF4-FFF2-40B4-BE49-F238E27FC236}">
                  <a16:creationId xmlns="" xmlns:a16="http://schemas.microsoft.com/office/drawing/2014/main" id="{F6984BA3-6AFD-3B4B-B582-5C2CC170B17E}"/>
                </a:ext>
              </a:extLst>
            </p:cNvPr>
            <p:cNvSpPr/>
            <p:nvPr/>
          </p:nvSpPr>
          <p:spPr>
            <a:xfrm>
              <a:off x="1170826" y="5409487"/>
              <a:ext cx="26338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>
                  <a:cs typeface="Arial" panose="020B0604020202020204" pitchFamily="34" charset="0"/>
                </a:rPr>
                <a:t>@</a:t>
              </a:r>
              <a:r>
                <a:rPr lang="en-US" sz="1600" b="1" dirty="0" err="1">
                  <a:cs typeface="Arial" panose="020B0604020202020204" pitchFamily="34" charset="0"/>
                </a:rPr>
                <a:t>alanaumov</a:t>
              </a:r>
              <a:endParaRPr lang="en" sz="1600" b="1" dirty="0"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5">
              <a:extLst>
                <a:ext uri="{FF2B5EF4-FFF2-40B4-BE49-F238E27FC236}">
                  <a16:creationId xmlns="" xmlns:a16="http://schemas.microsoft.com/office/drawing/2014/main" id="{F6984BA3-6AFD-3B4B-B582-5C2CC170B17E}"/>
                </a:ext>
              </a:extLst>
            </p:cNvPr>
            <p:cNvSpPr/>
            <p:nvPr/>
          </p:nvSpPr>
          <p:spPr>
            <a:xfrm>
              <a:off x="1170826" y="4980193"/>
              <a:ext cx="321444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>
                  <a:cs typeface="Arial" panose="020B0604020202020204" pitchFamily="34" charset="0"/>
                </a:rPr>
                <a:t>ala</a:t>
              </a:r>
              <a:r>
                <a:rPr lang="en" sz="1600" b="1" dirty="0">
                  <a:cs typeface="Arial" panose="020B0604020202020204" pitchFamily="34" charset="0"/>
                </a:rPr>
                <a:t>naumov@</a:t>
              </a:r>
              <a:r>
                <a:rPr lang="en-US" sz="1600" b="1" dirty="0" err="1">
                  <a:cs typeface="Arial" panose="020B0604020202020204" pitchFamily="34" charset="0"/>
                </a:rPr>
                <a:t>yandex</a:t>
              </a:r>
              <a:r>
                <a:rPr lang="en" sz="1600" b="1" dirty="0">
                  <a:cs typeface="Arial" panose="020B0604020202020204" pitchFamily="34" charset="0"/>
                </a:rPr>
                <a:t>.ru</a:t>
              </a:r>
            </a:p>
          </p:txBody>
        </p:sp>
      </p:grpSp>
      <p:pic>
        <p:nvPicPr>
          <p:cNvPr id="36" name="Logo_SM_Lab_Vert_Short_Inverse_ENG_RGB.ai" descr="Logo_SM_Lab_Vert_Short_Inverse_ENG_RGB.ai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300" y="228625"/>
            <a:ext cx="1094382" cy="805396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Прямоугольник 36"/>
          <p:cNvSpPr/>
          <p:nvPr/>
        </p:nvSpPr>
        <p:spPr>
          <a:xfrm>
            <a:off x="1265932" y="0"/>
            <a:ext cx="738982" cy="91438"/>
          </a:xfrm>
          <a:prstGeom prst="rect">
            <a:avLst/>
          </a:prstGeom>
          <a:solidFill>
            <a:srgbClr val="004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Прямая со стрелкой 244">
            <a:extLst>
              <a:ext uri="{FF2B5EF4-FFF2-40B4-BE49-F238E27FC236}">
                <a16:creationId xmlns="" xmlns:a16="http://schemas.microsoft.com/office/drawing/2014/main" id="{736767CC-3ECC-4B36-8FDD-FE964103A895}"/>
              </a:ext>
            </a:extLst>
          </p:cNvPr>
          <p:cNvCxnSpPr>
            <a:stCxn id="55" idx="3"/>
            <a:endCxn id="17" idx="1"/>
          </p:cNvCxnSpPr>
          <p:nvPr/>
        </p:nvCxnSpPr>
        <p:spPr>
          <a:xfrm>
            <a:off x="7727006" y="3817360"/>
            <a:ext cx="2348082" cy="434"/>
          </a:xfrm>
          <a:prstGeom prst="straightConnector1">
            <a:avLst/>
          </a:prstGeom>
          <a:ln w="19050">
            <a:solidFill>
              <a:srgbClr val="2850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7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Как составить сценарий ?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7" y="1578631"/>
            <a:ext cx="792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Пообщались с продуктом и аналитиком продукта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85511AF-F9AF-4D4B-953D-0477CBAF2783}"/>
              </a:ext>
            </a:extLst>
          </p:cNvPr>
          <p:cNvSpPr txBox="1"/>
          <p:nvPr/>
        </p:nvSpPr>
        <p:spPr>
          <a:xfrm>
            <a:off x="1260007" y="5757205"/>
            <a:ext cx="9319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Результат: </a:t>
            </a:r>
            <a:r>
              <a:rPr lang="ru-RU" sz="20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Смогли построить реальный клиентский сценарий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67C822CB-CD08-41F0-A345-0FBB30E9CC93}"/>
              </a:ext>
            </a:extLst>
          </p:cNvPr>
          <p:cNvSpPr/>
          <p:nvPr/>
        </p:nvSpPr>
        <p:spPr>
          <a:xfrm>
            <a:off x="1260007" y="2215383"/>
            <a:ext cx="856905" cy="3200982"/>
          </a:xfrm>
          <a:prstGeom prst="roundRect">
            <a:avLst/>
          </a:prstGeom>
          <a:noFill/>
          <a:ln>
            <a:solidFill>
              <a:srgbClr val="FF0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850DC"/>
                </a:solidFill>
              </a:rPr>
              <a:t>Start</a:t>
            </a:r>
            <a:endParaRPr lang="ru-RU" sz="2000" b="1" dirty="0">
              <a:solidFill>
                <a:srgbClr val="2850DC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07F64D3C-8586-47E2-8DF5-21A59325E8D4}"/>
              </a:ext>
            </a:extLst>
          </p:cNvPr>
          <p:cNvSpPr/>
          <p:nvPr/>
        </p:nvSpPr>
        <p:spPr>
          <a:xfrm>
            <a:off x="10075088" y="2215382"/>
            <a:ext cx="856905" cy="3204824"/>
          </a:xfrm>
          <a:prstGeom prst="roundRect">
            <a:avLst/>
          </a:prstGeom>
          <a:noFill/>
          <a:ln>
            <a:solidFill>
              <a:srgbClr val="FF0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850DC"/>
                </a:solidFill>
              </a:rPr>
              <a:t>Out</a:t>
            </a:r>
            <a:endParaRPr lang="ru-RU" sz="2000" b="1" dirty="0">
              <a:solidFill>
                <a:srgbClr val="2850DC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D68F46A2-2AFB-436E-81E7-57228C180A3C}"/>
              </a:ext>
            </a:extLst>
          </p:cNvPr>
          <p:cNvSpPr/>
          <p:nvPr/>
        </p:nvSpPr>
        <p:spPr>
          <a:xfrm>
            <a:off x="2950590" y="2216449"/>
            <a:ext cx="952107" cy="400110"/>
          </a:xfrm>
          <a:prstGeom prst="roundRect">
            <a:avLst/>
          </a:prstGeom>
          <a:noFill/>
          <a:ln>
            <a:solidFill>
              <a:srgbClr val="2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articles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8B6375C7-5234-4730-A0EF-5D7325F6C8A6}"/>
              </a:ext>
            </a:extLst>
          </p:cNvPr>
          <p:cNvSpPr/>
          <p:nvPr/>
        </p:nvSpPr>
        <p:spPr>
          <a:xfrm>
            <a:off x="4888372" y="2216449"/>
            <a:ext cx="952107" cy="400110"/>
          </a:xfrm>
          <a:prstGeom prst="roundRect">
            <a:avLst/>
          </a:prstGeom>
          <a:noFill/>
          <a:ln>
            <a:solidFill>
              <a:srgbClr val="2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tags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4269C293-59AA-4B84-8C02-0FBA6F4A861F}"/>
              </a:ext>
            </a:extLst>
          </p:cNvPr>
          <p:cNvSpPr/>
          <p:nvPr/>
        </p:nvSpPr>
        <p:spPr>
          <a:xfrm>
            <a:off x="6774900" y="2216449"/>
            <a:ext cx="952107" cy="400110"/>
          </a:xfrm>
          <a:prstGeom prst="roundRect">
            <a:avLst/>
          </a:prstGeom>
          <a:noFill/>
          <a:ln>
            <a:solidFill>
              <a:srgbClr val="2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tags/health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C88B2A3A-9D64-43DE-8395-CEBD7BB3A250}"/>
              </a:ext>
            </a:extLst>
          </p:cNvPr>
          <p:cNvSpPr/>
          <p:nvPr/>
        </p:nvSpPr>
        <p:spPr>
          <a:xfrm>
            <a:off x="8188888" y="2216449"/>
            <a:ext cx="952107" cy="400110"/>
          </a:xfrm>
          <a:prstGeom prst="roundRect">
            <a:avLst/>
          </a:prstGeom>
          <a:noFill/>
          <a:ln>
            <a:solidFill>
              <a:srgbClr val="2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articles</a:t>
            </a:r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4980F3BF-6511-41E3-A54A-9D7B2D1A9C74}"/>
              </a:ext>
            </a:extLst>
          </p:cNvPr>
          <p:cNvCxnSpPr>
            <a:stCxn id="11" idx="3"/>
            <a:endCxn id="21" idx="1"/>
          </p:cNvCxnSpPr>
          <p:nvPr/>
        </p:nvCxnSpPr>
        <p:spPr>
          <a:xfrm>
            <a:off x="3902697" y="2416504"/>
            <a:ext cx="985675" cy="0"/>
          </a:xfrm>
          <a:prstGeom prst="straightConnector1">
            <a:avLst/>
          </a:prstGeom>
          <a:ln w="19050">
            <a:solidFill>
              <a:srgbClr val="2850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2C655893-0F53-4F2B-8842-F8E546AC9AD0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5840479" y="2416504"/>
            <a:ext cx="934421" cy="0"/>
          </a:xfrm>
          <a:prstGeom prst="straightConnector1">
            <a:avLst/>
          </a:prstGeom>
          <a:ln w="19050">
            <a:solidFill>
              <a:srgbClr val="2850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5A166D02-4570-4296-BD31-8401BB7982B3}"/>
              </a:ext>
            </a:extLst>
          </p:cNvPr>
          <p:cNvCxnSpPr>
            <a:stCxn id="22" idx="3"/>
            <a:endCxn id="24" idx="1"/>
          </p:cNvCxnSpPr>
          <p:nvPr/>
        </p:nvCxnSpPr>
        <p:spPr>
          <a:xfrm>
            <a:off x="7727007" y="2416504"/>
            <a:ext cx="461881" cy="0"/>
          </a:xfrm>
          <a:prstGeom prst="straightConnector1">
            <a:avLst/>
          </a:prstGeom>
          <a:ln w="19050">
            <a:solidFill>
              <a:srgbClr val="2850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: уступ 30">
            <a:extLst>
              <a:ext uri="{FF2B5EF4-FFF2-40B4-BE49-F238E27FC236}">
                <a16:creationId xmlns="" xmlns:a16="http://schemas.microsoft.com/office/drawing/2014/main" id="{D48BE6D8-B5F6-4566-ABB6-595D0DB9D4B9}"/>
              </a:ext>
            </a:extLst>
          </p:cNvPr>
          <p:cNvCxnSpPr>
            <a:stCxn id="24" idx="3"/>
          </p:cNvCxnSpPr>
          <p:nvPr/>
        </p:nvCxnSpPr>
        <p:spPr>
          <a:xfrm>
            <a:off x="9140995" y="2416504"/>
            <a:ext cx="223617" cy="2800749"/>
          </a:xfrm>
          <a:prstGeom prst="bentConnector2">
            <a:avLst/>
          </a:prstGeom>
          <a:ln w="19050">
            <a:solidFill>
              <a:srgbClr val="2850D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B970C646-451A-4910-A141-151D8D23A676}"/>
              </a:ext>
            </a:extLst>
          </p:cNvPr>
          <p:cNvSpPr/>
          <p:nvPr/>
        </p:nvSpPr>
        <p:spPr>
          <a:xfrm>
            <a:off x="2952925" y="2916134"/>
            <a:ext cx="952107" cy="400110"/>
          </a:xfrm>
          <a:prstGeom prst="roundRect">
            <a:avLst/>
          </a:prstGeom>
          <a:noFill/>
          <a:ln>
            <a:solidFill>
              <a:srgbClr val="2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articles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="" xmlns:a16="http://schemas.microsoft.com/office/drawing/2014/main" id="{BEF0FFAA-6059-4627-AFAB-8FA6C97E3BD3}"/>
              </a:ext>
            </a:extLst>
          </p:cNvPr>
          <p:cNvSpPr/>
          <p:nvPr/>
        </p:nvSpPr>
        <p:spPr>
          <a:xfrm>
            <a:off x="2950590" y="3623197"/>
            <a:ext cx="952107" cy="400110"/>
          </a:xfrm>
          <a:prstGeom prst="roundRect">
            <a:avLst/>
          </a:prstGeom>
          <a:noFill/>
          <a:ln>
            <a:solidFill>
              <a:srgbClr val="2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tags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1A71007F-2CEE-47A8-BCB1-4257E684E324}"/>
              </a:ext>
            </a:extLst>
          </p:cNvPr>
          <p:cNvSpPr/>
          <p:nvPr/>
        </p:nvSpPr>
        <p:spPr>
          <a:xfrm>
            <a:off x="2952925" y="4315194"/>
            <a:ext cx="952107" cy="400110"/>
          </a:xfrm>
          <a:prstGeom prst="roundRect">
            <a:avLst/>
          </a:prstGeom>
          <a:noFill/>
          <a:ln>
            <a:solidFill>
              <a:srgbClr val="2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nutrition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80FBD53E-5B14-4AFA-AC14-76322C3BCBD2}"/>
              </a:ext>
            </a:extLst>
          </p:cNvPr>
          <p:cNvSpPr/>
          <p:nvPr/>
        </p:nvSpPr>
        <p:spPr>
          <a:xfrm>
            <a:off x="4888372" y="2916134"/>
            <a:ext cx="952107" cy="400110"/>
          </a:xfrm>
          <a:prstGeom prst="roundRect">
            <a:avLst/>
          </a:prstGeom>
          <a:noFill/>
          <a:ln>
            <a:solidFill>
              <a:srgbClr val="2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articles/page…</a:t>
            </a:r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736767CC-3ECC-4B36-8FDD-FE964103A895}"/>
              </a:ext>
            </a:extLst>
          </p:cNvPr>
          <p:cNvCxnSpPr>
            <a:stCxn id="32" idx="3"/>
            <a:endCxn id="35" idx="1"/>
          </p:cNvCxnSpPr>
          <p:nvPr/>
        </p:nvCxnSpPr>
        <p:spPr>
          <a:xfrm>
            <a:off x="3905032" y="3116189"/>
            <a:ext cx="983340" cy="0"/>
          </a:xfrm>
          <a:prstGeom prst="straightConnector1">
            <a:avLst/>
          </a:prstGeom>
          <a:ln w="19050">
            <a:solidFill>
              <a:srgbClr val="2850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052A49FE-206C-4ACB-95E1-72A3D0BEA8D0}"/>
              </a:ext>
            </a:extLst>
          </p:cNvPr>
          <p:cNvSpPr/>
          <p:nvPr/>
        </p:nvSpPr>
        <p:spPr>
          <a:xfrm>
            <a:off x="6783160" y="2913188"/>
            <a:ext cx="952107" cy="400110"/>
          </a:xfrm>
          <a:prstGeom prst="roundRect">
            <a:avLst/>
          </a:prstGeom>
          <a:noFill/>
          <a:ln>
            <a:solidFill>
              <a:srgbClr val="2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workout</a:t>
            </a:r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48" name="Прямая со стрелкой 47">
            <a:extLst>
              <a:ext uri="{FF2B5EF4-FFF2-40B4-BE49-F238E27FC236}">
                <a16:creationId xmlns="" xmlns:a16="http://schemas.microsoft.com/office/drawing/2014/main" id="{E3BE9257-1FAC-43B9-AE08-30049DB8A505}"/>
              </a:ext>
            </a:extLst>
          </p:cNvPr>
          <p:cNvCxnSpPr>
            <a:stCxn id="35" idx="3"/>
            <a:endCxn id="45" idx="1"/>
          </p:cNvCxnSpPr>
          <p:nvPr/>
        </p:nvCxnSpPr>
        <p:spPr>
          <a:xfrm flipV="1">
            <a:off x="5840479" y="3113243"/>
            <a:ext cx="942681" cy="2946"/>
          </a:xfrm>
          <a:prstGeom prst="straightConnector1">
            <a:avLst/>
          </a:prstGeom>
          <a:ln w="19050">
            <a:solidFill>
              <a:srgbClr val="2850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: скругленные углы 51">
            <a:extLst>
              <a:ext uri="{FF2B5EF4-FFF2-40B4-BE49-F238E27FC236}">
                <a16:creationId xmlns="" xmlns:a16="http://schemas.microsoft.com/office/drawing/2014/main" id="{9EB60094-3888-4FDB-A0B3-1D793F00E7F7}"/>
              </a:ext>
            </a:extLst>
          </p:cNvPr>
          <p:cNvSpPr/>
          <p:nvPr/>
        </p:nvSpPr>
        <p:spPr>
          <a:xfrm>
            <a:off x="4882446" y="3620043"/>
            <a:ext cx="952107" cy="400110"/>
          </a:xfrm>
          <a:prstGeom prst="roundRect">
            <a:avLst/>
          </a:prstGeom>
          <a:noFill/>
          <a:ln>
            <a:solidFill>
              <a:srgbClr val="2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tags/name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="" xmlns:a16="http://schemas.microsoft.com/office/drawing/2014/main" id="{7103367B-3E5D-47A2-8ED7-38FA3B54CCF6}"/>
              </a:ext>
            </a:extLst>
          </p:cNvPr>
          <p:cNvSpPr/>
          <p:nvPr/>
        </p:nvSpPr>
        <p:spPr>
          <a:xfrm>
            <a:off x="6774899" y="3617305"/>
            <a:ext cx="952107" cy="400110"/>
          </a:xfrm>
          <a:prstGeom prst="roundRect">
            <a:avLst/>
          </a:prstGeom>
          <a:noFill/>
          <a:ln>
            <a:solidFill>
              <a:srgbClr val="2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articles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="" xmlns:a16="http://schemas.microsoft.com/office/drawing/2014/main" id="{73CE96C9-43F4-4112-92F1-2878BF3056C3}"/>
              </a:ext>
            </a:extLst>
          </p:cNvPr>
          <p:cNvSpPr/>
          <p:nvPr/>
        </p:nvSpPr>
        <p:spPr>
          <a:xfrm>
            <a:off x="4622061" y="4315194"/>
            <a:ext cx="1597764" cy="400110"/>
          </a:xfrm>
          <a:prstGeom prst="roundRect">
            <a:avLst/>
          </a:prstGeom>
          <a:noFill/>
          <a:ln>
            <a:solidFill>
              <a:srgbClr val="2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nutrition/maintenance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="" xmlns:a16="http://schemas.microsoft.com/office/drawing/2014/main" id="{DD6692D9-23A5-4244-B151-D39294994FED}"/>
              </a:ext>
            </a:extLst>
          </p:cNvPr>
          <p:cNvSpPr/>
          <p:nvPr/>
        </p:nvSpPr>
        <p:spPr>
          <a:xfrm>
            <a:off x="6782286" y="4315194"/>
            <a:ext cx="952107" cy="400110"/>
          </a:xfrm>
          <a:prstGeom prst="roundRect">
            <a:avLst/>
          </a:prstGeom>
          <a:noFill/>
          <a:ln>
            <a:solidFill>
              <a:srgbClr val="2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nutrition /food</a:t>
            </a:r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65" name="Прямая со стрелкой 64">
            <a:extLst>
              <a:ext uri="{FF2B5EF4-FFF2-40B4-BE49-F238E27FC236}">
                <a16:creationId xmlns="" xmlns:a16="http://schemas.microsoft.com/office/drawing/2014/main" id="{74D39841-D774-45B5-A925-AEBE28C39CB9}"/>
              </a:ext>
            </a:extLst>
          </p:cNvPr>
          <p:cNvCxnSpPr>
            <a:stCxn id="34" idx="3"/>
            <a:endCxn id="62" idx="1"/>
          </p:cNvCxnSpPr>
          <p:nvPr/>
        </p:nvCxnSpPr>
        <p:spPr>
          <a:xfrm>
            <a:off x="3905032" y="4515249"/>
            <a:ext cx="717029" cy="0"/>
          </a:xfrm>
          <a:prstGeom prst="straightConnector1">
            <a:avLst/>
          </a:prstGeom>
          <a:ln w="19050">
            <a:solidFill>
              <a:srgbClr val="2850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="" xmlns:a16="http://schemas.microsoft.com/office/drawing/2014/main" id="{0F27BA7B-D3CD-42B2-B0CC-E328641F9FA4}"/>
              </a:ext>
            </a:extLst>
          </p:cNvPr>
          <p:cNvCxnSpPr>
            <a:stCxn id="62" idx="3"/>
            <a:endCxn id="63" idx="1"/>
          </p:cNvCxnSpPr>
          <p:nvPr/>
        </p:nvCxnSpPr>
        <p:spPr>
          <a:xfrm>
            <a:off x="6219825" y="4515249"/>
            <a:ext cx="562461" cy="0"/>
          </a:xfrm>
          <a:prstGeom prst="straightConnector1">
            <a:avLst/>
          </a:prstGeom>
          <a:ln w="19050">
            <a:solidFill>
              <a:srgbClr val="2850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: скругленные углы 77">
            <a:extLst>
              <a:ext uri="{FF2B5EF4-FFF2-40B4-BE49-F238E27FC236}">
                <a16:creationId xmlns="" xmlns:a16="http://schemas.microsoft.com/office/drawing/2014/main" id="{B9B37BCF-7E50-4CA8-987C-5C50E810DD77}"/>
              </a:ext>
            </a:extLst>
          </p:cNvPr>
          <p:cNvSpPr/>
          <p:nvPr/>
        </p:nvSpPr>
        <p:spPr>
          <a:xfrm>
            <a:off x="4878072" y="5014298"/>
            <a:ext cx="952107" cy="400110"/>
          </a:xfrm>
          <a:prstGeom prst="roundRect">
            <a:avLst/>
          </a:prstGeom>
          <a:pattFill prst="ltUpDiag">
            <a:fgClr>
              <a:srgbClr val="FF0016"/>
            </a:fgClr>
            <a:bgClr>
              <a:schemeClr val="bg1"/>
            </a:bgClr>
          </a:pattFill>
          <a:ln>
            <a:solidFill>
              <a:srgbClr val="FF0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city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="" xmlns:a16="http://schemas.microsoft.com/office/drawing/2014/main" id="{ABE0F405-8164-4A2B-8B9B-61BAD66EA8FC}"/>
              </a:ext>
            </a:extLst>
          </p:cNvPr>
          <p:cNvSpPr/>
          <p:nvPr/>
        </p:nvSpPr>
        <p:spPr>
          <a:xfrm>
            <a:off x="6790458" y="5014298"/>
            <a:ext cx="952107" cy="400110"/>
          </a:xfrm>
          <a:prstGeom prst="roundRect">
            <a:avLst/>
          </a:prstGeom>
          <a:pattFill prst="ltUpDiag">
            <a:fgClr>
              <a:srgbClr val="FF0016"/>
            </a:fgClr>
            <a:bgClr>
              <a:schemeClr val="bg1"/>
            </a:bgClr>
          </a:pattFill>
          <a:ln>
            <a:solidFill>
              <a:srgbClr val="FF0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city/activity</a:t>
            </a:r>
            <a:endParaRPr lang="ru-RU" sz="1050" dirty="0">
              <a:solidFill>
                <a:schemeClr val="tx1"/>
              </a:solidFill>
            </a:endParaRPr>
          </a:p>
        </p:txBody>
      </p:sp>
      <p:grpSp>
        <p:nvGrpSpPr>
          <p:cNvPr id="221" name="Группа 220"/>
          <p:cNvGrpSpPr/>
          <p:nvPr/>
        </p:nvGrpSpPr>
        <p:grpSpPr>
          <a:xfrm>
            <a:off x="2116912" y="2416504"/>
            <a:ext cx="839942" cy="2800749"/>
            <a:chOff x="2116912" y="2416504"/>
            <a:chExt cx="839942" cy="2800749"/>
          </a:xfrm>
        </p:grpSpPr>
        <p:cxnSp>
          <p:nvCxnSpPr>
            <p:cNvPr id="186" name="Прямая со стрелкой 185">
              <a:extLst>
                <a:ext uri="{FF2B5EF4-FFF2-40B4-BE49-F238E27FC236}">
                  <a16:creationId xmlns="" xmlns:a16="http://schemas.microsoft.com/office/drawing/2014/main" id="{4980F3BF-6511-41E3-A54A-9D7B2D1A9C74}"/>
                </a:ext>
              </a:extLst>
            </p:cNvPr>
            <p:cNvCxnSpPr/>
            <p:nvPr/>
          </p:nvCxnSpPr>
          <p:spPr>
            <a:xfrm>
              <a:off x="2491859" y="2421507"/>
              <a:ext cx="464995" cy="0"/>
            </a:xfrm>
            <a:prstGeom prst="straightConnector1">
              <a:avLst/>
            </a:prstGeom>
            <a:ln w="19050">
              <a:solidFill>
                <a:srgbClr val="2850D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8" name="Группа 217"/>
            <p:cNvGrpSpPr/>
            <p:nvPr/>
          </p:nvGrpSpPr>
          <p:grpSpPr>
            <a:xfrm>
              <a:off x="2116912" y="2416504"/>
              <a:ext cx="839942" cy="2800749"/>
              <a:chOff x="2116912" y="2416504"/>
              <a:chExt cx="839942" cy="2800749"/>
            </a:xfrm>
          </p:grpSpPr>
          <p:cxnSp>
            <p:nvCxnSpPr>
              <p:cNvPr id="187" name="Прямая со стрелкой 186">
                <a:extLst>
                  <a:ext uri="{FF2B5EF4-FFF2-40B4-BE49-F238E27FC236}">
                    <a16:creationId xmlns="" xmlns:a16="http://schemas.microsoft.com/office/drawing/2014/main" id="{736767CC-3ECC-4B36-8FDD-FE964103A895}"/>
                  </a:ext>
                </a:extLst>
              </p:cNvPr>
              <p:cNvCxnSpPr/>
              <p:nvPr/>
            </p:nvCxnSpPr>
            <p:spPr>
              <a:xfrm>
                <a:off x="2491859" y="3121192"/>
                <a:ext cx="464995" cy="0"/>
              </a:xfrm>
              <a:prstGeom prst="straightConnector1">
                <a:avLst/>
              </a:prstGeom>
              <a:ln w="19050">
                <a:solidFill>
                  <a:srgbClr val="2850D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 стрелкой 188">
                <a:extLst>
                  <a:ext uri="{FF2B5EF4-FFF2-40B4-BE49-F238E27FC236}">
                    <a16:creationId xmlns="" xmlns:a16="http://schemas.microsoft.com/office/drawing/2014/main" id="{74D39841-D774-45B5-A925-AEBE28C39CB9}"/>
                  </a:ext>
                </a:extLst>
              </p:cNvPr>
              <p:cNvCxnSpPr/>
              <p:nvPr/>
            </p:nvCxnSpPr>
            <p:spPr>
              <a:xfrm>
                <a:off x="2491859" y="4520252"/>
                <a:ext cx="458731" cy="0"/>
              </a:xfrm>
              <a:prstGeom prst="straightConnector1">
                <a:avLst/>
              </a:prstGeom>
              <a:ln w="19050">
                <a:solidFill>
                  <a:srgbClr val="2850D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Прямая со стрелкой 204">
                <a:extLst>
                  <a:ext uri="{FF2B5EF4-FFF2-40B4-BE49-F238E27FC236}">
                    <a16:creationId xmlns="" xmlns:a16="http://schemas.microsoft.com/office/drawing/2014/main" id="{74D39841-D774-45B5-A925-AEBE28C39CB9}"/>
                  </a:ext>
                </a:extLst>
              </p:cNvPr>
              <p:cNvCxnSpPr/>
              <p:nvPr/>
            </p:nvCxnSpPr>
            <p:spPr>
              <a:xfrm>
                <a:off x="2116912" y="3824696"/>
                <a:ext cx="833678" cy="0"/>
              </a:xfrm>
              <a:prstGeom prst="straightConnector1">
                <a:avLst/>
              </a:prstGeom>
              <a:ln w="19050">
                <a:solidFill>
                  <a:srgbClr val="2850D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7" name="Группа 216"/>
              <p:cNvGrpSpPr/>
              <p:nvPr/>
            </p:nvGrpSpPr>
            <p:grpSpPr>
              <a:xfrm>
                <a:off x="2491859" y="2416504"/>
                <a:ext cx="458731" cy="2800749"/>
                <a:chOff x="2491859" y="2416504"/>
                <a:chExt cx="458731" cy="2800749"/>
              </a:xfrm>
            </p:grpSpPr>
            <p:cxnSp>
              <p:nvCxnSpPr>
                <p:cNvPr id="191" name="Прямая соединительная линия 190"/>
                <p:cNvCxnSpPr/>
                <p:nvPr/>
              </p:nvCxnSpPr>
              <p:spPr>
                <a:xfrm>
                  <a:off x="2491859" y="2416504"/>
                  <a:ext cx="0" cy="2800749"/>
                </a:xfrm>
                <a:prstGeom prst="line">
                  <a:avLst/>
                </a:prstGeom>
                <a:ln w="19050">
                  <a:solidFill>
                    <a:srgbClr val="2850D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Прямая со стрелкой 205">
                  <a:extLst>
                    <a:ext uri="{FF2B5EF4-FFF2-40B4-BE49-F238E27FC236}">
                      <a16:creationId xmlns="" xmlns:a16="http://schemas.microsoft.com/office/drawing/2014/main" id="{74D39841-D774-45B5-A925-AEBE28C39CB9}"/>
                    </a:ext>
                  </a:extLst>
                </p:cNvPr>
                <p:cNvCxnSpPr/>
                <p:nvPr/>
              </p:nvCxnSpPr>
              <p:spPr>
                <a:xfrm>
                  <a:off x="2491859" y="5214353"/>
                  <a:ext cx="458731" cy="0"/>
                </a:xfrm>
                <a:prstGeom prst="straightConnector1">
                  <a:avLst/>
                </a:prstGeom>
                <a:ln w="19050">
                  <a:solidFill>
                    <a:srgbClr val="2850DC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222" name="Прямая со стрелкой 221">
            <a:extLst>
              <a:ext uri="{FF2B5EF4-FFF2-40B4-BE49-F238E27FC236}">
                <a16:creationId xmlns="" xmlns:a16="http://schemas.microsoft.com/office/drawing/2014/main" id="{74D39841-D774-45B5-A925-AEBE28C39CB9}"/>
              </a:ext>
            </a:extLst>
          </p:cNvPr>
          <p:cNvCxnSpPr>
            <a:stCxn id="251" idx="3"/>
            <a:endCxn id="78" idx="1"/>
          </p:cNvCxnSpPr>
          <p:nvPr/>
        </p:nvCxnSpPr>
        <p:spPr>
          <a:xfrm>
            <a:off x="3902696" y="5214353"/>
            <a:ext cx="975376" cy="0"/>
          </a:xfrm>
          <a:prstGeom prst="straightConnector1">
            <a:avLst/>
          </a:prstGeom>
          <a:ln w="19050">
            <a:solidFill>
              <a:srgbClr val="2850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 стрелкой 223">
            <a:extLst>
              <a:ext uri="{FF2B5EF4-FFF2-40B4-BE49-F238E27FC236}">
                <a16:creationId xmlns="" xmlns:a16="http://schemas.microsoft.com/office/drawing/2014/main" id="{74D39841-D774-45B5-A925-AEBE28C39CB9}"/>
              </a:ext>
            </a:extLst>
          </p:cNvPr>
          <p:cNvCxnSpPr/>
          <p:nvPr/>
        </p:nvCxnSpPr>
        <p:spPr>
          <a:xfrm>
            <a:off x="5834553" y="5217253"/>
            <a:ext cx="931507" cy="0"/>
          </a:xfrm>
          <a:prstGeom prst="straightConnector1">
            <a:avLst/>
          </a:prstGeom>
          <a:ln w="19050">
            <a:solidFill>
              <a:srgbClr val="2850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 стрелкой 239">
            <a:extLst>
              <a:ext uri="{FF2B5EF4-FFF2-40B4-BE49-F238E27FC236}">
                <a16:creationId xmlns="" xmlns:a16="http://schemas.microsoft.com/office/drawing/2014/main" id="{736767CC-3ECC-4B36-8FDD-FE964103A895}"/>
              </a:ext>
            </a:extLst>
          </p:cNvPr>
          <p:cNvCxnSpPr/>
          <p:nvPr/>
        </p:nvCxnSpPr>
        <p:spPr>
          <a:xfrm>
            <a:off x="3905032" y="3817794"/>
            <a:ext cx="983340" cy="0"/>
          </a:xfrm>
          <a:prstGeom prst="straightConnector1">
            <a:avLst/>
          </a:prstGeom>
          <a:ln w="19050">
            <a:solidFill>
              <a:srgbClr val="2850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 стрелкой 240">
            <a:extLst>
              <a:ext uri="{FF2B5EF4-FFF2-40B4-BE49-F238E27FC236}">
                <a16:creationId xmlns="" xmlns:a16="http://schemas.microsoft.com/office/drawing/2014/main" id="{736767CC-3ECC-4B36-8FDD-FE964103A895}"/>
              </a:ext>
            </a:extLst>
          </p:cNvPr>
          <p:cNvCxnSpPr/>
          <p:nvPr/>
        </p:nvCxnSpPr>
        <p:spPr>
          <a:xfrm>
            <a:off x="5830179" y="3815874"/>
            <a:ext cx="944721" cy="0"/>
          </a:xfrm>
          <a:prstGeom prst="straightConnector1">
            <a:avLst/>
          </a:prstGeom>
          <a:ln w="19050">
            <a:solidFill>
              <a:srgbClr val="2850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Прямоугольник: скругленные углы 76">
            <a:extLst>
              <a:ext uri="{FF2B5EF4-FFF2-40B4-BE49-F238E27FC236}">
                <a16:creationId xmlns="" xmlns:a16="http://schemas.microsoft.com/office/drawing/2014/main" id="{19B04F0E-2517-47A2-B611-78F48BC02896}"/>
              </a:ext>
            </a:extLst>
          </p:cNvPr>
          <p:cNvSpPr/>
          <p:nvPr/>
        </p:nvSpPr>
        <p:spPr>
          <a:xfrm>
            <a:off x="2950589" y="5014298"/>
            <a:ext cx="952107" cy="400110"/>
          </a:xfrm>
          <a:prstGeom prst="roundRect">
            <a:avLst/>
          </a:prstGeom>
          <a:pattFill prst="ltUpDiag">
            <a:fgClr>
              <a:srgbClr val="FF0016"/>
            </a:fgClr>
            <a:bgClr>
              <a:schemeClr val="bg1"/>
            </a:bgClr>
          </a:pattFill>
          <a:ln>
            <a:solidFill>
              <a:srgbClr val="FF0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route</a:t>
            </a:r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254" name="Прямая соединительная линия 253"/>
          <p:cNvCxnSpPr>
            <a:stCxn id="45" idx="3"/>
          </p:cNvCxnSpPr>
          <p:nvPr/>
        </p:nvCxnSpPr>
        <p:spPr>
          <a:xfrm>
            <a:off x="7735267" y="3113243"/>
            <a:ext cx="1629345" cy="0"/>
          </a:xfrm>
          <a:prstGeom prst="line">
            <a:avLst/>
          </a:prstGeom>
          <a:ln w="19050">
            <a:solidFill>
              <a:srgbClr val="285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257"/>
          <p:cNvCxnSpPr/>
          <p:nvPr/>
        </p:nvCxnSpPr>
        <p:spPr>
          <a:xfrm>
            <a:off x="7727006" y="4515249"/>
            <a:ext cx="1637606" cy="0"/>
          </a:xfrm>
          <a:prstGeom prst="line">
            <a:avLst/>
          </a:prstGeom>
          <a:ln w="19050">
            <a:solidFill>
              <a:srgbClr val="285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/>
          <p:cNvCxnSpPr/>
          <p:nvPr/>
        </p:nvCxnSpPr>
        <p:spPr>
          <a:xfrm>
            <a:off x="7742565" y="5217253"/>
            <a:ext cx="1622047" cy="0"/>
          </a:xfrm>
          <a:prstGeom prst="line">
            <a:avLst/>
          </a:prstGeom>
          <a:ln w="19050">
            <a:solidFill>
              <a:srgbClr val="285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20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9351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 animBg="1"/>
      <p:bldP spid="17" grpId="0" animBg="1"/>
      <p:bldP spid="11" grpId="0" animBg="1"/>
      <p:bldP spid="21" grpId="0" animBg="1"/>
      <p:bldP spid="22" grpId="0" animBg="1"/>
      <p:bldP spid="24" grpId="0" animBg="1"/>
      <p:bldP spid="32" grpId="0" animBg="1"/>
      <p:bldP spid="33" grpId="0" animBg="1"/>
      <p:bldP spid="34" grpId="0" animBg="1"/>
      <p:bldP spid="35" grpId="0" animBg="1"/>
      <p:bldP spid="45" grpId="0" animBg="1"/>
      <p:bldP spid="52" grpId="0" animBg="1"/>
      <p:bldP spid="55" grpId="0" animBg="1"/>
      <p:bldP spid="62" grpId="0" animBg="1"/>
      <p:bldP spid="63" grpId="0" animBg="1"/>
      <p:bldP spid="78" grpId="0" animBg="1"/>
      <p:bldP spid="79" grpId="0" animBg="1"/>
      <p:bldP spid="2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7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Как составить сценарий ?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7032648" y="1615125"/>
            <a:ext cx="411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Задались вопросом: </a:t>
            </a:r>
            <a:b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</a:b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что сейчас с нагрузкой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CD0F289-2773-45F0-95A6-BE5E24437F82}"/>
              </a:ext>
            </a:extLst>
          </p:cNvPr>
          <p:cNvSpPr txBox="1"/>
          <p:nvPr/>
        </p:nvSpPr>
        <p:spPr>
          <a:xfrm>
            <a:off x="7024997" y="2978040"/>
            <a:ext cx="411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Запросили данные по траффику у аналитика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68588841-8B65-46FA-BBA2-7D730D7F6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459042"/>
              </p:ext>
            </p:extLst>
          </p:nvPr>
        </p:nvGraphicFramePr>
        <p:xfrm>
          <a:off x="1108951" y="2017106"/>
          <a:ext cx="5444004" cy="4101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Стрелка: вниз 1">
            <a:extLst>
              <a:ext uri="{FF2B5EF4-FFF2-40B4-BE49-F238E27FC236}">
                <a16:creationId xmlns="" xmlns:a16="http://schemas.microsoft.com/office/drawing/2014/main" id="{C5C7187B-E2FB-42A0-B912-2F2E02C5AEEF}"/>
              </a:ext>
            </a:extLst>
          </p:cNvPr>
          <p:cNvSpPr/>
          <p:nvPr/>
        </p:nvSpPr>
        <p:spPr>
          <a:xfrm>
            <a:off x="8834323" y="2453258"/>
            <a:ext cx="499054" cy="456913"/>
          </a:xfrm>
          <a:prstGeom prst="downArrow">
            <a:avLst>
              <a:gd name="adj1" fmla="val 30284"/>
              <a:gd name="adj2" fmla="val 46561"/>
            </a:avLst>
          </a:prstGeom>
          <a:noFill/>
          <a:ln>
            <a:solidFill>
              <a:srgbClr val="2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3343BE-5BC3-4457-89E7-A06B61B999E3}"/>
              </a:ext>
            </a:extLst>
          </p:cNvPr>
          <p:cNvSpPr/>
          <p:nvPr/>
        </p:nvSpPr>
        <p:spPr>
          <a:xfrm>
            <a:off x="7024998" y="4398755"/>
            <a:ext cx="4117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50DC"/>
              </a:buClr>
            </a:pPr>
            <a:r>
              <a:rPr lang="en-US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AVG Traffic Week</a:t>
            </a: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400k</a:t>
            </a:r>
            <a:endParaRPr lang="ru-RU" sz="2000" b="1" dirty="0">
              <a:solidFill>
                <a:srgbClr val="002060"/>
              </a:solidFill>
              <a:latin typeface="Avenir Next Cyr Medium" pitchFamily="34" charset="-52"/>
              <a:cs typeface="Gotham Pro Medium" pitchFamily="2" charset="0"/>
            </a:endParaRPr>
          </a:p>
          <a:p>
            <a:pPr algn="ctr">
              <a:buClr>
                <a:srgbClr val="2850DC"/>
              </a:buClr>
            </a:pPr>
            <a:endParaRPr lang="ru-RU" sz="2000" b="1" dirty="0">
              <a:solidFill>
                <a:srgbClr val="002060"/>
              </a:solidFill>
              <a:latin typeface="Avenir Next Cyr Medium" pitchFamily="34" charset="-52"/>
              <a:cs typeface="Gotham Pro Medium" pitchFamily="2" charset="0"/>
            </a:endParaRPr>
          </a:p>
          <a:p>
            <a:pPr algn="ctr">
              <a:buClr>
                <a:srgbClr val="2850DC"/>
              </a:buClr>
            </a:pPr>
            <a:r>
              <a:rPr lang="en-US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AVG</a:t>
            </a: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Traffic</a:t>
            </a: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 day</a:t>
            </a: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: 57,3</a:t>
            </a:r>
            <a:r>
              <a:rPr lang="en-US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k</a:t>
            </a:r>
            <a:endParaRPr lang="ru-RU" sz="2000" b="1" dirty="0">
              <a:solidFill>
                <a:srgbClr val="002060"/>
              </a:solidFill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16" name="Стрелка: вниз 1">
            <a:extLst>
              <a:ext uri="{FF2B5EF4-FFF2-40B4-BE49-F238E27FC236}">
                <a16:creationId xmlns="" xmlns:a16="http://schemas.microsoft.com/office/drawing/2014/main" id="{229EB0D7-611B-4947-962C-311DC4386E91}"/>
              </a:ext>
            </a:extLst>
          </p:cNvPr>
          <p:cNvSpPr/>
          <p:nvPr/>
        </p:nvSpPr>
        <p:spPr>
          <a:xfrm>
            <a:off x="8834324" y="3839624"/>
            <a:ext cx="499054" cy="456913"/>
          </a:xfrm>
          <a:prstGeom prst="downArrow">
            <a:avLst>
              <a:gd name="adj1" fmla="val 30284"/>
              <a:gd name="adj2" fmla="val 46561"/>
            </a:avLst>
          </a:prstGeom>
          <a:noFill/>
          <a:ln>
            <a:solidFill>
              <a:srgbClr val="2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21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7" y="1578631"/>
            <a:ext cx="792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 smtClean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Траффик по неделям:</a:t>
            </a:r>
            <a:endParaRPr lang="ru-RU" sz="2000" b="1" dirty="0">
              <a:solidFill>
                <a:srgbClr val="002060"/>
              </a:solidFill>
              <a:latin typeface="Avenir Next Cyr Medium" pitchFamily="34" charset="-52"/>
              <a:cs typeface="Gotham Pr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08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5" grpId="0">
        <p:bldAsOne/>
      </p:bldGraphic>
      <p:bldP spid="22" grpId="0" animBg="1"/>
      <p:bldP spid="3" grpId="0"/>
      <p:bldP spid="16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maribu\Downloads\undraw_Predictive_analytics_re_wxt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492" y="3879041"/>
            <a:ext cx="2619701" cy="25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7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Как составить сценарий ?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6" y="2186270"/>
            <a:ext cx="39406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AVG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Traffic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 day (Td)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: 57,3к</a:t>
            </a:r>
          </a:p>
          <a:p>
            <a:pPr>
              <a:buClr>
                <a:srgbClr val="2850DC"/>
              </a:buClr>
            </a:pP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>
              <a:buClr>
                <a:srgbClr val="2850DC"/>
              </a:buClr>
            </a:pP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Pod Back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(</a:t>
            </a:r>
            <a:r>
              <a:rPr lang="en-US" sz="2000" dirty="0" smtClean="0">
                <a:latin typeface="Avenir Next Cyr Medium" pitchFamily="34" charset="-52"/>
                <a:cs typeface="Gotham Pro Medium" pitchFamily="2" charset="0"/>
              </a:rPr>
              <a:t>Pod</a:t>
            </a:r>
            <a:r>
              <a:rPr lang="ru-RU" sz="2000" dirty="0" smtClean="0"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dirty="0" smtClean="0">
                <a:latin typeface="Avenir Next Cyr Medium" pitchFamily="34" charset="-52"/>
                <a:cs typeface="Gotham Pro Medium" pitchFamily="2" charset="0"/>
              </a:rPr>
              <a:t>b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)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: 7</a:t>
            </a:r>
            <a:endParaRPr lang="en-US" sz="2000" dirty="0">
              <a:latin typeface="Avenir Next Cyr Medium" pitchFamily="34" charset="-52"/>
              <a:cs typeface="Gotham Pro Medium" pitchFamily="2" charset="0"/>
            </a:endParaRPr>
          </a:p>
          <a:p>
            <a:pPr>
              <a:buClr>
                <a:srgbClr val="2850DC"/>
              </a:buClr>
            </a:pPr>
            <a:endParaRPr lang="en-US" sz="2000" dirty="0">
              <a:latin typeface="Avenir Next Cyr Medium" pitchFamily="34" charset="-52"/>
              <a:cs typeface="Gotham Pro Medium" pitchFamily="2" charset="0"/>
            </a:endParaRPr>
          </a:p>
          <a:p>
            <a:pPr>
              <a:buClr>
                <a:srgbClr val="2850DC"/>
              </a:buClr>
            </a:pP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Pod Front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(</a:t>
            </a:r>
            <a:r>
              <a:rPr lang="en-US" sz="2000" dirty="0" smtClean="0">
                <a:latin typeface="Avenir Next Cyr Medium" pitchFamily="34" charset="-52"/>
                <a:cs typeface="Gotham Pro Medium" pitchFamily="2" charset="0"/>
              </a:rPr>
              <a:t>Pod</a:t>
            </a:r>
            <a:r>
              <a:rPr lang="ru-RU" sz="2000" dirty="0" smtClean="0"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dirty="0" smtClean="0">
                <a:latin typeface="Avenir Next Cyr Medium" pitchFamily="34" charset="-52"/>
                <a:cs typeface="Gotham Pro Medium" pitchFamily="2" charset="0"/>
              </a:rPr>
              <a:t>f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)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: 7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 smtClean="0">
              <a:latin typeface="Avenir Next Cyr Medium" pitchFamily="34" charset="-52"/>
              <a:cs typeface="Gotham Pro Medium" pitchFamily="2" charset="0"/>
            </a:endParaRPr>
          </a:p>
          <a:p>
            <a:pPr>
              <a:buClr>
                <a:srgbClr val="2850DC"/>
              </a:buClr>
            </a:pPr>
            <a:r>
              <a:rPr lang="en-US" sz="2000" dirty="0" smtClean="0">
                <a:latin typeface="Avenir Next Cyr Medium" pitchFamily="34" charset="-52"/>
                <a:cs typeface="Gotham Pro Medium" pitchFamily="2" charset="0"/>
              </a:rPr>
              <a:t>Time</a:t>
            </a:r>
            <a:r>
              <a:rPr lang="ru-RU" sz="2000" dirty="0" smtClean="0"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dirty="0" smtClean="0">
                <a:latin typeface="Avenir Next Cyr Medium" pitchFamily="34" charset="-52"/>
                <a:cs typeface="Gotham Pro Medium" pitchFamily="2" charset="0"/>
              </a:rPr>
              <a:t>Request </a:t>
            </a:r>
            <a:r>
              <a:rPr lang="en-US" sz="2000" dirty="0" smtClean="0">
                <a:latin typeface="Avenir Next Cyr Medium" pitchFamily="34" charset="-52"/>
                <a:cs typeface="Gotham Pro Medium" pitchFamily="2" charset="0"/>
              </a:rPr>
              <a:t>(TR):</a:t>
            </a:r>
            <a:r>
              <a:rPr lang="en-US" sz="2000" dirty="0" smtClean="0">
                <a:latin typeface="Avenir Next Cyr Medium" pitchFamily="34" charset="-52"/>
                <a:cs typeface="Gotham Pro Medium" pitchFamily="2" charset="0"/>
              </a:rPr>
              <a:t>120</a:t>
            </a:r>
            <a:r>
              <a:rPr lang="ru-RU" sz="2000" dirty="0" smtClean="0">
                <a:latin typeface="Avenir Next Cyr Medium" pitchFamily="34" charset="-52"/>
                <a:cs typeface="Gotham Pro Medium" pitchFamily="2" charset="0"/>
              </a:rPr>
              <a:t> мс</a:t>
            </a:r>
            <a:r>
              <a:rPr lang="en-US" sz="2000" dirty="0" smtClean="0"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dirty="0" smtClean="0">
                <a:latin typeface="Avenir Next Cyr Medium" pitchFamily="34" charset="-52"/>
                <a:cs typeface="Gotham Pro Medium" pitchFamily="2" charset="0"/>
              </a:rPr>
              <a:t>(8,3RPS)</a:t>
            </a:r>
            <a:endParaRPr lang="en-US" sz="2000" dirty="0"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347F22-7604-467E-B333-9C6DD5AC8456}"/>
              </a:ext>
            </a:extLst>
          </p:cNvPr>
          <p:cNvSpPr txBox="1"/>
          <p:nvPr/>
        </p:nvSpPr>
        <p:spPr>
          <a:xfrm>
            <a:off x="5988526" y="1584417"/>
            <a:ext cx="352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</a:rPr>
              <a:t>Посчитали траффик в минуту:</a:t>
            </a:r>
            <a:endParaRPr lang="ru-RU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988527" y="2109425"/>
                <a:ext cx="2134239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Avenir Next Cyr Medium" pitchFamily="34" charset="-52"/>
                  </a:rPr>
                  <a:t>Pb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𝑻𝒅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𝑷𝒐𝒅𝒃</m:t>
                            </m:r>
                          </m:den>
                        </m:f>
                      </m:e>
                    </m:d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𝟏𝟒𝟒𝟎</m:t>
                    </m:r>
                  </m:oMath>
                </a14:m>
                <a:endParaRPr lang="ru-RU" b="1" dirty="0">
                  <a:solidFill>
                    <a:schemeClr val="tx1"/>
                  </a:solidFill>
                  <a:latin typeface="Avenir Next Cyr Medium" pitchFamily="34" charset="-52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527" y="2109425"/>
                <a:ext cx="2134239" cy="506870"/>
              </a:xfrm>
              <a:prstGeom prst="rect">
                <a:avLst/>
              </a:prstGeom>
              <a:blipFill rotWithShape="1">
                <a:blip r:embed="rId3"/>
                <a:stretch>
                  <a:fillRect l="-2286" b="-6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795C1D6-3DB7-44FF-9E34-2A0BBACE20A3}"/>
              </a:ext>
            </a:extLst>
          </p:cNvPr>
          <p:cNvSpPr txBox="1"/>
          <p:nvPr/>
        </p:nvSpPr>
        <p:spPr>
          <a:xfrm>
            <a:off x="5988526" y="2848089"/>
            <a:ext cx="267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venir Next Cyr Medium" pitchFamily="34" charset="-52"/>
              </a:rPr>
              <a:t>Нагрузка на 1 </a:t>
            </a:r>
            <a:r>
              <a:rPr lang="en-US" dirty="0">
                <a:latin typeface="Avenir Next Cyr Medium" pitchFamily="34" charset="-52"/>
              </a:rPr>
              <a:t>pod</a:t>
            </a:r>
            <a:r>
              <a:rPr lang="ru-RU" dirty="0">
                <a:latin typeface="Avenir Next Cyr Medium" pitchFamily="34" charset="-52"/>
              </a:rPr>
              <a:t>:  5</a:t>
            </a:r>
            <a:r>
              <a:rPr lang="en-US" dirty="0">
                <a:latin typeface="Avenir Next Cyr Medium" pitchFamily="34" charset="-52"/>
              </a:rPr>
              <a:t> </a:t>
            </a:r>
            <a:r>
              <a:rPr lang="ru-RU" dirty="0">
                <a:latin typeface="Avenir Next Cyr Medium" pitchFamily="34" charset="-52"/>
              </a:rPr>
              <a:t>ч/м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15A29B-A239-4FA3-B64C-1D82F46BBBE4}"/>
              </a:ext>
            </a:extLst>
          </p:cNvPr>
          <p:cNvSpPr txBox="1"/>
          <p:nvPr/>
        </p:nvSpPr>
        <p:spPr>
          <a:xfrm>
            <a:off x="5988527" y="3483812"/>
            <a:ext cx="2794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venir Next Cyr Medium" pitchFamily="34" charset="-52"/>
              </a:rPr>
              <a:t>Нагрузка на 7</a:t>
            </a:r>
            <a:r>
              <a:rPr lang="en-US" dirty="0">
                <a:latin typeface="Avenir Next Cyr Medium" pitchFamily="34" charset="-52"/>
              </a:rPr>
              <a:t> pod</a:t>
            </a:r>
            <a:r>
              <a:rPr lang="ru-RU" dirty="0">
                <a:latin typeface="Avenir Next Cyr Medium" pitchFamily="34" charset="-52"/>
              </a:rPr>
              <a:t>:  40</a:t>
            </a:r>
            <a:r>
              <a:rPr lang="en-US" dirty="0">
                <a:latin typeface="Avenir Next Cyr Medium" pitchFamily="34" charset="-52"/>
              </a:rPr>
              <a:t> </a:t>
            </a:r>
            <a:r>
              <a:rPr lang="ru-RU" dirty="0">
                <a:latin typeface="Avenir Next Cyr Medium" pitchFamily="34" charset="-52"/>
              </a:rPr>
              <a:t>ч/м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7D5BE6-76FC-4782-9449-B01608CDC9B0}"/>
              </a:ext>
            </a:extLst>
          </p:cNvPr>
          <p:cNvSpPr txBox="1"/>
          <p:nvPr/>
        </p:nvSpPr>
        <p:spPr>
          <a:xfrm>
            <a:off x="1260007" y="1594558"/>
            <a:ext cx="4134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Полученные данные</a:t>
            </a:r>
            <a:r>
              <a:rPr lang="en-US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:</a:t>
            </a:r>
            <a:endParaRPr lang="ru-RU" sz="2000" b="1" dirty="0">
              <a:solidFill>
                <a:srgbClr val="002060"/>
              </a:solidFill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16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22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515A29B-A239-4FA3-B64C-1D82F46BBBE4}"/>
              </a:ext>
            </a:extLst>
          </p:cNvPr>
          <p:cNvSpPr txBox="1"/>
          <p:nvPr/>
        </p:nvSpPr>
        <p:spPr>
          <a:xfrm>
            <a:off x="5988527" y="4063707"/>
            <a:ext cx="353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venir Next Cyr Medium" pitchFamily="34" charset="-52"/>
              </a:rPr>
              <a:t>Нагрузка на </a:t>
            </a:r>
            <a:r>
              <a:rPr lang="ru-RU" dirty="0" smtClean="0">
                <a:latin typeface="Avenir Next Cyr Medium" pitchFamily="34" charset="-52"/>
              </a:rPr>
              <a:t>1</a:t>
            </a:r>
            <a:r>
              <a:rPr lang="en-US" dirty="0" smtClean="0">
                <a:latin typeface="Avenir Next Cyr Medium" pitchFamily="34" charset="-52"/>
              </a:rPr>
              <a:t> </a:t>
            </a:r>
            <a:r>
              <a:rPr lang="en-US" dirty="0">
                <a:latin typeface="Avenir Next Cyr Medium" pitchFamily="34" charset="-52"/>
              </a:rPr>
              <a:t>pod</a:t>
            </a:r>
            <a:r>
              <a:rPr lang="ru-RU" dirty="0">
                <a:latin typeface="Avenir Next Cyr Medium" pitchFamily="34" charset="-52"/>
              </a:rPr>
              <a:t>:  </a:t>
            </a:r>
            <a:r>
              <a:rPr lang="en-US" dirty="0" smtClean="0">
                <a:latin typeface="Avenir Next Cyr Medium" pitchFamily="34" charset="-52"/>
              </a:rPr>
              <a:t>2400 RPM</a:t>
            </a:r>
            <a:r>
              <a:rPr lang="ru-RU" dirty="0" smtClean="0">
                <a:latin typeface="Avenir Next Cyr Medium" pitchFamily="34" charset="-52"/>
              </a:rPr>
              <a:t> </a:t>
            </a:r>
            <a:endParaRPr lang="ru-RU" dirty="0"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27439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2" grpId="0"/>
      <p:bldP spid="12" grpId="0"/>
      <p:bldP spid="13" grpId="0"/>
      <p:bldP spid="11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7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Как составить сценарий ?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7300095" y="1286781"/>
            <a:ext cx="4282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Возник вопрос: Когда </a:t>
            </a: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проводить тестирование?</a:t>
            </a:r>
          </a:p>
        </p:txBody>
      </p:sp>
      <p:sp>
        <p:nvSpPr>
          <p:cNvPr id="17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23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  <p:sp>
        <p:nvSpPr>
          <p:cNvPr id="11" name="Стрелка: вниз 1">
            <a:extLst>
              <a:ext uri="{FF2B5EF4-FFF2-40B4-BE49-F238E27FC236}">
                <a16:creationId xmlns="" xmlns:a16="http://schemas.microsoft.com/office/drawing/2014/main" id="{0569FF28-5C04-420B-A715-B16284D60AA0}"/>
              </a:ext>
            </a:extLst>
          </p:cNvPr>
          <p:cNvSpPr/>
          <p:nvPr/>
        </p:nvSpPr>
        <p:spPr>
          <a:xfrm>
            <a:off x="9191720" y="2467877"/>
            <a:ext cx="499054" cy="456913"/>
          </a:xfrm>
          <a:prstGeom prst="downArrow">
            <a:avLst>
              <a:gd name="adj1" fmla="val 30284"/>
              <a:gd name="adj2" fmla="val 46561"/>
            </a:avLst>
          </a:prstGeom>
          <a:noFill/>
          <a:ln>
            <a:solidFill>
              <a:srgbClr val="2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F1CB5E3-3182-48BE-B513-2DD38AA8343D}"/>
              </a:ext>
            </a:extLst>
          </p:cNvPr>
          <p:cNvSpPr txBox="1"/>
          <p:nvPr/>
        </p:nvSpPr>
        <p:spPr>
          <a:xfrm>
            <a:off x="7382394" y="3063751"/>
            <a:ext cx="41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Региональные особенности</a:t>
            </a:r>
          </a:p>
        </p:txBody>
      </p:sp>
      <p:sp>
        <p:nvSpPr>
          <p:cNvPr id="15" name="Стрелка: вниз 1">
            <a:extLst>
              <a:ext uri="{FF2B5EF4-FFF2-40B4-BE49-F238E27FC236}">
                <a16:creationId xmlns="" xmlns:a16="http://schemas.microsoft.com/office/drawing/2014/main" id="{424313FE-D820-4E58-8D64-16F3FD6719A2}"/>
              </a:ext>
            </a:extLst>
          </p:cNvPr>
          <p:cNvSpPr/>
          <p:nvPr/>
        </p:nvSpPr>
        <p:spPr>
          <a:xfrm>
            <a:off x="9191720" y="3658066"/>
            <a:ext cx="499054" cy="456913"/>
          </a:xfrm>
          <a:prstGeom prst="downArrow">
            <a:avLst>
              <a:gd name="adj1" fmla="val 30284"/>
              <a:gd name="adj2" fmla="val 46561"/>
            </a:avLst>
          </a:prstGeom>
          <a:noFill/>
          <a:ln>
            <a:solidFill>
              <a:srgbClr val="2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4F11CA03-ABB3-4166-8BE9-E90165A569FF}"/>
              </a:ext>
            </a:extLst>
          </p:cNvPr>
          <p:cNvSpPr/>
          <p:nvPr/>
        </p:nvSpPr>
        <p:spPr>
          <a:xfrm>
            <a:off x="7847780" y="4191358"/>
            <a:ext cx="31869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Топ регионов:</a:t>
            </a:r>
            <a:r>
              <a:rPr lang="ru-RU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  <a:latin typeface="Avenir Next Cyr Light" pitchFamily="34" charset="-52"/>
              </a:rPr>
              <a:t>Центральный – ЦФО</a:t>
            </a:r>
            <a:endParaRPr lang="ru-RU" sz="1600" b="1" dirty="0">
              <a:solidFill>
                <a:srgbClr val="002060"/>
              </a:solidFill>
              <a:latin typeface="Avenir Next Cyr Light" pitchFamily="34" charset="-52"/>
            </a:endParaRPr>
          </a:p>
          <a:p>
            <a:pPr algn="ctr">
              <a:buClr>
                <a:srgbClr val="2850DC"/>
              </a:buClr>
            </a:pPr>
            <a:r>
              <a:rPr lang="ru-RU" sz="1600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  <a:latin typeface="Avenir Next Cyr Light" pitchFamily="34" charset="-52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venir Next Cyr Light" pitchFamily="34" charset="-52"/>
              </a:rPr>
              <a:t>Южный - ЮФО</a:t>
            </a:r>
            <a:br>
              <a:rPr lang="ru-RU" sz="1600" b="1" dirty="0">
                <a:solidFill>
                  <a:srgbClr val="002060"/>
                </a:solidFill>
                <a:latin typeface="Avenir Next Cyr Light" pitchFamily="34" charset="-52"/>
              </a:rPr>
            </a:br>
            <a:r>
              <a:rPr lang="ru-RU" sz="1600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  <a:latin typeface="Avenir Next Cyr Light" pitchFamily="34" charset="-52"/>
              </a:rPr>
              <a:t>Уральский </a:t>
            </a:r>
            <a:r>
              <a:rPr lang="ru-RU" sz="1600" b="1" dirty="0">
                <a:solidFill>
                  <a:srgbClr val="002060"/>
                </a:solidFill>
                <a:latin typeface="Avenir Next Cyr Light" pitchFamily="34" charset="-52"/>
              </a:rPr>
              <a:t>- УФО (</a:t>
            </a:r>
            <a:r>
              <a:rPr lang="ru-RU" sz="1600" b="1" dirty="0" err="1">
                <a:solidFill>
                  <a:srgbClr val="002060"/>
                </a:solidFill>
                <a:latin typeface="Avenir Next Cyr Light" pitchFamily="34" charset="-52"/>
              </a:rPr>
              <a:t>УрФО</a:t>
            </a:r>
            <a:r>
              <a:rPr lang="ru-RU" sz="1600" b="1" dirty="0">
                <a:solidFill>
                  <a:srgbClr val="002060"/>
                </a:solidFill>
                <a:latin typeface="Avenir Next Cyr Light" pitchFamily="34" charset="-52"/>
              </a:rPr>
              <a:t>)</a:t>
            </a:r>
            <a:br>
              <a:rPr lang="ru-RU" sz="1600" b="1" dirty="0">
                <a:solidFill>
                  <a:srgbClr val="002060"/>
                </a:solidFill>
                <a:latin typeface="Avenir Next Cyr Light" pitchFamily="34" charset="-52"/>
              </a:rPr>
            </a:br>
            <a:r>
              <a:rPr lang="ru-RU" sz="1600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  <a:latin typeface="Avenir Next Cyr Light" pitchFamily="34" charset="-52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venir Next Cyr Light" pitchFamily="34" charset="-52"/>
              </a:rPr>
              <a:t>Сибирский - СФО</a:t>
            </a:r>
            <a:endParaRPr lang="ru-RU" sz="1600" b="1" dirty="0">
              <a:solidFill>
                <a:srgbClr val="002060"/>
              </a:solidFill>
              <a:latin typeface="Avenir Next Cyr Light" pitchFamily="34" charset="-52"/>
              <a:cs typeface="Gotham Pro Medium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85511AF-F9AF-4D4B-953D-0477CBAF2783}"/>
              </a:ext>
            </a:extLst>
          </p:cNvPr>
          <p:cNvSpPr txBox="1"/>
          <p:nvPr/>
        </p:nvSpPr>
        <p:spPr>
          <a:xfrm>
            <a:off x="1260007" y="5757205"/>
            <a:ext cx="931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Результат: </a:t>
            </a:r>
            <a:r>
              <a:rPr lang="ru-RU" sz="20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Предыдущий расчет был сделан не верно</a:t>
            </a:r>
          </a:p>
          <a:p>
            <a:endParaRPr lang="ru-RU" sz="20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pic>
        <p:nvPicPr>
          <p:cNvPr id="2" name="Picture 2" descr="C:\Users\maribu\Downloads\часовые-пояса-РФ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90" y="1808359"/>
            <a:ext cx="5859106" cy="33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F7D5BE6-76FC-4782-9449-B01608CDC9B0}"/>
              </a:ext>
            </a:extLst>
          </p:cNvPr>
          <p:cNvSpPr txBox="1"/>
          <p:nvPr/>
        </p:nvSpPr>
        <p:spPr>
          <a:xfrm>
            <a:off x="1260007" y="1594558"/>
            <a:ext cx="4134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 smtClean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Часовые зоны России</a:t>
            </a:r>
            <a:endParaRPr lang="ru-RU" sz="2000" b="1" dirty="0">
              <a:solidFill>
                <a:srgbClr val="002060"/>
              </a:solidFill>
              <a:latin typeface="Avenir Next Cyr Medium" pitchFamily="34" charset="-52"/>
              <a:cs typeface="Gotham Pr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53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 animBg="1"/>
      <p:bldP spid="19" grpId="0"/>
      <p:bldP spid="16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0_САША_ПРЕЗЕНТАЦИИ\00_ПРЕЗЕНТАЦИИ СПОРТМАСТЕР\картинки\Человечки\undraw_Predictive_analytics_re_wxt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556" y="3870179"/>
            <a:ext cx="2628637" cy="260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7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Как составить сценарий ?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7" y="2258333"/>
            <a:ext cx="37825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AVG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Traffic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 day (Td)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: 57,3к</a:t>
            </a:r>
          </a:p>
          <a:p>
            <a:pPr>
              <a:buClr>
                <a:srgbClr val="2850DC"/>
              </a:buClr>
            </a:pP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>
              <a:buClr>
                <a:srgbClr val="2850DC"/>
              </a:buClr>
            </a:pP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Pod Back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(</a:t>
            </a:r>
            <a:r>
              <a:rPr lang="en-US" sz="2000" dirty="0" smtClean="0">
                <a:latin typeface="Avenir Next Cyr Medium" pitchFamily="34" charset="-52"/>
                <a:cs typeface="Gotham Pro Medium" pitchFamily="2" charset="0"/>
              </a:rPr>
              <a:t>Pod</a:t>
            </a:r>
            <a:r>
              <a:rPr lang="ru-RU" sz="2000" dirty="0" smtClean="0"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dirty="0" smtClean="0">
                <a:latin typeface="Avenir Next Cyr Medium" pitchFamily="34" charset="-52"/>
                <a:cs typeface="Gotham Pro Medium" pitchFamily="2" charset="0"/>
              </a:rPr>
              <a:t>b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)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: 7</a:t>
            </a:r>
            <a:endParaRPr lang="en-US" sz="2000" dirty="0">
              <a:latin typeface="Avenir Next Cyr Medium" pitchFamily="34" charset="-52"/>
              <a:cs typeface="Gotham Pro Medium" pitchFamily="2" charset="0"/>
            </a:endParaRPr>
          </a:p>
          <a:p>
            <a:pPr>
              <a:buClr>
                <a:srgbClr val="2850DC"/>
              </a:buClr>
            </a:pPr>
            <a:endParaRPr lang="en-US" sz="2000" dirty="0">
              <a:latin typeface="Avenir Next Cyr Medium" pitchFamily="34" charset="-52"/>
              <a:cs typeface="Gotham Pro Medium" pitchFamily="2" charset="0"/>
            </a:endParaRPr>
          </a:p>
          <a:p>
            <a:pPr>
              <a:buClr>
                <a:srgbClr val="2850DC"/>
              </a:buClr>
            </a:pP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Pod Front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(</a:t>
            </a:r>
            <a:r>
              <a:rPr lang="en-US" sz="2000" dirty="0" smtClean="0">
                <a:latin typeface="Avenir Next Cyr Medium" pitchFamily="34" charset="-52"/>
                <a:cs typeface="Gotham Pro Medium" pitchFamily="2" charset="0"/>
              </a:rPr>
              <a:t>Pod</a:t>
            </a:r>
            <a:r>
              <a:rPr lang="ru-RU" sz="2000" dirty="0" smtClean="0"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dirty="0" smtClean="0">
                <a:latin typeface="Avenir Next Cyr Medium" pitchFamily="34" charset="-52"/>
                <a:cs typeface="Gotham Pro Medium" pitchFamily="2" charset="0"/>
              </a:rPr>
              <a:t>f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)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: 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7</a:t>
            </a: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>
              <a:buClr>
                <a:srgbClr val="2850DC"/>
              </a:buClr>
            </a:pP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>
              <a:buClr>
                <a:srgbClr val="2850DC"/>
              </a:buClr>
            </a:pP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Active Time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(AT)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: 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12 </a:t>
            </a:r>
            <a:r>
              <a:rPr lang="ru-RU" sz="2000" dirty="0" smtClean="0">
                <a:latin typeface="Avenir Next Cyr Medium" pitchFamily="34" charset="-52"/>
                <a:cs typeface="Gotham Pro Medium" pitchFamily="2" charset="0"/>
              </a:rPr>
              <a:t>часов</a:t>
            </a:r>
            <a:endParaRPr lang="en-US" sz="2000" dirty="0" smtClean="0">
              <a:latin typeface="Avenir Next Cyr Medium" pitchFamily="34" charset="-52"/>
              <a:cs typeface="Gotham Pro Medium" pitchFamily="2" charset="0"/>
            </a:endParaRPr>
          </a:p>
          <a:p>
            <a:pPr>
              <a:buClr>
                <a:srgbClr val="2850DC"/>
              </a:buClr>
            </a:pPr>
            <a:endParaRPr lang="en-US" sz="2000" dirty="0">
              <a:latin typeface="Avenir Next Cyr Medium" pitchFamily="34" charset="-52"/>
              <a:cs typeface="Gotham Pro Medium" pitchFamily="2" charset="0"/>
            </a:endParaRPr>
          </a:p>
          <a:p>
            <a:pPr>
              <a:buClr>
                <a:srgbClr val="2850DC"/>
              </a:buClr>
            </a:pPr>
            <a:r>
              <a:rPr lang="en-US" sz="2000" dirty="0" smtClean="0">
                <a:latin typeface="Avenir Next Cyr Medium" pitchFamily="34" charset="-52"/>
                <a:cs typeface="Gotham Pro Medium" pitchFamily="2" charset="0"/>
              </a:rPr>
              <a:t>Time</a:t>
            </a:r>
            <a:r>
              <a:rPr lang="ru-RU" sz="2000" dirty="0" smtClean="0"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dirty="0" smtClean="0">
                <a:latin typeface="Avenir Next Cyr Medium" pitchFamily="34" charset="-52"/>
                <a:cs typeface="Gotham Pro Medium" pitchFamily="2" charset="0"/>
              </a:rPr>
              <a:t>Request 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(TR):120 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мс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 (</a:t>
            </a:r>
            <a:r>
              <a:rPr lang="en-US" sz="2000" dirty="0" smtClean="0">
                <a:latin typeface="Avenir Next Cyr Medium" pitchFamily="34" charset="-52"/>
                <a:cs typeface="Gotham Pro Medium" pitchFamily="2" charset="0"/>
              </a:rPr>
              <a:t>8,3RPS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)</a:t>
            </a:r>
          </a:p>
          <a:p>
            <a:pPr>
              <a:buClr>
                <a:srgbClr val="2850DC"/>
              </a:buClr>
            </a:pPr>
            <a:endParaRPr lang="en-US" sz="2000" dirty="0"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347F22-7604-467E-B333-9C6DD5AC8456}"/>
              </a:ext>
            </a:extLst>
          </p:cNvPr>
          <p:cNvSpPr txBox="1"/>
          <p:nvPr/>
        </p:nvSpPr>
        <p:spPr>
          <a:xfrm>
            <a:off x="6045676" y="1584417"/>
            <a:ext cx="352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</a:rPr>
              <a:t>Посчитали траффик в минуту:</a:t>
            </a:r>
            <a:endParaRPr lang="ru-RU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045677" y="2181488"/>
                <a:ext cx="193867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Avenir Next Cyr Medium" pitchFamily="34" charset="-52"/>
                  </a:rPr>
                  <a:t>Pb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𝑻𝒅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𝑷𝒐𝒅𝒃</m:t>
                            </m:r>
                          </m:den>
                        </m:f>
                      </m:e>
                    </m:d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𝟕𝟐𝟎</m:t>
                    </m:r>
                  </m:oMath>
                </a14:m>
                <a:endParaRPr lang="ru-RU" b="1" dirty="0">
                  <a:solidFill>
                    <a:schemeClr val="tx1"/>
                  </a:solidFill>
                  <a:latin typeface="Avenir Next Cyr Medium" pitchFamily="34" charset="-52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677" y="2181488"/>
                <a:ext cx="1938672" cy="506870"/>
              </a:xfrm>
              <a:prstGeom prst="rect">
                <a:avLst/>
              </a:prstGeom>
              <a:blipFill rotWithShape="1">
                <a:blip r:embed="rId3"/>
                <a:stretch>
                  <a:fillRect l="-2830" r="-1572" b="-6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795C1D6-3DB7-44FF-9E34-2A0BBACE20A3}"/>
              </a:ext>
            </a:extLst>
          </p:cNvPr>
          <p:cNvSpPr txBox="1"/>
          <p:nvPr/>
        </p:nvSpPr>
        <p:spPr>
          <a:xfrm>
            <a:off x="6045676" y="2920152"/>
            <a:ext cx="2794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venir Next Cyr Medium" pitchFamily="34" charset="-52"/>
              </a:rPr>
              <a:t>Нагрузка на 1 </a:t>
            </a:r>
            <a:r>
              <a:rPr lang="en-US" dirty="0">
                <a:latin typeface="Avenir Next Cyr Medium" pitchFamily="34" charset="-52"/>
              </a:rPr>
              <a:t>pod</a:t>
            </a:r>
            <a:r>
              <a:rPr lang="ru-RU" dirty="0">
                <a:latin typeface="Avenir Next Cyr Medium" pitchFamily="34" charset="-52"/>
              </a:rPr>
              <a:t>:  </a:t>
            </a:r>
            <a:r>
              <a:rPr lang="en-US" dirty="0">
                <a:latin typeface="Avenir Next Cyr Medium" pitchFamily="34" charset="-52"/>
              </a:rPr>
              <a:t>1</a:t>
            </a:r>
            <a:r>
              <a:rPr lang="ru-RU" dirty="0">
                <a:latin typeface="Avenir Next Cyr Medium" pitchFamily="34" charset="-52"/>
              </a:rPr>
              <a:t>1</a:t>
            </a:r>
            <a:r>
              <a:rPr lang="en-US" dirty="0">
                <a:latin typeface="Avenir Next Cyr Medium" pitchFamily="34" charset="-52"/>
              </a:rPr>
              <a:t> </a:t>
            </a:r>
            <a:r>
              <a:rPr lang="ru-RU" dirty="0">
                <a:latin typeface="Avenir Next Cyr Medium" pitchFamily="34" charset="-52"/>
              </a:rPr>
              <a:t>ч/м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15A29B-A239-4FA3-B64C-1D82F46BBBE4}"/>
              </a:ext>
            </a:extLst>
          </p:cNvPr>
          <p:cNvSpPr txBox="1"/>
          <p:nvPr/>
        </p:nvSpPr>
        <p:spPr>
          <a:xfrm>
            <a:off x="6045677" y="3555875"/>
            <a:ext cx="2794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venir Next Cyr Medium" pitchFamily="34" charset="-52"/>
              </a:rPr>
              <a:t>Нагрузка на 7</a:t>
            </a:r>
            <a:r>
              <a:rPr lang="en-US" dirty="0">
                <a:latin typeface="Avenir Next Cyr Medium" pitchFamily="34" charset="-52"/>
              </a:rPr>
              <a:t> pod</a:t>
            </a:r>
            <a:r>
              <a:rPr lang="ru-RU" dirty="0">
                <a:latin typeface="Avenir Next Cyr Medium" pitchFamily="34" charset="-52"/>
              </a:rPr>
              <a:t>:  </a:t>
            </a:r>
            <a:r>
              <a:rPr lang="en-US" dirty="0">
                <a:latin typeface="Avenir Next Cyr Medium" pitchFamily="34" charset="-52"/>
              </a:rPr>
              <a:t>8</a:t>
            </a:r>
            <a:r>
              <a:rPr lang="ru-RU" dirty="0">
                <a:latin typeface="Avenir Next Cyr Medium" pitchFamily="34" charset="-52"/>
              </a:rPr>
              <a:t>0</a:t>
            </a:r>
            <a:r>
              <a:rPr lang="en-US" dirty="0">
                <a:latin typeface="Avenir Next Cyr Medium" pitchFamily="34" charset="-52"/>
              </a:rPr>
              <a:t> </a:t>
            </a:r>
            <a:r>
              <a:rPr lang="ru-RU" dirty="0">
                <a:latin typeface="Avenir Next Cyr Medium" pitchFamily="34" charset="-52"/>
              </a:rPr>
              <a:t>ч/м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7D5BE6-76FC-4782-9449-B01608CDC9B0}"/>
              </a:ext>
            </a:extLst>
          </p:cNvPr>
          <p:cNvSpPr txBox="1"/>
          <p:nvPr/>
        </p:nvSpPr>
        <p:spPr>
          <a:xfrm>
            <a:off x="1260007" y="1594558"/>
            <a:ext cx="4134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Полученные данные</a:t>
            </a:r>
            <a:r>
              <a:rPr lang="en-US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:</a:t>
            </a:r>
            <a:endParaRPr lang="ru-RU" sz="2000" b="1" dirty="0">
              <a:solidFill>
                <a:srgbClr val="002060"/>
              </a:solidFill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16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24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515A29B-A239-4FA3-B64C-1D82F46BBBE4}"/>
              </a:ext>
            </a:extLst>
          </p:cNvPr>
          <p:cNvSpPr txBox="1"/>
          <p:nvPr/>
        </p:nvSpPr>
        <p:spPr>
          <a:xfrm>
            <a:off x="6045677" y="4135770"/>
            <a:ext cx="353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venir Next Cyr Medium" pitchFamily="34" charset="-52"/>
              </a:rPr>
              <a:t>Нагрузка на </a:t>
            </a:r>
            <a:r>
              <a:rPr lang="ru-RU" dirty="0" smtClean="0">
                <a:latin typeface="Avenir Next Cyr Medium" pitchFamily="34" charset="-52"/>
              </a:rPr>
              <a:t>1</a:t>
            </a:r>
            <a:r>
              <a:rPr lang="en-US" dirty="0" smtClean="0">
                <a:latin typeface="Avenir Next Cyr Medium" pitchFamily="34" charset="-52"/>
              </a:rPr>
              <a:t> </a:t>
            </a:r>
            <a:r>
              <a:rPr lang="en-US" dirty="0">
                <a:latin typeface="Avenir Next Cyr Medium" pitchFamily="34" charset="-52"/>
              </a:rPr>
              <a:t>pod</a:t>
            </a:r>
            <a:r>
              <a:rPr lang="ru-RU" dirty="0">
                <a:latin typeface="Avenir Next Cyr Medium" pitchFamily="34" charset="-52"/>
              </a:rPr>
              <a:t>: </a:t>
            </a:r>
            <a:r>
              <a:rPr lang="en-US" dirty="0">
                <a:latin typeface="Avenir Next Cyr Medium" pitchFamily="34" charset="-52"/>
              </a:rPr>
              <a:t>5478 RPM</a:t>
            </a:r>
            <a:r>
              <a:rPr lang="ru-RU" dirty="0" smtClean="0">
                <a:latin typeface="Avenir Next Cyr Medium" pitchFamily="34" charset="-52"/>
              </a:rPr>
              <a:t> </a:t>
            </a:r>
            <a:endParaRPr lang="ru-RU" dirty="0"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24187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2" grpId="0"/>
      <p:bldP spid="12" grpId="0"/>
      <p:bldP spid="13" grpId="0"/>
      <p:bldP spid="11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7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Как составить сценарий ?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7" y="2184988"/>
            <a:ext cx="7604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>
                <a:latin typeface="Avenir Next Cyr Medium" pitchFamily="34" charset="-52"/>
                <a:cs typeface="Gotham Pro Medium" pitchFamily="2" charset="0"/>
              </a:rPr>
              <a:t> 1. 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 Необходимо провести тестирование по 4-м сценариям</a:t>
            </a:r>
            <a:endParaRPr lang="ru-RU" sz="2000" b="1" dirty="0"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7" y="5049182"/>
            <a:ext cx="9077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>
                <a:latin typeface="Avenir Next Cyr Medium" pitchFamily="34" charset="-52"/>
                <a:cs typeface="Gotham Pro Medium" pitchFamily="2" charset="0"/>
              </a:rPr>
              <a:t> 3. 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 Выполнить нагрузку на 1 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pod</a:t>
            </a:r>
            <a:endParaRPr lang="ru-RU" sz="2000" b="1" dirty="0"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7" y="4150285"/>
            <a:ext cx="918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>
                <a:latin typeface="Avenir Next Cyr Medium" pitchFamily="34" charset="-52"/>
                <a:cs typeface="Gotham Pro Medium" pitchFamily="2" charset="0"/>
              </a:rPr>
              <a:t> 2. 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ru-RU" sz="2000" dirty="0" smtClean="0">
                <a:latin typeface="Avenir Next Cyr Medium" pitchFamily="34" charset="-52"/>
                <a:cs typeface="Gotham Pro Medium" pitchFamily="2" charset="0"/>
              </a:rPr>
              <a:t>Необходимо выбрать 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время (учесть фоновые задачи</a:t>
            </a:r>
            <a:r>
              <a:rPr lang="en-US" sz="2000" dirty="0">
                <a:latin typeface="Avenir Next Cyr Medium" pitchFamily="34" charset="-52"/>
                <a:cs typeface="Gotham Pro Medium" pitchFamily="2" charset="0"/>
              </a:rPr>
              <a:t>, 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/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r>
              <a:rPr lang="ru-RU" sz="2000" dirty="0" smtClean="0">
                <a:latin typeface="Avenir Next Cyr Medium" pitchFamily="34" charset="-52"/>
                <a:cs typeface="Gotham Pro Medium" pitchFamily="2" charset="0"/>
              </a:rPr>
              <a:t>время </a:t>
            </a: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в регионах)</a:t>
            </a:r>
            <a:endParaRPr lang="ru-RU" sz="2000" b="1" dirty="0"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7" y="1578631"/>
            <a:ext cx="792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Сценарий к которому пришли: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E5FA2D54-C888-457A-A112-4360001BCE21}"/>
              </a:ext>
            </a:extLst>
          </p:cNvPr>
          <p:cNvGrpSpPr/>
          <p:nvPr/>
        </p:nvGrpSpPr>
        <p:grpSpPr>
          <a:xfrm>
            <a:off x="1517714" y="2668200"/>
            <a:ext cx="1506878" cy="1181269"/>
            <a:chOff x="1260007" y="2108479"/>
            <a:chExt cx="2826066" cy="1987271"/>
          </a:xfrm>
        </p:grpSpPr>
        <p:pic>
          <p:nvPicPr>
            <p:cNvPr id="17" name="Picture 2" descr="C:\Users\maribu\Downloads\undraw_add_document_re_mbjx.png">
              <a:extLst>
                <a:ext uri="{FF2B5EF4-FFF2-40B4-BE49-F238E27FC236}">
                  <a16:creationId xmlns="" xmlns:a16="http://schemas.microsoft.com/office/drawing/2014/main" id="{91E8544F-572F-4E67-AFE8-3E96D7B1C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276" y="2348339"/>
              <a:ext cx="2241305" cy="166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: скругленные углы 17">
              <a:extLst>
                <a:ext uri="{FF2B5EF4-FFF2-40B4-BE49-F238E27FC236}">
                  <a16:creationId xmlns="" xmlns:a16="http://schemas.microsoft.com/office/drawing/2014/main" id="{AEB2A635-C572-48F6-AFFD-7F67CD510AC6}"/>
                </a:ext>
              </a:extLst>
            </p:cNvPr>
            <p:cNvSpPr/>
            <p:nvPr/>
          </p:nvSpPr>
          <p:spPr>
            <a:xfrm>
              <a:off x="1260007" y="2108479"/>
              <a:ext cx="2826066" cy="1987271"/>
            </a:xfrm>
            <a:prstGeom prst="roundRect">
              <a:avLst/>
            </a:prstGeom>
            <a:noFill/>
            <a:ln w="19050">
              <a:solidFill>
                <a:srgbClr val="2850D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2850DC"/>
                </a:solidFill>
                <a:latin typeface="Avenir Next Cyr Medium" pitchFamily="34" charset="-52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F2308AFD-87ED-44E2-A82D-8AFDA5947C3F}"/>
              </a:ext>
            </a:extLst>
          </p:cNvPr>
          <p:cNvGrpSpPr/>
          <p:nvPr/>
        </p:nvGrpSpPr>
        <p:grpSpPr>
          <a:xfrm>
            <a:off x="3440789" y="2692819"/>
            <a:ext cx="1506878" cy="1156650"/>
            <a:chOff x="8107057" y="2108478"/>
            <a:chExt cx="2824936" cy="1987272"/>
          </a:xfrm>
        </p:grpSpPr>
        <p:pic>
          <p:nvPicPr>
            <p:cNvPr id="20" name="Picture 5" descr="C:\Users\maribu\Downloads\undraw_Add_files_re_v09g.png">
              <a:extLst>
                <a:ext uri="{FF2B5EF4-FFF2-40B4-BE49-F238E27FC236}">
                  <a16:creationId xmlns="" xmlns:a16="http://schemas.microsoft.com/office/drawing/2014/main" id="{7D187DE0-9999-4080-AA76-A6A9B829A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5010" y="2580020"/>
              <a:ext cx="1704195" cy="143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: скругленные углы 2">
              <a:extLst>
                <a:ext uri="{FF2B5EF4-FFF2-40B4-BE49-F238E27FC236}">
                  <a16:creationId xmlns="" xmlns:a16="http://schemas.microsoft.com/office/drawing/2014/main" id="{D13E19A6-CE6E-4584-AB43-FC9191F59914}"/>
                </a:ext>
              </a:extLst>
            </p:cNvPr>
            <p:cNvSpPr/>
            <p:nvPr/>
          </p:nvSpPr>
          <p:spPr>
            <a:xfrm>
              <a:off x="8107057" y="2108478"/>
              <a:ext cx="2824936" cy="1987272"/>
            </a:xfrm>
            <a:prstGeom prst="roundRect">
              <a:avLst/>
            </a:prstGeom>
            <a:noFill/>
            <a:ln w="19050">
              <a:solidFill>
                <a:srgbClr val="2850D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2850DC"/>
                </a:solidFill>
                <a:latin typeface="Avenir Next Cyr Medium" pitchFamily="34" charset="-52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814125CB-FAC7-46C0-AD54-52122EB62B0B}"/>
              </a:ext>
            </a:extLst>
          </p:cNvPr>
          <p:cNvGrpSpPr/>
          <p:nvPr/>
        </p:nvGrpSpPr>
        <p:grpSpPr>
          <a:xfrm>
            <a:off x="5364983" y="2668200"/>
            <a:ext cx="1462034" cy="1156652"/>
            <a:chOff x="2977991" y="4317670"/>
            <a:chExt cx="2826066" cy="1987271"/>
          </a:xfrm>
        </p:grpSpPr>
        <p:pic>
          <p:nvPicPr>
            <p:cNvPr id="23" name="Picture 2" descr="C:\Users\maribu\Downloads\undraw_diet_ghvw.png">
              <a:extLst>
                <a:ext uri="{FF2B5EF4-FFF2-40B4-BE49-F238E27FC236}">
                  <a16:creationId xmlns="" xmlns:a16="http://schemas.microsoft.com/office/drawing/2014/main" id="{CC6A5537-B8AD-4815-8278-BE6823477C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463" y="4784858"/>
              <a:ext cx="2225122" cy="1500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: скругленные углы 2">
              <a:extLst>
                <a:ext uri="{FF2B5EF4-FFF2-40B4-BE49-F238E27FC236}">
                  <a16:creationId xmlns="" xmlns:a16="http://schemas.microsoft.com/office/drawing/2014/main" id="{E2EDE738-8433-4B21-8F78-5C59CFD7494E}"/>
                </a:ext>
              </a:extLst>
            </p:cNvPr>
            <p:cNvSpPr/>
            <p:nvPr/>
          </p:nvSpPr>
          <p:spPr>
            <a:xfrm>
              <a:off x="2977991" y="4317670"/>
              <a:ext cx="2826066" cy="1987271"/>
            </a:xfrm>
            <a:prstGeom prst="roundRect">
              <a:avLst/>
            </a:prstGeom>
            <a:noFill/>
            <a:ln w="19050">
              <a:solidFill>
                <a:srgbClr val="2850D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2850DC"/>
                </a:solidFill>
                <a:latin typeface="Avenir Next Cyr Medium" pitchFamily="34" charset="-52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AE5672E7-8FBF-47EF-B9F0-39BCEEE029BF}"/>
              </a:ext>
            </a:extLst>
          </p:cNvPr>
          <p:cNvGrpSpPr/>
          <p:nvPr/>
        </p:nvGrpSpPr>
        <p:grpSpPr>
          <a:xfrm>
            <a:off x="7148739" y="2638957"/>
            <a:ext cx="1462035" cy="1210512"/>
            <a:chOff x="6386834" y="4319992"/>
            <a:chExt cx="2826066" cy="1984949"/>
          </a:xfrm>
        </p:grpSpPr>
        <p:sp>
          <p:nvSpPr>
            <p:cNvPr id="26" name="Прямоугольник: скругленные углы 2">
              <a:extLst>
                <a:ext uri="{FF2B5EF4-FFF2-40B4-BE49-F238E27FC236}">
                  <a16:creationId xmlns="" xmlns:a16="http://schemas.microsoft.com/office/drawing/2014/main" id="{64688AC3-BC36-4AA1-9410-DE939D0FB540}"/>
                </a:ext>
              </a:extLst>
            </p:cNvPr>
            <p:cNvSpPr/>
            <p:nvPr/>
          </p:nvSpPr>
          <p:spPr>
            <a:xfrm>
              <a:off x="6386834" y="4319992"/>
              <a:ext cx="2826066" cy="1984949"/>
            </a:xfrm>
            <a:prstGeom prst="roundRect">
              <a:avLst/>
            </a:prstGeom>
            <a:noFill/>
            <a:ln w="19050">
              <a:solidFill>
                <a:srgbClr val="2850D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2850DC"/>
                </a:solidFill>
                <a:latin typeface="Avenir Next Cyr Medium" pitchFamily="34" charset="-52"/>
              </a:endParaRPr>
            </a:p>
          </p:txBody>
        </p:sp>
        <p:pic>
          <p:nvPicPr>
            <p:cNvPr id="27" name="Picture 3" descr="C:\Users\maribu\Downloads\undraw_diet_ghvw.png">
              <a:extLst>
                <a:ext uri="{FF2B5EF4-FFF2-40B4-BE49-F238E27FC236}">
                  <a16:creationId xmlns="" xmlns:a16="http://schemas.microsoft.com/office/drawing/2014/main" id="{32AEF366-366C-48E3-96FF-534CCA119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966" y="4789504"/>
              <a:ext cx="2155293" cy="1453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ED84BF6-4F61-42AE-BBE6-72E8FE0747FC}"/>
              </a:ext>
            </a:extLst>
          </p:cNvPr>
          <p:cNvSpPr/>
          <p:nvPr/>
        </p:nvSpPr>
        <p:spPr>
          <a:xfrm>
            <a:off x="1876671" y="2730278"/>
            <a:ext cx="6857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2850DC"/>
                </a:solidFill>
                <a:latin typeface="Avenir Next Cyr Medium" pitchFamily="34" charset="-52"/>
              </a:rPr>
              <a:t>Статья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675DD7-72E4-40BB-8554-308C908A5DC1}"/>
              </a:ext>
            </a:extLst>
          </p:cNvPr>
          <p:cNvSpPr/>
          <p:nvPr/>
        </p:nvSpPr>
        <p:spPr>
          <a:xfrm>
            <a:off x="3497362" y="2730278"/>
            <a:ext cx="14067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2850DC"/>
                </a:solidFill>
                <a:latin typeface="Avenir Next Cyr Medium" pitchFamily="34" charset="-52"/>
              </a:rPr>
              <a:t>Статьи по тегам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4918112-B4F0-49D6-A0D8-B0A46404DBD0}"/>
              </a:ext>
            </a:extLst>
          </p:cNvPr>
          <p:cNvSpPr/>
          <p:nvPr/>
        </p:nvSpPr>
        <p:spPr>
          <a:xfrm>
            <a:off x="5626452" y="2735666"/>
            <a:ext cx="843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2850DC"/>
                </a:solidFill>
                <a:latin typeface="Avenir Next Cyr Medium" pitchFamily="34" charset="-52"/>
              </a:rPr>
              <a:t>Питание</a:t>
            </a:r>
            <a:endParaRPr lang="ru-RU" sz="1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D654E5B-4E38-4935-BC92-FCAAFCC2BEA5}"/>
              </a:ext>
            </a:extLst>
          </p:cNvPr>
          <p:cNvSpPr/>
          <p:nvPr/>
        </p:nvSpPr>
        <p:spPr>
          <a:xfrm>
            <a:off x="7318061" y="2727769"/>
            <a:ext cx="1114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2850DC"/>
                </a:solidFill>
                <a:latin typeface="Avenir Next Cyr Medium" pitchFamily="34" charset="-52"/>
              </a:rPr>
              <a:t>Тренировки</a:t>
            </a:r>
            <a:endParaRPr lang="ru-RU" dirty="0"/>
          </a:p>
        </p:txBody>
      </p:sp>
      <p:sp>
        <p:nvSpPr>
          <p:cNvPr id="29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25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2975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7">
            <a:extLst>
              <a:ext uri="{FF2B5EF4-FFF2-40B4-BE49-F238E27FC236}">
                <a16:creationId xmlns="" xmlns:a16="http://schemas.microsoft.com/office/drawing/2014/main" id="{82811601-63A4-BA44-BE3D-4B9B339C5C2D}"/>
              </a:ext>
            </a:extLst>
          </p:cNvPr>
          <p:cNvSpPr txBox="1">
            <a:spLocks/>
          </p:cNvSpPr>
          <p:nvPr/>
        </p:nvSpPr>
        <p:spPr>
          <a:xfrm>
            <a:off x="-1" y="2946968"/>
            <a:ext cx="12192000" cy="925959"/>
          </a:xfrm>
          <a:prstGeom prst="rect">
            <a:avLst/>
          </a:prstGeom>
        </p:spPr>
        <p:txBody>
          <a:bodyPr vert="horz" wrap="square" lIns="0" tIns="242570" rIns="0" bIns="0" rtlCol="0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5pPr>
            <a:lvl6pPr marL="45718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6pPr>
            <a:lvl7pPr marL="91437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7pPr>
            <a:lvl8pPr marL="13715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8pPr>
            <a:lvl9pPr marL="18287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9pPr>
          </a:lstStyle>
          <a:p>
            <a:pPr marR="5080" algn="ctr">
              <a:lnSpc>
                <a:spcPct val="80000"/>
              </a:lnSpc>
              <a:spcBef>
                <a:spcPts val="0"/>
              </a:spcBef>
            </a:pPr>
            <a:r>
              <a:rPr lang="ru-RU" sz="5400" b="1" dirty="0">
                <a:solidFill>
                  <a:srgbClr val="2850DC"/>
                </a:solidFill>
                <a:latin typeface="Avenir Next Cyr Medium" pitchFamily="34" charset="-52"/>
                <a:cs typeface="Arial Black" panose="020B0604020202020204" pitchFamily="34" charset="0"/>
              </a:rPr>
              <a:t>РЕЗУЛЬТАТЫ</a:t>
            </a:r>
          </a:p>
        </p:txBody>
      </p:sp>
      <p:sp>
        <p:nvSpPr>
          <p:cNvPr id="4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26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84918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7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Результаты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9ECFE82-C748-449F-8C01-09DCA6005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56" y="2254966"/>
            <a:ext cx="7550619" cy="353562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50A2DF6-13D1-4134-BDD2-BE52B4EE2673}"/>
              </a:ext>
            </a:extLst>
          </p:cNvPr>
          <p:cNvSpPr/>
          <p:nvPr/>
        </p:nvSpPr>
        <p:spPr>
          <a:xfrm>
            <a:off x="9183975" y="2704664"/>
            <a:ext cx="2325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72B4D"/>
                </a:solidFill>
                <a:latin typeface="Avenir Next Cyr Medium" pitchFamily="34" charset="-52"/>
              </a:rPr>
              <a:t>Образование пиков на графике объясняется достижением полки по ресурсам CPU</a:t>
            </a:r>
            <a:endParaRPr lang="ru-RU" dirty="0">
              <a:latin typeface="Avenir Next Cyr Medium" pitchFamily="3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7" y="1581947"/>
            <a:ext cx="792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Проверка возможности системы:  </a:t>
            </a:r>
            <a:r>
              <a:rPr lang="ru-RU" sz="2000" b="1" dirty="0" smtClean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100 потоков</a:t>
            </a:r>
            <a:endParaRPr lang="ru-RU" sz="2000" b="1" dirty="0">
              <a:solidFill>
                <a:srgbClr val="002060"/>
              </a:solidFill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9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27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95173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50A2DF6-13D1-4134-BDD2-BE52B4EE2673}"/>
              </a:ext>
            </a:extLst>
          </p:cNvPr>
          <p:cNvSpPr/>
          <p:nvPr/>
        </p:nvSpPr>
        <p:spPr>
          <a:xfrm>
            <a:off x="9183975" y="2704664"/>
            <a:ext cx="2325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72B4D"/>
                </a:solidFill>
                <a:latin typeface="Avenir Next Cyr Medium" pitchFamily="34" charset="-52"/>
              </a:rPr>
              <a:t>Пики в увеличении времени запроса начинаются </a:t>
            </a:r>
            <a:br>
              <a:rPr lang="ru-RU" dirty="0">
                <a:solidFill>
                  <a:srgbClr val="172B4D"/>
                </a:solidFill>
                <a:latin typeface="Avenir Next Cyr Medium" pitchFamily="34" charset="-52"/>
              </a:rPr>
            </a:br>
            <a:r>
              <a:rPr lang="ru-RU" dirty="0">
                <a:solidFill>
                  <a:srgbClr val="172B4D"/>
                </a:solidFill>
                <a:latin typeface="Avenir Next Cyr Medium" pitchFamily="34" charset="-52"/>
              </a:rPr>
              <a:t>по достижении примерно 70-ти пользователей</a:t>
            </a:r>
            <a:endParaRPr lang="ru-RU" dirty="0">
              <a:latin typeface="Avenir Next Cyr Medium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F12B612-D005-452C-B055-44B7E6423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16" y="2102130"/>
            <a:ext cx="7827259" cy="33941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7" y="1578631"/>
            <a:ext cx="792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Проверка возможности системы: 100 </a:t>
            </a:r>
            <a:r>
              <a:rPr lang="ru-RU" sz="2000" b="1" dirty="0" smtClean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потоков</a:t>
            </a:r>
            <a:endParaRPr lang="ru-RU" sz="2000" b="1" dirty="0">
              <a:solidFill>
                <a:srgbClr val="002060"/>
              </a:solidFill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2F8F32-DF36-4F3F-982B-517D0662ADDA}"/>
              </a:ext>
            </a:extLst>
          </p:cNvPr>
          <p:cNvSpPr txBox="1"/>
          <p:nvPr/>
        </p:nvSpPr>
        <p:spPr>
          <a:xfrm>
            <a:off x="1260007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Результаты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9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28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83843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3927FEE-0BA7-4CD1-A27E-25369BC68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4" y="2652547"/>
            <a:ext cx="9810752" cy="33760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FBFA907-3D3B-4BB7-8A00-6184FDBD9045}"/>
              </a:ext>
            </a:extLst>
          </p:cNvPr>
          <p:cNvSpPr/>
          <p:nvPr/>
        </p:nvSpPr>
        <p:spPr>
          <a:xfrm>
            <a:off x="2819400" y="15941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venir Next Cyr Medium" pitchFamily="34" charset="-52"/>
              </a:rPr>
              <a:t>1. </a:t>
            </a:r>
            <a:r>
              <a:rPr lang="ru-RU" dirty="0">
                <a:solidFill>
                  <a:srgbClr val="002060"/>
                </a:solidFill>
                <a:latin typeface="Avenir Next Cyr Medium" pitchFamily="34" charset="-52"/>
              </a:rPr>
              <a:t>Максимальный 99-й перцентиль: 60000 мс</a:t>
            </a:r>
          </a:p>
          <a:p>
            <a:r>
              <a:rPr lang="ru-RU" b="1" dirty="0">
                <a:solidFill>
                  <a:srgbClr val="002060"/>
                </a:solidFill>
                <a:latin typeface="Avenir Next Cyr Medium" pitchFamily="34" charset="-52"/>
              </a:rPr>
              <a:t>2. </a:t>
            </a:r>
            <a:r>
              <a:rPr lang="ru-RU" dirty="0">
                <a:solidFill>
                  <a:srgbClr val="002060"/>
                </a:solidFill>
                <a:latin typeface="Avenir Next Cyr Medium" pitchFamily="34" charset="-52"/>
              </a:rPr>
              <a:t>Максимальный 95-й перцентиль: 20990 мс (Получение страницы тега/статьи)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7" y="1578631"/>
            <a:ext cx="155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Результат: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4895A65-3FC2-4288-96E2-1D972D436905}"/>
              </a:ext>
            </a:extLst>
          </p:cNvPr>
          <p:cNvSpPr txBox="1"/>
          <p:nvPr/>
        </p:nvSpPr>
        <p:spPr>
          <a:xfrm>
            <a:off x="1260007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Результаты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10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29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69477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0_САША_ПРЕЗЕНТАЦИИ\00_ПРЕЗЕНТАЦИИ СПОРТМАСТЕР\но м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048210"/>
            <a:ext cx="4048870" cy="416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3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 flipH="1">
            <a:off x="1580306" y="3059624"/>
            <a:ext cx="4364646" cy="2164964"/>
          </a:xfrm>
          <a:prstGeom prst="wedgeEllipseCallout">
            <a:avLst>
              <a:gd name="adj1" fmla="val -73635"/>
              <a:gd name="adj2" fmla="val -29734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6" y="1050188"/>
            <a:ext cx="4684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Medium" pitchFamily="2" charset="0"/>
              </a:rPr>
              <a:t>История из жизни: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55509F-F2B8-4ECE-8FA4-25D5DE8C09BE}"/>
              </a:ext>
            </a:extLst>
          </p:cNvPr>
          <p:cNvSpPr txBox="1"/>
          <p:nvPr/>
        </p:nvSpPr>
        <p:spPr>
          <a:xfrm>
            <a:off x="2253658" y="3634274"/>
            <a:ext cx="30179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А мы выпустили </a:t>
            </a:r>
            <a:r>
              <a:rPr lang="en-US" sz="3000" b="1" dirty="0">
                <a:solidFill>
                  <a:srgbClr val="002060"/>
                </a:solidFill>
              </a:rPr>
              <a:t/>
            </a:r>
            <a:br>
              <a:rPr lang="en-US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проект </a:t>
            </a:r>
            <a:r>
              <a:rPr lang="en-US" sz="3000" b="1" dirty="0">
                <a:solidFill>
                  <a:srgbClr val="002060"/>
                </a:solidFill>
              </a:rPr>
              <a:t>MVP</a:t>
            </a:r>
            <a:r>
              <a:rPr lang="ru-RU" sz="3000" b="1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CFA88A8-C760-4284-B692-52A1BE8740CA}"/>
              </a:ext>
            </a:extLst>
          </p:cNvPr>
          <p:cNvSpPr/>
          <p:nvPr/>
        </p:nvSpPr>
        <p:spPr>
          <a:xfrm>
            <a:off x="5344725" y="1068730"/>
            <a:ext cx="4457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Medium" pitchFamily="2" charset="0"/>
              </a:rPr>
              <a:t>Мы выпустили</a:t>
            </a:r>
            <a:r>
              <a:rPr lang="en-US" sz="3200" b="1" dirty="0">
                <a:solidFill>
                  <a:srgbClr val="2850DC"/>
                </a:solidFill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Medium" pitchFamily="2" charset="0"/>
              </a:rPr>
              <a:t>проект…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58059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18FE17D-2114-4A16-B931-11C0C614E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56" y="2254966"/>
            <a:ext cx="7550619" cy="27928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7" y="1578631"/>
            <a:ext cx="792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Проверка стабильности системы:   20 </a:t>
            </a:r>
            <a:r>
              <a:rPr lang="ru-RU" sz="2000" b="1" dirty="0" smtClean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потоков</a:t>
            </a:r>
            <a:endParaRPr lang="ru-RU" sz="2000" b="1" dirty="0">
              <a:solidFill>
                <a:srgbClr val="002060"/>
              </a:solidFill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50A2DF6-13D1-4134-BDD2-BE52B4EE2673}"/>
              </a:ext>
            </a:extLst>
          </p:cNvPr>
          <p:cNvSpPr/>
          <p:nvPr/>
        </p:nvSpPr>
        <p:spPr>
          <a:xfrm>
            <a:off x="9183975" y="2704664"/>
            <a:ext cx="2494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72B4D"/>
                </a:solidFill>
                <a:latin typeface="Avenir Next Cyr Medium" pitchFamily="34" charset="-52"/>
              </a:rPr>
              <a:t>Увеличение времени ответа коррелирует с увеличением нагрузки на сервер</a:t>
            </a:r>
            <a:endParaRPr lang="ru-RU" dirty="0">
              <a:latin typeface="Avenir Next Cyr Medium" pitchFamily="3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A5985F8-A00D-4A41-A198-14B4E7D59A23}"/>
              </a:ext>
            </a:extLst>
          </p:cNvPr>
          <p:cNvSpPr txBox="1"/>
          <p:nvPr/>
        </p:nvSpPr>
        <p:spPr>
          <a:xfrm>
            <a:off x="1260007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Результаты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9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30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155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40990AD-D9A8-495B-B834-55E911647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r="3245"/>
          <a:stretch/>
        </p:blipFill>
        <p:spPr>
          <a:xfrm>
            <a:off x="1260007" y="2254966"/>
            <a:ext cx="7632000" cy="35049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7" y="1578631"/>
            <a:ext cx="792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Проверка стабильности системы:     20 </a:t>
            </a:r>
            <a:r>
              <a:rPr lang="ru-RU" sz="2000" b="1" dirty="0" smtClean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потоков</a:t>
            </a:r>
            <a:endParaRPr lang="ru-RU" sz="2000" b="1" dirty="0">
              <a:solidFill>
                <a:srgbClr val="002060"/>
              </a:solidFill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50A2DF6-13D1-4134-BDD2-BE52B4EE2673}"/>
              </a:ext>
            </a:extLst>
          </p:cNvPr>
          <p:cNvSpPr/>
          <p:nvPr/>
        </p:nvSpPr>
        <p:spPr>
          <a:xfrm>
            <a:off x="9183975" y="2537434"/>
            <a:ext cx="23730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venir Next Cyr Medium" pitchFamily="34" charset="-52"/>
              </a:rPr>
              <a:t>99-й перцентиль:</a:t>
            </a:r>
            <a:r>
              <a:rPr lang="ru-RU" dirty="0">
                <a:solidFill>
                  <a:srgbClr val="002060"/>
                </a:solidFill>
                <a:latin typeface="Avenir Next Cyr Medium" pitchFamily="34" charset="-52"/>
              </a:rPr>
              <a:t> </a:t>
            </a:r>
            <a:br>
              <a:rPr lang="ru-RU" dirty="0">
                <a:solidFill>
                  <a:srgbClr val="002060"/>
                </a:solidFill>
                <a:latin typeface="Avenir Next Cyr Medium" pitchFamily="34" charset="-52"/>
              </a:rPr>
            </a:br>
            <a:r>
              <a:rPr lang="ru-RU" dirty="0">
                <a:solidFill>
                  <a:srgbClr val="002060"/>
                </a:solidFill>
                <a:latin typeface="Avenir Next Cyr Medium" pitchFamily="34" charset="-52"/>
              </a:rPr>
              <a:t>1968 мс</a:t>
            </a:r>
          </a:p>
          <a:p>
            <a:endParaRPr lang="ru-RU" dirty="0">
              <a:solidFill>
                <a:srgbClr val="002060"/>
              </a:solidFill>
              <a:latin typeface="Avenir Next Cyr Medium" pitchFamily="34" charset="-52"/>
            </a:endParaRPr>
          </a:p>
          <a:p>
            <a:r>
              <a:rPr lang="ru-RU" b="1" dirty="0">
                <a:solidFill>
                  <a:srgbClr val="002060"/>
                </a:solidFill>
                <a:latin typeface="Avenir Next Cyr Medium" pitchFamily="34" charset="-52"/>
              </a:rPr>
              <a:t>95-й перцентиль:</a:t>
            </a:r>
            <a:r>
              <a:rPr lang="ru-RU" dirty="0">
                <a:solidFill>
                  <a:srgbClr val="002060"/>
                </a:solidFill>
                <a:latin typeface="Avenir Next Cyr Medium" pitchFamily="34" charset="-52"/>
              </a:rPr>
              <a:t> </a:t>
            </a:r>
            <a:br>
              <a:rPr lang="ru-RU" dirty="0">
                <a:solidFill>
                  <a:srgbClr val="002060"/>
                </a:solidFill>
                <a:latin typeface="Avenir Next Cyr Medium" pitchFamily="34" charset="-52"/>
              </a:rPr>
            </a:br>
            <a:r>
              <a:rPr lang="ru-RU" dirty="0">
                <a:solidFill>
                  <a:srgbClr val="002060"/>
                </a:solidFill>
                <a:latin typeface="Avenir Next Cyr Medium" pitchFamily="34" charset="-52"/>
              </a:rPr>
              <a:t>742 </a:t>
            </a:r>
            <a:r>
              <a:rPr lang="ru-RU" dirty="0" smtClean="0">
                <a:solidFill>
                  <a:srgbClr val="002060"/>
                </a:solidFill>
                <a:latin typeface="Avenir Next Cyr Medium" pitchFamily="34" charset="-52"/>
              </a:rPr>
              <a:t>мс</a:t>
            </a:r>
          </a:p>
          <a:p>
            <a:endParaRPr lang="ru-RU" dirty="0">
              <a:solidFill>
                <a:srgbClr val="002060"/>
              </a:solidFill>
              <a:latin typeface="Avenir Next Cyr Medium" pitchFamily="34" charset="-52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Avenir Next Cyr Medium" pitchFamily="34" charset="-52"/>
              </a:rPr>
              <a:t>Request Per Minute:  </a:t>
            </a:r>
            <a:r>
              <a:rPr lang="en-US" dirty="0" smtClean="0">
                <a:solidFill>
                  <a:srgbClr val="002060"/>
                </a:solidFill>
                <a:latin typeface="Avenir Next Cyr Medium" pitchFamily="34" charset="-52"/>
              </a:rPr>
              <a:t>6300</a:t>
            </a:r>
            <a:endParaRPr lang="ru-RU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D5972F-F9E1-49A4-9284-3ED9A8F07318}"/>
              </a:ext>
            </a:extLst>
          </p:cNvPr>
          <p:cNvSpPr txBox="1"/>
          <p:nvPr/>
        </p:nvSpPr>
        <p:spPr>
          <a:xfrm>
            <a:off x="1260007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Результаты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31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7217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7" y="1578631"/>
            <a:ext cx="792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Полученные результаты: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7" y="2220629"/>
            <a:ext cx="6410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2000" dirty="0">
                <a:latin typeface="Avenir Next Cyr Medium" pitchFamily="34" charset="-52"/>
              </a:rPr>
              <a:t>Текущий предел 70 клиентов на 1 </a:t>
            </a:r>
            <a:r>
              <a:rPr lang="en-US" sz="2000" dirty="0">
                <a:latin typeface="Avenir Next Cyr Medium" pitchFamily="34" charset="-52"/>
              </a:rPr>
              <a:t>pod</a:t>
            </a:r>
            <a:r>
              <a:rPr lang="ru-RU" sz="2000" dirty="0">
                <a:latin typeface="Avenir Next Cyr Medium" pitchFamily="34" charset="-52"/>
              </a:rPr>
              <a:t/>
            </a:r>
            <a:br>
              <a:rPr lang="ru-RU" sz="2000" dirty="0">
                <a:latin typeface="Avenir Next Cyr Medium" pitchFamily="34" charset="-52"/>
              </a:rPr>
            </a:br>
            <a:endParaRPr lang="ru-RU" sz="2000" dirty="0">
              <a:latin typeface="Avenir Next Cyr Medium" pitchFamily="34" charset="-52"/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latin typeface="Avenir Next Cyr Medium" pitchFamily="34" charset="-52"/>
              </a:rPr>
              <a:t>Стабильная работа системы при 20 </a:t>
            </a:r>
            <a:r>
              <a:rPr lang="ru-RU" sz="2000" dirty="0" smtClean="0">
                <a:latin typeface="Avenir Next Cyr Medium" pitchFamily="34" charset="-52"/>
              </a:rPr>
              <a:t>потоках</a:t>
            </a:r>
            <a:r>
              <a:rPr lang="ru-RU" sz="2000" dirty="0">
                <a:latin typeface="Avenir Next Cyr Medium" pitchFamily="34" charset="-52"/>
              </a:rPr>
              <a:t/>
            </a:r>
            <a:br>
              <a:rPr lang="ru-RU" sz="2000" dirty="0">
                <a:latin typeface="Avenir Next Cyr Medium" pitchFamily="34" charset="-52"/>
              </a:rPr>
            </a:br>
            <a:r>
              <a:rPr lang="ru-RU" sz="2000" dirty="0">
                <a:latin typeface="Avenir Next Cyr Medium" pitchFamily="34" charset="-52"/>
              </a:rPr>
              <a:t>на 1 </a:t>
            </a:r>
            <a:r>
              <a:rPr lang="en-US" sz="2000" dirty="0" smtClean="0">
                <a:latin typeface="Avenir Next Cyr Medium" pitchFamily="34" charset="-52"/>
              </a:rPr>
              <a:t>pod </a:t>
            </a:r>
            <a:r>
              <a:rPr lang="ru-RU" sz="2000" dirty="0">
                <a:latin typeface="Avenir Next Cyr Medium" pitchFamily="34" charset="-52"/>
              </a:rPr>
              <a:t/>
            </a:r>
            <a:br>
              <a:rPr lang="ru-RU" sz="2000" dirty="0">
                <a:latin typeface="Avenir Next Cyr Medium" pitchFamily="34" charset="-52"/>
              </a:rPr>
            </a:br>
            <a:endParaRPr lang="ru-RU" sz="2000" dirty="0">
              <a:latin typeface="Avenir Next Cyr Medium" pitchFamily="34" charset="-52"/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latin typeface="Avenir Next Cyr Medium" pitchFamily="34" charset="-52"/>
              </a:rPr>
              <a:t>Ряд виджетов на страницах не загрузился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3D1D98F-C827-4760-9388-149DFF3A3C09}"/>
              </a:ext>
            </a:extLst>
          </p:cNvPr>
          <p:cNvSpPr txBox="1"/>
          <p:nvPr/>
        </p:nvSpPr>
        <p:spPr>
          <a:xfrm>
            <a:off x="1260007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Результаты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18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32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  <p:pic>
        <p:nvPicPr>
          <p:cNvPr id="4099" name="Picture 3" descr="D:\0_САША_ПРЕЗЕНТАЦИИ\00_ПРЕЗЕНТАЦИИ СПОРТМАСТЕР\картинки\Человечки\undraw_Agree_re_hor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51" y="3457575"/>
            <a:ext cx="4693213" cy="28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32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виркл">
            <a:extLst>
              <a:ext uri="{FF2B5EF4-FFF2-40B4-BE49-F238E27FC236}">
                <a16:creationId xmlns="" xmlns:a16="http://schemas.microsoft.com/office/drawing/2014/main" id="{EE68E88C-309A-0B47-9D5E-8AFE5DF66A5D}"/>
              </a:ext>
            </a:extLst>
          </p:cNvPr>
          <p:cNvSpPr/>
          <p:nvPr/>
        </p:nvSpPr>
        <p:spPr>
          <a:xfrm>
            <a:off x="6953250" y="1438275"/>
            <a:ext cx="4091256" cy="4410075"/>
          </a:xfrm>
          <a:prstGeom prst="roundRect">
            <a:avLst>
              <a:gd name="adj" fmla="val 2217"/>
            </a:avLst>
          </a:prstGeom>
          <a:solidFill>
            <a:srgbClr val="FFFFFF"/>
          </a:solidFill>
          <a:ln w="12700">
            <a:solidFill>
              <a:schemeClr val="bg1">
                <a:lumMod val="85000"/>
              </a:schemeClr>
            </a:solidFill>
            <a:miter lim="400000"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/>
            </a:pPr>
            <a:endParaRPr sz="16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7" y="1578631"/>
            <a:ext cx="792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Нагрузка при промоакции: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7" y="2065111"/>
            <a:ext cx="5465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dirty="0">
                <a:latin typeface="Avenir Next Cyr Medium" pitchFamily="34" charset="-52"/>
              </a:rPr>
              <a:t>Рассылка будет на </a:t>
            </a:r>
            <a:r>
              <a:rPr lang="en-US" sz="2000" dirty="0">
                <a:latin typeface="Avenir Next Cyr Medium" pitchFamily="34" charset="-52"/>
              </a:rPr>
              <a:t>4</a:t>
            </a:r>
            <a:r>
              <a:rPr lang="ru-RU" sz="2000" dirty="0">
                <a:latin typeface="Avenir Next Cyr Medium" pitchFamily="34" charset="-52"/>
              </a:rPr>
              <a:t>0к клиентов</a:t>
            </a:r>
            <a:br>
              <a:rPr lang="ru-RU" sz="2000" dirty="0">
                <a:latin typeface="Avenir Next Cyr Medium" pitchFamily="34" charset="-52"/>
              </a:rPr>
            </a:br>
            <a:endParaRPr lang="ru-RU" sz="2000" dirty="0">
              <a:latin typeface="Avenir Next Cyr Medium" pitchFamily="34" charset="-52"/>
            </a:endParaRPr>
          </a:p>
          <a:p>
            <a:pPr>
              <a:buClr>
                <a:srgbClr val="2850DC"/>
              </a:buClr>
            </a:pPr>
            <a:r>
              <a:rPr lang="ru-RU" sz="2000" dirty="0">
                <a:latin typeface="Avenir Next Cyr Medium" pitchFamily="34" charset="-52"/>
              </a:rPr>
              <a:t/>
            </a:r>
            <a:br>
              <a:rPr lang="ru-RU" sz="2000" dirty="0">
                <a:latin typeface="Avenir Next Cyr Medium" pitchFamily="34" charset="-52"/>
              </a:rPr>
            </a:br>
            <a:endParaRPr lang="ru-RU" sz="2000" dirty="0">
              <a:latin typeface="Avenir Next Cyr Medium" pitchFamily="3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3D1D98F-C827-4760-9388-149DFF3A3C09}"/>
              </a:ext>
            </a:extLst>
          </p:cNvPr>
          <p:cNvSpPr txBox="1"/>
          <p:nvPr/>
        </p:nvSpPr>
        <p:spPr>
          <a:xfrm>
            <a:off x="1260007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Результаты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80393" y="2609856"/>
            <a:ext cx="2794099" cy="1468816"/>
            <a:chOff x="7299441" y="4501423"/>
            <a:chExt cx="2794099" cy="10322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id="{1E7A02DA-ACCD-47F6-AE88-D0272FA92D56}"/>
                    </a:ext>
                  </a:extLst>
                </p:cNvPr>
                <p:cNvSpPr txBox="1"/>
                <p:nvPr/>
              </p:nvSpPr>
              <p:spPr>
                <a:xfrm>
                  <a:off x="7299442" y="4501423"/>
                  <a:ext cx="1996380" cy="3562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tx1"/>
                      </a:solidFill>
                      <a:latin typeface="Avenir Next Cyr Medium" pitchFamily="34" charset="-52"/>
                    </a:rPr>
                    <a:t>Pb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𝑻𝒅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𝑷𝒐𝒅𝒃</m:t>
                              </m:r>
                            </m:den>
                          </m:f>
                        </m:e>
                      </m:d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𝟕𝟐𝟎</m:t>
                      </m:r>
                    </m:oMath>
                  </a14:m>
                  <a:endParaRPr lang="ru-RU" b="1" dirty="0">
                    <a:solidFill>
                      <a:schemeClr val="tx1"/>
                    </a:solidFill>
                    <a:latin typeface="Avenir Next Cyr Medium" pitchFamily="34" charset="-52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E7A02DA-ACCD-47F6-AE88-D0272FA92D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9442" y="4501423"/>
                  <a:ext cx="1996380" cy="35621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439" b="-602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379A418-0F04-457B-BE52-09278DDB3F68}"/>
                </a:ext>
              </a:extLst>
            </p:cNvPr>
            <p:cNvSpPr txBox="1"/>
            <p:nvPr/>
          </p:nvSpPr>
          <p:spPr>
            <a:xfrm>
              <a:off x="7299441" y="5008293"/>
              <a:ext cx="2677080" cy="259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Avenir Next Cyr Medium" pitchFamily="34" charset="-52"/>
                </a:rPr>
                <a:t>Нагрузка на 1 </a:t>
              </a:r>
              <a:r>
                <a:rPr lang="en-US" dirty="0">
                  <a:latin typeface="Avenir Next Cyr Medium" pitchFamily="34" charset="-52"/>
                </a:rPr>
                <a:t>pod </a:t>
              </a:r>
              <a:r>
                <a:rPr lang="ru-RU" dirty="0">
                  <a:latin typeface="Avenir Next Cyr Medium" pitchFamily="34" charset="-52"/>
                </a:rPr>
                <a:t>:  8</a:t>
              </a:r>
              <a:r>
                <a:rPr lang="en-US" dirty="0">
                  <a:latin typeface="Avenir Next Cyr Medium" pitchFamily="34" charset="-52"/>
                </a:rPr>
                <a:t> </a:t>
              </a:r>
              <a:r>
                <a:rPr lang="ru-RU" dirty="0">
                  <a:latin typeface="Avenir Next Cyr Medium" pitchFamily="34" charset="-52"/>
                </a:rPr>
                <a:t>ч/м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28CB570-E604-4FEB-8F61-7456A9928BC7}"/>
                </a:ext>
              </a:extLst>
            </p:cNvPr>
            <p:cNvSpPr txBox="1"/>
            <p:nvPr/>
          </p:nvSpPr>
          <p:spPr>
            <a:xfrm>
              <a:off x="7299442" y="5274115"/>
              <a:ext cx="2794098" cy="259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Avenir Next Cyr Medium" pitchFamily="34" charset="-52"/>
                </a:rPr>
                <a:t>Нагрузка на 7 </a:t>
              </a:r>
              <a:r>
                <a:rPr lang="en-US" dirty="0">
                  <a:latin typeface="Avenir Next Cyr Medium" pitchFamily="34" charset="-52"/>
                </a:rPr>
                <a:t>pod </a:t>
              </a:r>
              <a:r>
                <a:rPr lang="ru-RU" dirty="0">
                  <a:latin typeface="Avenir Next Cyr Medium" pitchFamily="34" charset="-52"/>
                </a:rPr>
                <a:t>:  56</a:t>
              </a:r>
              <a:r>
                <a:rPr lang="en-US" dirty="0">
                  <a:latin typeface="Avenir Next Cyr Medium" pitchFamily="34" charset="-52"/>
                </a:rPr>
                <a:t> </a:t>
              </a:r>
              <a:r>
                <a:rPr lang="ru-RU" dirty="0">
                  <a:latin typeface="Avenir Next Cyr Medium" pitchFamily="34" charset="-52"/>
                </a:rPr>
                <a:t>ч/м</a:t>
              </a:r>
            </a:p>
          </p:txBody>
        </p:sp>
      </p:grpSp>
      <p:sp>
        <p:nvSpPr>
          <p:cNvPr id="18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33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B147043-3711-49E6-AB8C-CAB7CD74322E}"/>
              </a:ext>
            </a:extLst>
          </p:cNvPr>
          <p:cNvSpPr txBox="1"/>
          <p:nvPr/>
        </p:nvSpPr>
        <p:spPr>
          <a:xfrm>
            <a:off x="7315703" y="2063954"/>
            <a:ext cx="3728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  <a:cs typeface="Gotham Pro Medium" pitchFamily="2" charset="0"/>
              </a:rPr>
              <a:t>Ежедневный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  <a:cs typeface="Gotham Pro Medium" pitchFamily="2" charset="0"/>
              </a:rPr>
              <a:t>траффик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  <a:cs typeface="Gotham Pro Medium" pitchFamily="2" charset="0"/>
              </a:rPr>
              <a:t>: 57,3к</a:t>
            </a:r>
          </a:p>
          <a:p>
            <a:pPr>
              <a:buClr>
                <a:srgbClr val="2850DC"/>
              </a:buClr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Cyr Medium" pitchFamily="34" charset="-52"/>
              <a:cs typeface="Gotham Pro Medium" pitchFamily="2" charset="0"/>
            </a:endParaRPr>
          </a:p>
          <a:p>
            <a:pPr>
              <a:buClr>
                <a:srgbClr val="2850DC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  <a:cs typeface="Gotham Pro Medium" pitchFamily="2" charset="0"/>
              </a:rPr>
              <a:t>Pod Back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  <a:cs typeface="Gotham Pro Medium" pitchFamily="2" charset="0"/>
              </a:rPr>
              <a:t>(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  <a:cs typeface="Gotham Pro Medium" pitchFamily="2" charset="0"/>
              </a:rPr>
              <a:t>Pod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  <a:cs typeface="Gotham Pro Medium" pitchFamily="2" charset="0"/>
              </a:rPr>
              <a:t>b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  <a:cs typeface="Gotham Pro Medium" pitchFamily="2" charset="0"/>
              </a:rPr>
              <a:t>)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  <a:cs typeface="Gotham Pro Medium" pitchFamily="2" charset="0"/>
              </a:rPr>
              <a:t>: 7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  <a:cs typeface="Gotham Pro Medium" pitchFamily="2" charset="0"/>
              </a:rPr>
            </a:b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Cyr Medium" pitchFamily="34" charset="-52"/>
              <a:cs typeface="Gotham Pro Medium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4648D06A-9612-4F80-A0E6-9D185E84C42F}"/>
                  </a:ext>
                </a:extLst>
              </p:cNvPr>
              <p:cNvSpPr txBox="1"/>
              <p:nvPr/>
            </p:nvSpPr>
            <p:spPr>
              <a:xfrm>
                <a:off x="7315704" y="3388550"/>
                <a:ext cx="193867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Cyr Medium" pitchFamily="34" charset="-52"/>
                  </a:rPr>
                  <a:t>Pb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𝑻𝒅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𝑷𝒐𝒅𝒃</m:t>
                            </m:r>
                          </m:den>
                        </m:f>
                      </m:e>
                    </m:d>
                    <m:r>
                      <a:rPr lang="ru-RU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ru-RU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𝟕𝟐𝟎</m:t>
                    </m:r>
                  </m:oMath>
                </a14:m>
                <a:endParaRPr 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Cyr Medium" pitchFamily="34" charset="-52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648D06A-9612-4F80-A0E6-9D185E84C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704" y="3388550"/>
                <a:ext cx="1938672" cy="506870"/>
              </a:xfrm>
              <a:prstGeom prst="rect">
                <a:avLst/>
              </a:prstGeom>
              <a:blipFill rotWithShape="1">
                <a:blip r:embed="rId5"/>
                <a:stretch>
                  <a:fillRect l="-2516" r="-1887" b="-6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25B3E2F-8B8E-49AA-AD37-FF05FC7E24CA}"/>
              </a:ext>
            </a:extLst>
          </p:cNvPr>
          <p:cNvSpPr txBox="1"/>
          <p:nvPr/>
        </p:nvSpPr>
        <p:spPr>
          <a:xfrm>
            <a:off x="7386350" y="4403995"/>
            <a:ext cx="2794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</a:rPr>
              <a:t>Нагрузка на 1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</a:rPr>
              <a:t>pod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</a:rPr>
              <a:t>: 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</a:rPr>
              <a:t>1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</a:rPr>
              <a:t>1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</a:rPr>
              <a:t>ч/м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C0FF655-218C-4431-A1BA-099E31A19BE9}"/>
              </a:ext>
            </a:extLst>
          </p:cNvPr>
          <p:cNvSpPr txBox="1"/>
          <p:nvPr/>
        </p:nvSpPr>
        <p:spPr>
          <a:xfrm>
            <a:off x="7386350" y="4773327"/>
            <a:ext cx="2794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</a:rPr>
              <a:t>Нагрузка на 7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</a:rPr>
              <a:t> pod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</a:rPr>
              <a:t>:  80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Cyr Medium" pitchFamily="34" charset="-52"/>
              </a:rPr>
              <a:t>ч/м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84D80BC-203C-4468-B41D-6D237F13A1A0}"/>
              </a:ext>
            </a:extLst>
          </p:cNvPr>
          <p:cNvSpPr txBox="1"/>
          <p:nvPr/>
        </p:nvSpPr>
        <p:spPr>
          <a:xfrm>
            <a:off x="7315704" y="1578631"/>
            <a:ext cx="792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Текущая нагрузка: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14A133C-9ABF-47CD-9FF6-05CDC6E62DE9}"/>
              </a:ext>
            </a:extLst>
          </p:cNvPr>
          <p:cNvSpPr txBox="1"/>
          <p:nvPr/>
        </p:nvSpPr>
        <p:spPr>
          <a:xfrm>
            <a:off x="1279118" y="5760186"/>
            <a:ext cx="5590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Вывод: </a:t>
            </a:r>
            <a:r>
              <a:rPr lang="ru-RU" sz="2000" b="1" dirty="0" smtClean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Нагрузка </a:t>
            </a:r>
            <a:r>
              <a:rPr lang="ru-RU" sz="20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увеличится </a:t>
            </a:r>
            <a:r>
              <a:rPr lang="ru-RU" sz="2000" b="1" dirty="0" smtClean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в два </a:t>
            </a:r>
            <a:r>
              <a:rPr lang="ru-RU" sz="20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раза</a:t>
            </a:r>
          </a:p>
        </p:txBody>
      </p:sp>
      <p:pic>
        <p:nvPicPr>
          <p:cNvPr id="1026" name="Picture 2" descr="Image 11 of 5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608" y="1301346"/>
            <a:ext cx="387887" cy="4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11 of 5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6649" y="1303708"/>
            <a:ext cx="387887" cy="4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E8D033C-36DD-4055-9BE7-40FA3C22CDFF}"/>
              </a:ext>
            </a:extLst>
          </p:cNvPr>
          <p:cNvSpPr txBox="1"/>
          <p:nvPr/>
        </p:nvSpPr>
        <p:spPr>
          <a:xfrm>
            <a:off x="1260008" y="4421617"/>
            <a:ext cx="501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Расчетная нагрузка</a:t>
            </a:r>
            <a:r>
              <a:rPr lang="en-US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на 1</a:t>
            </a:r>
            <a:r>
              <a:rPr lang="en-US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 pod</a:t>
            </a:r>
            <a:r>
              <a:rPr lang="ru-RU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: </a:t>
            </a:r>
            <a:r>
              <a:rPr lang="en-US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19 </a:t>
            </a:r>
            <a:r>
              <a:rPr lang="ru-RU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ч/м</a:t>
            </a:r>
            <a:r>
              <a:rPr lang="ru-RU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  </a:t>
            </a:r>
            <a:endParaRPr lang="ru-RU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0BE7746-08FE-4316-BE64-366BD445A724}"/>
              </a:ext>
            </a:extLst>
          </p:cNvPr>
          <p:cNvSpPr txBox="1"/>
          <p:nvPr/>
        </p:nvSpPr>
        <p:spPr>
          <a:xfrm>
            <a:off x="1260007" y="4791897"/>
            <a:ext cx="536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Расчетная нагрузка</a:t>
            </a:r>
            <a:r>
              <a:rPr lang="en-US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на 7</a:t>
            </a:r>
            <a:r>
              <a:rPr lang="en-US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 pod</a:t>
            </a:r>
            <a:r>
              <a:rPr lang="ru-RU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: </a:t>
            </a:r>
            <a:r>
              <a:rPr lang="en-US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1</a:t>
            </a:r>
            <a:r>
              <a:rPr lang="ru-RU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36</a:t>
            </a:r>
            <a:r>
              <a:rPr lang="en-US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ч/м</a:t>
            </a:r>
            <a:r>
              <a:rPr lang="ru-RU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  </a:t>
            </a:r>
            <a:endParaRPr lang="ru-RU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515A29B-A239-4FA3-B64C-1D82F46BBBE4}"/>
              </a:ext>
            </a:extLst>
          </p:cNvPr>
          <p:cNvSpPr txBox="1"/>
          <p:nvPr/>
        </p:nvSpPr>
        <p:spPr>
          <a:xfrm>
            <a:off x="7386350" y="5181515"/>
            <a:ext cx="353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venir Next Cyr Medium" pitchFamily="34" charset="-52"/>
              </a:rPr>
              <a:t>Нагрузка на </a:t>
            </a:r>
            <a:r>
              <a:rPr lang="ru-RU" dirty="0" smtClean="0">
                <a:latin typeface="Avenir Next Cyr Medium" pitchFamily="34" charset="-52"/>
              </a:rPr>
              <a:t>1</a:t>
            </a:r>
            <a:r>
              <a:rPr lang="en-US" dirty="0" smtClean="0">
                <a:latin typeface="Avenir Next Cyr Medium" pitchFamily="34" charset="-52"/>
              </a:rPr>
              <a:t> </a:t>
            </a:r>
            <a:r>
              <a:rPr lang="en-US" dirty="0">
                <a:latin typeface="Avenir Next Cyr Medium" pitchFamily="34" charset="-52"/>
              </a:rPr>
              <a:t>pod</a:t>
            </a:r>
            <a:r>
              <a:rPr lang="ru-RU" dirty="0">
                <a:latin typeface="Avenir Next Cyr Medium" pitchFamily="34" charset="-52"/>
              </a:rPr>
              <a:t>:  </a:t>
            </a:r>
            <a:r>
              <a:rPr lang="en-US" dirty="0" smtClean="0">
                <a:latin typeface="Avenir Next Cyr Medium" pitchFamily="34" charset="-52"/>
              </a:rPr>
              <a:t>5478 RPM</a:t>
            </a:r>
            <a:r>
              <a:rPr lang="ru-RU" dirty="0" smtClean="0">
                <a:latin typeface="Avenir Next Cyr Medium" pitchFamily="34" charset="-52"/>
              </a:rPr>
              <a:t> </a:t>
            </a:r>
            <a:endParaRPr lang="ru-RU" dirty="0">
              <a:latin typeface="Avenir Next Cyr Medium" pitchFamily="34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E8D033C-36DD-4055-9BE7-40FA3C22CDFF}"/>
              </a:ext>
            </a:extLst>
          </p:cNvPr>
          <p:cNvSpPr txBox="1"/>
          <p:nvPr/>
        </p:nvSpPr>
        <p:spPr>
          <a:xfrm>
            <a:off x="1280394" y="5230461"/>
            <a:ext cx="501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Расчетная нагрузка</a:t>
            </a:r>
            <a:r>
              <a:rPr lang="en-US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на 1</a:t>
            </a:r>
            <a:r>
              <a:rPr lang="en-US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 pod</a:t>
            </a:r>
            <a:r>
              <a:rPr lang="ru-RU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9462 RPM</a:t>
            </a:r>
            <a:r>
              <a:rPr lang="ru-RU" dirty="0" smtClean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  </a:t>
            </a:r>
            <a:endParaRPr lang="ru-RU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58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  <p:bldP spid="25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6" y="2135474"/>
            <a:ext cx="63364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200" b="1" dirty="0">
                <a:latin typeface="Avenir Next Cyr Medium" pitchFamily="34" charset="-52"/>
              </a:rPr>
              <a:t>1. </a:t>
            </a:r>
            <a:r>
              <a:rPr lang="ru-RU" sz="2200" dirty="0" smtClean="0">
                <a:latin typeface="Avenir Next Cyr Medium" pitchFamily="34" charset="-52"/>
              </a:rPr>
              <a:t>Горизонтально </a:t>
            </a:r>
            <a:r>
              <a:rPr lang="ru-RU" sz="2200" dirty="0">
                <a:latin typeface="Avenir Next Cyr Medium" pitchFamily="34" charset="-52"/>
              </a:rPr>
              <a:t>масштабироваться</a:t>
            </a:r>
            <a:br>
              <a:rPr lang="ru-RU" sz="2200" dirty="0">
                <a:latin typeface="Avenir Next Cyr Medium" pitchFamily="34" charset="-52"/>
              </a:rPr>
            </a:br>
            <a:endParaRPr lang="ru-RU" sz="2200" dirty="0">
              <a:latin typeface="Avenir Next Cyr Medium" pitchFamily="34" charset="-52"/>
            </a:endParaRPr>
          </a:p>
          <a:p>
            <a:pPr>
              <a:buClr>
                <a:srgbClr val="2850DC"/>
              </a:buClr>
            </a:pPr>
            <a:r>
              <a:rPr lang="ru-RU" sz="2200" b="1" dirty="0">
                <a:latin typeface="Avenir Next Cyr Medium" pitchFamily="34" charset="-52"/>
              </a:rPr>
              <a:t>2. </a:t>
            </a:r>
            <a:r>
              <a:rPr lang="ru-RU" sz="2200" dirty="0" smtClean="0">
                <a:latin typeface="Avenir Next Cyr Medium" pitchFamily="34" charset="-52"/>
              </a:rPr>
              <a:t>Подключать </a:t>
            </a:r>
            <a:r>
              <a:rPr lang="ru-RU" sz="2200" dirty="0">
                <a:latin typeface="Avenir Next Cyr Medium" pitchFamily="34" charset="-52"/>
              </a:rPr>
              <a:t>кэширование картинок</a:t>
            </a:r>
            <a:br>
              <a:rPr lang="ru-RU" sz="2200" dirty="0">
                <a:latin typeface="Avenir Next Cyr Medium" pitchFamily="34" charset="-52"/>
              </a:rPr>
            </a:br>
            <a:endParaRPr lang="ru-RU" sz="2200" b="1" dirty="0">
              <a:latin typeface="Avenir Next Cyr Medium" pitchFamily="34" charset="-52"/>
            </a:endParaRPr>
          </a:p>
          <a:p>
            <a:pPr>
              <a:buClr>
                <a:srgbClr val="2850DC"/>
              </a:buClr>
            </a:pPr>
            <a:r>
              <a:rPr lang="ru-RU" sz="2200" b="1" dirty="0">
                <a:latin typeface="Avenir Next Cyr Medium" pitchFamily="34" charset="-52"/>
              </a:rPr>
              <a:t>3. </a:t>
            </a:r>
            <a:r>
              <a:rPr lang="ru-RU" sz="2200" dirty="0" smtClean="0">
                <a:latin typeface="Avenir Next Cyr Medium" pitchFamily="34" charset="-52"/>
              </a:rPr>
              <a:t>Кэшировать </a:t>
            </a:r>
            <a:r>
              <a:rPr lang="ru-RU" sz="2200" dirty="0">
                <a:latin typeface="Avenir Next Cyr Medium" pitchFamily="34" charset="-52"/>
              </a:rPr>
              <a:t>популярные запросы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E253A3-D521-4979-96DF-63DACBD56817}"/>
              </a:ext>
            </a:extLst>
          </p:cNvPr>
          <p:cNvSpPr txBox="1"/>
          <p:nvPr/>
        </p:nvSpPr>
        <p:spPr>
          <a:xfrm>
            <a:off x="1260007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Результаты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9D7AC9-33B1-49EE-8773-DF2D5A2D474B}"/>
              </a:ext>
            </a:extLst>
          </p:cNvPr>
          <p:cNvSpPr txBox="1"/>
          <p:nvPr/>
        </p:nvSpPr>
        <p:spPr>
          <a:xfrm>
            <a:off x="1260007" y="1578631"/>
            <a:ext cx="792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850DC"/>
              </a:buClr>
            </a:pPr>
            <a:r>
              <a:rPr lang="ru-RU" sz="2000" b="1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Решение:</a:t>
            </a:r>
          </a:p>
        </p:txBody>
      </p:sp>
      <p:pic>
        <p:nvPicPr>
          <p:cNvPr id="3074" name="Picture 2" descr="D:\0_САША_ПРЕЗЕНТАЦИИ\00_ПРЕЗЕНТАЦИИ СПОРТМАСТЕР\картинки\Человечки\undraw_completed_tasks_vs6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9" y="3428852"/>
            <a:ext cx="3291441" cy="27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34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8648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7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Подведем итоги: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60006" y="1706589"/>
            <a:ext cx="8133651" cy="432756"/>
            <a:chOff x="1260006" y="1706589"/>
            <a:chExt cx="8133651" cy="432756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9390B27-A670-4018-9D79-BA1420AE6055}"/>
                </a:ext>
              </a:extLst>
            </p:cNvPr>
            <p:cNvSpPr txBox="1"/>
            <p:nvPr/>
          </p:nvSpPr>
          <p:spPr>
            <a:xfrm>
              <a:off x="1874519" y="1736698"/>
              <a:ext cx="7519138" cy="329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700"/>
                </a:lnSpc>
                <a:buClr>
                  <a:schemeClr val="accent5"/>
                </a:buClr>
              </a:pPr>
              <a:r>
                <a:rPr lang="ru-RU" sz="2200" dirty="0">
                  <a:latin typeface="Avenir Next Cyr Medium" pitchFamily="34" charset="-52"/>
                  <a:cs typeface="Gotham Pro Medium" pitchFamily="2" charset="0"/>
                </a:rPr>
                <a:t>Нагрузка – это не страшно</a:t>
              </a:r>
            </a:p>
          </p:txBody>
        </p:sp>
        <p:pic>
          <p:nvPicPr>
            <p:cNvPr id="18" name="Picture 3" descr="C:\Users\maribu\Desktop\керкер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006" y="1706589"/>
              <a:ext cx="462114" cy="4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1260007" y="2355030"/>
            <a:ext cx="8133651" cy="432756"/>
            <a:chOff x="1260007" y="2248498"/>
            <a:chExt cx="8133651" cy="432756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9390B27-A670-4018-9D79-BA1420AE6055}"/>
                </a:ext>
              </a:extLst>
            </p:cNvPr>
            <p:cNvSpPr txBox="1"/>
            <p:nvPr/>
          </p:nvSpPr>
          <p:spPr>
            <a:xfrm>
              <a:off x="1874520" y="2299926"/>
              <a:ext cx="7519138" cy="3341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700"/>
                </a:lnSpc>
                <a:buClr>
                  <a:schemeClr val="accent5"/>
                </a:buClr>
              </a:pPr>
              <a:r>
                <a:rPr lang="ru-RU" sz="2200" dirty="0">
                  <a:latin typeface="Avenir Next Cyr Medium" pitchFamily="34" charset="-52"/>
                  <a:cs typeface="Gotham Pro Medium" pitchFamily="2" charset="0"/>
                </a:rPr>
                <a:t>Узнавайте своего пользователя и его географию</a:t>
              </a:r>
            </a:p>
          </p:txBody>
        </p:sp>
        <p:pic>
          <p:nvPicPr>
            <p:cNvPr id="20" name="Picture 3" descr="C:\Users\maribu\Desktop\керкер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007" y="2248498"/>
              <a:ext cx="462114" cy="4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1260006" y="3007840"/>
            <a:ext cx="8133651" cy="432756"/>
            <a:chOff x="1260006" y="3280127"/>
            <a:chExt cx="8133651" cy="432756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9390B27-A670-4018-9D79-BA1420AE6055}"/>
                </a:ext>
              </a:extLst>
            </p:cNvPr>
            <p:cNvSpPr txBox="1"/>
            <p:nvPr/>
          </p:nvSpPr>
          <p:spPr>
            <a:xfrm>
              <a:off x="1874519" y="3331555"/>
              <a:ext cx="7519138" cy="3462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700"/>
                </a:lnSpc>
                <a:buClr>
                  <a:schemeClr val="accent5"/>
                </a:buClr>
              </a:pPr>
              <a:r>
                <a:rPr lang="ru-RU" sz="2200" dirty="0">
                  <a:latin typeface="Avenir Next Cyr Medium" pitchFamily="34" charset="-52"/>
                  <a:cs typeface="Gotham Pro Medium" pitchFamily="2" charset="0"/>
                </a:rPr>
                <a:t>Предупреждайте о нагрузке </a:t>
              </a:r>
              <a:r>
                <a:rPr lang="ru-RU" sz="2200" dirty="0" smtClean="0">
                  <a:latin typeface="Avenir Next Cyr Medium" pitchFamily="34" charset="-52"/>
                  <a:cs typeface="Gotham Pro Medium" pitchFamily="2" charset="0"/>
                </a:rPr>
                <a:t>Разработку</a:t>
              </a:r>
              <a:endParaRPr lang="en-US" sz="2200" dirty="0">
                <a:latin typeface="Avenir Next Cyr Medium" pitchFamily="34" charset="-52"/>
                <a:cs typeface="Gotham Pro Medium" pitchFamily="2" charset="0"/>
              </a:endParaRPr>
            </a:p>
          </p:txBody>
        </p:sp>
        <p:pic>
          <p:nvPicPr>
            <p:cNvPr id="24" name="Picture 3" descr="C:\Users\maribu\Desktop\керкер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006" y="3280127"/>
              <a:ext cx="462114" cy="4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1260006" y="3686482"/>
            <a:ext cx="8133651" cy="432756"/>
            <a:chOff x="1260006" y="3776243"/>
            <a:chExt cx="8133651" cy="432756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F9390B27-A670-4018-9D79-BA1420AE6055}"/>
                </a:ext>
              </a:extLst>
            </p:cNvPr>
            <p:cNvSpPr txBox="1"/>
            <p:nvPr/>
          </p:nvSpPr>
          <p:spPr>
            <a:xfrm>
              <a:off x="1874519" y="3827671"/>
              <a:ext cx="7519138" cy="329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700"/>
                </a:lnSpc>
                <a:buClr>
                  <a:schemeClr val="accent5"/>
                </a:buClr>
              </a:pPr>
              <a:r>
                <a:rPr lang="ru-RU" sz="2200" dirty="0">
                  <a:latin typeface="Avenir Next Cyr Medium" pitchFamily="34" charset="-52"/>
                  <a:cs typeface="Gotham Pro Medium" pitchFamily="2" charset="0"/>
                </a:rPr>
                <a:t>Собирайте </a:t>
              </a:r>
              <a:r>
                <a:rPr lang="ru-RU" sz="2200" dirty="0" smtClean="0">
                  <a:latin typeface="Avenir Next Cyr Medium" pitchFamily="34" charset="-52"/>
                  <a:cs typeface="Gotham Pro Medium" pitchFamily="2" charset="0"/>
                </a:rPr>
                <a:t>мониторинги (технические </a:t>
              </a:r>
              <a:r>
                <a:rPr lang="ru-RU" sz="2200" dirty="0">
                  <a:latin typeface="Avenir Next Cyr Medium" pitchFamily="34" charset="-52"/>
                  <a:cs typeface="Gotham Pro Medium" pitchFamily="2" charset="0"/>
                </a:rPr>
                <a:t>и </a:t>
              </a:r>
              <a:r>
                <a:rPr lang="ru-RU" sz="2200" dirty="0" smtClean="0">
                  <a:latin typeface="Avenir Next Cyr Medium" pitchFamily="34" charset="-52"/>
                  <a:cs typeface="Gotham Pro Medium" pitchFamily="2" charset="0"/>
                </a:rPr>
                <a:t>бизнес)</a:t>
              </a:r>
              <a:endParaRPr lang="ru-RU" sz="2200" dirty="0">
                <a:latin typeface="Avenir Next Cyr Medium" pitchFamily="34" charset="-52"/>
                <a:cs typeface="Gotham Pro Medium" pitchFamily="2" charset="0"/>
              </a:endParaRPr>
            </a:p>
          </p:txBody>
        </p:sp>
        <p:pic>
          <p:nvPicPr>
            <p:cNvPr id="26" name="Picture 3" descr="C:\Users\maribu\Desktop\керкер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006" y="3776243"/>
              <a:ext cx="462114" cy="4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D:\0_САША_ПРЕЗЕНТАЦИИ\00_ПРЕЗЕНТАЦИИ СПОРТМАСТЕР\картинки\Человечки\undraw_Businessman_re_mle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609" y="4119238"/>
            <a:ext cx="2344550" cy="222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35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EEE2E759-64F7-4FA6-BAA3-A1885F66AF06}"/>
              </a:ext>
            </a:extLst>
          </p:cNvPr>
          <p:cNvGrpSpPr/>
          <p:nvPr/>
        </p:nvGrpSpPr>
        <p:grpSpPr>
          <a:xfrm>
            <a:off x="1260006" y="4388836"/>
            <a:ext cx="8133651" cy="743925"/>
            <a:chOff x="1260006" y="3776243"/>
            <a:chExt cx="8133651" cy="743925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E5979EB-232B-47AF-8782-36623B042D0A}"/>
                </a:ext>
              </a:extLst>
            </p:cNvPr>
            <p:cNvSpPr txBox="1"/>
            <p:nvPr/>
          </p:nvSpPr>
          <p:spPr>
            <a:xfrm>
              <a:off x="1874519" y="3827671"/>
              <a:ext cx="7519138" cy="6924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700"/>
                </a:lnSpc>
                <a:buClr>
                  <a:schemeClr val="accent5"/>
                </a:buClr>
              </a:pPr>
              <a:r>
                <a:rPr lang="ru-RU" sz="2200" dirty="0">
                  <a:latin typeface="Avenir Next Cyr Medium" pitchFamily="34" charset="-52"/>
                  <a:cs typeface="Gotham Pro Medium" pitchFamily="2" charset="0"/>
                </a:rPr>
                <a:t>Будьте активными, думайте и сотрудничайте </a:t>
              </a:r>
              <a:br>
                <a:rPr lang="ru-RU" sz="2200" dirty="0">
                  <a:latin typeface="Avenir Next Cyr Medium" pitchFamily="34" charset="-52"/>
                  <a:cs typeface="Gotham Pro Medium" pitchFamily="2" charset="0"/>
                </a:rPr>
              </a:br>
              <a:r>
                <a:rPr lang="ru-RU" sz="2200" dirty="0">
                  <a:latin typeface="Avenir Next Cyr Medium" pitchFamily="34" charset="-52"/>
                  <a:cs typeface="Gotham Pro Medium" pitchFamily="2" charset="0"/>
                </a:rPr>
                <a:t>с </a:t>
              </a:r>
              <a:r>
                <a:rPr lang="ru-RU" sz="2200" dirty="0" smtClean="0">
                  <a:latin typeface="Avenir Next Cyr Medium" pitchFamily="34" charset="-52"/>
                  <a:cs typeface="Gotham Pro Medium" pitchFamily="2" charset="0"/>
                </a:rPr>
                <a:t>Разработкой</a:t>
              </a:r>
              <a:r>
                <a:rPr lang="ru-RU" sz="2200" dirty="0">
                  <a:latin typeface="Avenir Next Cyr Medium" pitchFamily="34" charset="-52"/>
                  <a:cs typeface="Gotham Pro Medium" pitchFamily="2" charset="0"/>
                </a:rPr>
                <a:t>, </a:t>
              </a:r>
              <a:r>
                <a:rPr lang="ru-RU" sz="2200" dirty="0" smtClean="0">
                  <a:latin typeface="Avenir Next Cyr Medium" pitchFamily="34" charset="-52"/>
                  <a:cs typeface="Gotham Pro Medium" pitchFamily="2" charset="0"/>
                </a:rPr>
                <a:t>Аналитикой </a:t>
              </a:r>
              <a:r>
                <a:rPr lang="ru-RU" sz="2200" dirty="0">
                  <a:latin typeface="Avenir Next Cyr Medium" pitchFamily="34" charset="-52"/>
                  <a:cs typeface="Gotham Pro Medium" pitchFamily="2" charset="0"/>
                </a:rPr>
                <a:t>и Бизнесом</a:t>
              </a:r>
            </a:p>
          </p:txBody>
        </p:sp>
        <p:pic>
          <p:nvPicPr>
            <p:cNvPr id="28" name="Picture 3" descr="C:\Users\maribu\Desktop\керкер.png">
              <a:extLst>
                <a:ext uri="{FF2B5EF4-FFF2-40B4-BE49-F238E27FC236}">
                  <a16:creationId xmlns="" xmlns:a16="http://schemas.microsoft.com/office/drawing/2014/main" id="{D0AA553F-0229-4F7A-8450-117E50A65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006" y="3776243"/>
              <a:ext cx="462114" cy="4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6391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0_САША_ПРЕЗЕНТАЦИИ\00_ПРЕЗЕНТАЦИИ СПОРТМАСТЕР\картинки\фон_с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3">
            <a:extLst>
              <a:ext uri="{FF2B5EF4-FFF2-40B4-BE49-F238E27FC236}">
                <a16:creationId xmlns="" xmlns:a16="http://schemas.microsoft.com/office/drawing/2014/main" id="{C88EEFC2-0C2B-7B42-9267-D6DA353CBF54}"/>
              </a:ext>
            </a:extLst>
          </p:cNvPr>
          <p:cNvSpPr txBox="1"/>
          <p:nvPr/>
        </p:nvSpPr>
        <p:spPr>
          <a:xfrm>
            <a:off x="1289332" y="1947627"/>
            <a:ext cx="6186658" cy="9591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+mn-ea"/>
                <a:cs typeface="+mn-cs"/>
              </a:defRPr>
            </a:lvl1pPr>
            <a:lvl2pPr marL="4571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+mn-ea"/>
                <a:cs typeface="+mn-cs"/>
              </a:defRPr>
            </a:lvl2pPr>
            <a:lvl3pPr marL="91437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+mn-ea"/>
                <a:cs typeface="+mn-cs"/>
              </a:defRPr>
            </a:lvl3pPr>
            <a:lvl4pPr marL="13715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+mn-ea"/>
                <a:cs typeface="+mn-cs"/>
              </a:defRPr>
            </a:lvl4pPr>
            <a:lvl5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7200" dirty="0">
                <a:solidFill>
                  <a:schemeClr val="bg1"/>
                </a:solidFill>
                <a:latin typeface="Avenir Next Cyr Medium" pitchFamily="34" charset="-52"/>
                <a:cs typeface="Gotham Pro Medium" pitchFamily="2" charset="0"/>
              </a:rPr>
              <a:t>СПАСИБО</a:t>
            </a:r>
            <a:r>
              <a:rPr lang="ru-RU" sz="6000" dirty="0">
                <a:solidFill>
                  <a:schemeClr val="bg1"/>
                </a:solidFill>
                <a:latin typeface="Avenir Next Cyr Medium" pitchFamily="34" charset="-52"/>
                <a:cs typeface="Gotham Pro Medium" pitchFamily="2" charset="0"/>
              </a:rPr>
              <a:t>! </a:t>
            </a:r>
            <a:r>
              <a:rPr lang="en-US" sz="6000" dirty="0">
                <a:solidFill>
                  <a:schemeClr val="bg1"/>
                </a:solidFill>
                <a:latin typeface="Avenir Next Cyr Medium" pitchFamily="34" charset="-52"/>
                <a:cs typeface="Gotham Pro Medium" pitchFamily="2" charset="0"/>
                <a:sym typeface="Wingdings" pitchFamily="2" charset="2"/>
              </a:rPr>
              <a:t></a:t>
            </a:r>
            <a:endParaRPr lang="ru-RU" sz="6000" dirty="0">
              <a:solidFill>
                <a:schemeClr val="bg1"/>
              </a:solidFill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82811601-63A4-BA44-BE3D-4B9B339C5C2D}"/>
              </a:ext>
            </a:extLst>
          </p:cNvPr>
          <p:cNvSpPr txBox="1">
            <a:spLocks/>
          </p:cNvSpPr>
          <p:nvPr/>
        </p:nvSpPr>
        <p:spPr>
          <a:xfrm>
            <a:off x="1327978" y="2852619"/>
            <a:ext cx="7225754" cy="1365246"/>
          </a:xfrm>
          <a:prstGeom prst="rect">
            <a:avLst/>
          </a:prstGeom>
        </p:spPr>
        <p:txBody>
          <a:bodyPr vert="horz" wrap="square" lIns="0" tIns="242570" rIns="0" bIns="0" rtlCol="0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5pPr>
            <a:lvl6pPr marL="45718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6pPr>
            <a:lvl7pPr marL="91437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7pPr>
            <a:lvl8pPr marL="13715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8pPr>
            <a:lvl9pPr marL="18287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9pPr>
          </a:lstStyle>
          <a:p>
            <a:pPr marR="5080">
              <a:lnSpc>
                <a:spcPct val="80000"/>
              </a:lnSpc>
              <a:spcBef>
                <a:spcPts val="0"/>
              </a:spcBef>
            </a:pPr>
            <a:r>
              <a:rPr lang="ru-RU" sz="3600" b="1" dirty="0">
                <a:solidFill>
                  <a:schemeClr val="bg1"/>
                </a:solidFill>
                <a:latin typeface="Avenir Next Cyr Medium" pitchFamily="34" charset="-52"/>
                <a:cs typeface="Gotham Pro Medium" pitchFamily="2" charset="0"/>
              </a:rPr>
              <a:t>Первые шаги в нагрузке</a:t>
            </a:r>
          </a:p>
          <a:p>
            <a:pPr marR="5080">
              <a:lnSpc>
                <a:spcPct val="80000"/>
              </a:lnSpc>
              <a:spcBef>
                <a:spcPts val="0"/>
              </a:spcBef>
            </a:pPr>
            <a:endParaRPr lang="ru-RU" sz="900" dirty="0">
              <a:solidFill>
                <a:schemeClr val="bg1"/>
              </a:solidFill>
              <a:latin typeface="Avenir Next Cyr Medium" pitchFamily="34" charset="-52"/>
              <a:cs typeface="Gotham Pro Medium" pitchFamily="2" charset="0"/>
            </a:endParaRPr>
          </a:p>
          <a:p>
            <a:pPr marR="5080">
              <a:lnSpc>
                <a:spcPct val="80000"/>
              </a:lnSpc>
              <a:spcBef>
                <a:spcPts val="0"/>
              </a:spcBef>
            </a:pPr>
            <a:endParaRPr lang="ru-RU" sz="1400" dirty="0">
              <a:solidFill>
                <a:schemeClr val="bg1"/>
              </a:solidFill>
              <a:latin typeface="Avenir Next Cyr Medium" pitchFamily="34" charset="-52"/>
              <a:cs typeface="Gotham Pro Medium" pitchFamily="2" charset="0"/>
            </a:endParaRPr>
          </a:p>
          <a:p>
            <a:pPr marR="5080">
              <a:lnSpc>
                <a:spcPct val="8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  <a:latin typeface="Avenir Next Cyr Medium" pitchFamily="34" charset="-52"/>
                <a:cs typeface="Gotham Pro Medium" pitchFamily="2" charset="0"/>
              </a:rPr>
              <a:t>Александр Наумов</a:t>
            </a:r>
          </a:p>
          <a:p>
            <a:pPr marR="5080">
              <a:lnSpc>
                <a:spcPct val="8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  <a:latin typeface="Avenir Next Cyr Medium" pitchFamily="34" charset="-52"/>
                <a:cs typeface="Gotham Pro Medium" pitchFamily="2" charset="0"/>
              </a:rPr>
              <a:t>Куратор Центра Компетенций Тестирования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1289332" y="4645840"/>
            <a:ext cx="3576739" cy="767848"/>
            <a:chOff x="808536" y="4980193"/>
            <a:chExt cx="3576739" cy="767848"/>
          </a:xfrm>
        </p:grpSpPr>
        <p:pic>
          <p:nvPicPr>
            <p:cNvPr id="34" name="Рисунок 33">
              <a:extLst>
                <a:ext uri="{FF2B5EF4-FFF2-40B4-BE49-F238E27FC236}">
                  <a16:creationId xmlns="" xmlns:a16="http://schemas.microsoft.com/office/drawing/2014/main" id="{61AF2DCC-D97D-AA46-A826-58942702D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8682" y="5003618"/>
              <a:ext cx="352144" cy="352144"/>
            </a:xfrm>
            <a:prstGeom prst="rect">
              <a:avLst/>
            </a:prstGeom>
          </p:spPr>
        </p:pic>
        <p:pic>
          <p:nvPicPr>
            <p:cNvPr id="35" name="Picture 2" descr="https://static.tildacdn.com/tild3336-6361-4539-b363-396633613930/2cbc84597f87e4968cc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36" y="5395897"/>
              <a:ext cx="414818" cy="352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рямоугольник 5">
              <a:extLst>
                <a:ext uri="{FF2B5EF4-FFF2-40B4-BE49-F238E27FC236}">
                  <a16:creationId xmlns="" xmlns:a16="http://schemas.microsoft.com/office/drawing/2014/main" id="{F6984BA3-6AFD-3B4B-B582-5C2CC170B17E}"/>
                </a:ext>
              </a:extLst>
            </p:cNvPr>
            <p:cNvSpPr/>
            <p:nvPr/>
          </p:nvSpPr>
          <p:spPr>
            <a:xfrm>
              <a:off x="1170826" y="5409487"/>
              <a:ext cx="26338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@</a:t>
              </a:r>
              <a:r>
                <a:rPr lang="en-US" sz="16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alanaumov</a:t>
              </a:r>
              <a:endParaRPr lang="en" sz="16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5">
              <a:extLst>
                <a:ext uri="{FF2B5EF4-FFF2-40B4-BE49-F238E27FC236}">
                  <a16:creationId xmlns="" xmlns:a16="http://schemas.microsoft.com/office/drawing/2014/main" id="{F6984BA3-6AFD-3B4B-B582-5C2CC170B17E}"/>
                </a:ext>
              </a:extLst>
            </p:cNvPr>
            <p:cNvSpPr/>
            <p:nvPr/>
          </p:nvSpPr>
          <p:spPr>
            <a:xfrm>
              <a:off x="1170826" y="4980193"/>
              <a:ext cx="321444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ala</a:t>
              </a:r>
              <a:r>
                <a:rPr lang="en" sz="1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naumov@</a:t>
              </a:r>
              <a:r>
                <a:rPr lang="en-US" sz="16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yandex</a:t>
              </a:r>
              <a:r>
                <a:rPr lang="en" sz="1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.ru</a:t>
              </a:r>
            </a:p>
          </p:txBody>
        </p:sp>
      </p:grpSp>
      <p:pic>
        <p:nvPicPr>
          <p:cNvPr id="39" name="Picture 4" descr="C:\Users\maribu\Desktop\кюаркод смла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57" y="1947627"/>
            <a:ext cx="3012636" cy="34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36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13401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ьная выноска 9"/>
          <p:cNvSpPr/>
          <p:nvPr/>
        </p:nvSpPr>
        <p:spPr>
          <a:xfrm flipH="1">
            <a:off x="1580306" y="3059624"/>
            <a:ext cx="4364646" cy="2164964"/>
          </a:xfrm>
          <a:prstGeom prst="wedgeEllipseCallout">
            <a:avLst>
              <a:gd name="adj1" fmla="val -73635"/>
              <a:gd name="adj2" fmla="val -29734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maribu\Desktop\дирек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22" y="2196820"/>
            <a:ext cx="3951277" cy="406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5" y="1050188"/>
            <a:ext cx="1023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850DC"/>
                </a:solidFill>
                <a:latin typeface="Avenir Next Cyr Medium" pitchFamily="34" charset="-52"/>
                <a:cs typeface="Gotham Pro Medium" pitchFamily="2" charset="0"/>
              </a:rPr>
              <a:t>… </a:t>
            </a: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Medium" pitchFamily="2" charset="0"/>
              </a:rPr>
              <a:t>Бизнес решил привести </a:t>
            </a:r>
            <a:r>
              <a:rPr lang="ru-RU" sz="3200" b="1" dirty="0" smtClean="0">
                <a:solidFill>
                  <a:srgbClr val="2850DC"/>
                </a:solidFill>
                <a:latin typeface="Avenir Next Cyr Medium" pitchFamily="34" charset="-52"/>
                <a:cs typeface="Gotham Pro Medium" pitchFamily="2" charset="0"/>
              </a:rPr>
              <a:t>много траффика…</a:t>
            </a:r>
            <a:endParaRPr lang="ru-RU" sz="3200" b="1" dirty="0">
              <a:solidFill>
                <a:srgbClr val="2850DC"/>
              </a:solidFill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55509F-F2B8-4ECE-8FA4-25D5DE8C09BE}"/>
              </a:ext>
            </a:extLst>
          </p:cNvPr>
          <p:cNvSpPr txBox="1"/>
          <p:nvPr/>
        </p:nvSpPr>
        <p:spPr>
          <a:xfrm>
            <a:off x="2100636" y="3314542"/>
            <a:ext cx="33239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Отлично! 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Готовьте рассылку </a:t>
            </a:r>
            <a:endParaRPr lang="ru-RU" sz="3000" b="1" dirty="0">
              <a:solidFill>
                <a:srgbClr val="002060"/>
              </a:solidFill>
            </a:endParaRPr>
          </a:p>
          <a:p>
            <a:pPr algn="ctr"/>
            <a:r>
              <a:rPr lang="ru-RU" sz="3000" b="1" dirty="0">
                <a:solidFill>
                  <a:srgbClr val="002060"/>
                </a:solidFill>
              </a:rPr>
              <a:t>на 40к клиентов!</a:t>
            </a:r>
          </a:p>
        </p:txBody>
      </p:sp>
      <p:sp>
        <p:nvSpPr>
          <p:cNvPr id="11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4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2524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6" y="1050188"/>
            <a:ext cx="12362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Medium" pitchFamily="2" charset="0"/>
              </a:rPr>
              <a:t>Но </a:t>
            </a:r>
            <a:r>
              <a:rPr lang="ru-RU" sz="3200" b="1" dirty="0" smtClean="0">
                <a:solidFill>
                  <a:srgbClr val="2850DC"/>
                </a:solidFill>
                <a:latin typeface="Avenir Next Cyr Medium" pitchFamily="34" charset="-52"/>
                <a:cs typeface="Gotham Pro Medium" pitchFamily="2" charset="0"/>
              </a:rPr>
              <a:t>проект не </a:t>
            </a: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Medium" pitchFamily="2" charset="0"/>
              </a:rPr>
              <a:t>готов к такой нагрузке!!! </a:t>
            </a:r>
            <a:b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Medium" pitchFamily="2" charset="0"/>
              </a:rPr>
            </a:br>
            <a:endParaRPr lang="ru-RU" sz="3200" b="1" dirty="0">
              <a:solidFill>
                <a:srgbClr val="2850DC"/>
              </a:solidFill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55509F-F2B8-4ECE-8FA4-25D5DE8C09BE}"/>
              </a:ext>
            </a:extLst>
          </p:cNvPr>
          <p:cNvSpPr txBox="1"/>
          <p:nvPr/>
        </p:nvSpPr>
        <p:spPr>
          <a:xfrm>
            <a:off x="2275497" y="2260745"/>
            <a:ext cx="21868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  <a:latin typeface="Avenir Next Cyr" pitchFamily="34" charset="-52"/>
              </a:rPr>
              <a:t>А какая сейчас 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  <a:latin typeface="Avenir Next Cyr" pitchFamily="34" charset="-52"/>
              </a:rPr>
              <a:t>нагрузка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3E54D34-E59D-450E-A20E-364453559A92}"/>
              </a:ext>
            </a:extLst>
          </p:cNvPr>
          <p:cNvSpPr txBox="1"/>
          <p:nvPr/>
        </p:nvSpPr>
        <p:spPr>
          <a:xfrm>
            <a:off x="1420076" y="4609647"/>
            <a:ext cx="24705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  <a:latin typeface="Avenir Next Cyr" pitchFamily="34" charset="-52"/>
              </a:rPr>
              <a:t>Проект не сдан в 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  <a:latin typeface="Avenir Next Cyr" pitchFamily="34" charset="-52"/>
              </a:rPr>
              <a:t>эксплуатацию 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00B8985-190E-4C8C-A7E9-E9BFB3072576}"/>
              </a:ext>
            </a:extLst>
          </p:cNvPr>
          <p:cNvSpPr txBox="1"/>
          <p:nvPr/>
        </p:nvSpPr>
        <p:spPr>
          <a:xfrm>
            <a:off x="8306852" y="4781257"/>
            <a:ext cx="28680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  <a:latin typeface="Avenir Next Cyr" pitchFamily="34" charset="-52"/>
              </a:rPr>
              <a:t>А какой инструмент 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  <a:latin typeface="Avenir Next Cyr" pitchFamily="34" charset="-52"/>
              </a:rPr>
              <a:t>выбрать ?</a:t>
            </a:r>
          </a:p>
        </p:txBody>
      </p:sp>
      <p:sp>
        <p:nvSpPr>
          <p:cNvPr id="3" name="Выноска-облако 2"/>
          <p:cNvSpPr/>
          <p:nvPr/>
        </p:nvSpPr>
        <p:spPr>
          <a:xfrm>
            <a:off x="7175500" y="1919764"/>
            <a:ext cx="3213100" cy="1714500"/>
          </a:xfrm>
          <a:prstGeom prst="cloudCallout">
            <a:avLst>
              <a:gd name="adj1" fmla="val -74102"/>
              <a:gd name="adj2" fmla="val 53802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 rot="342636">
            <a:off x="8063486" y="4208566"/>
            <a:ext cx="3264616" cy="1899701"/>
          </a:xfrm>
          <a:prstGeom prst="cloudCallout">
            <a:avLst>
              <a:gd name="adj1" fmla="val -91671"/>
              <a:gd name="adj2" fmla="val -39816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 rot="21221436" flipH="1">
            <a:off x="1855998" y="1839009"/>
            <a:ext cx="2933701" cy="1639016"/>
          </a:xfrm>
          <a:prstGeom prst="cloudCallout">
            <a:avLst>
              <a:gd name="adj1" fmla="val -68161"/>
              <a:gd name="adj2" fmla="val 72124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 rot="21223974" flipH="1">
            <a:off x="952148" y="4009448"/>
            <a:ext cx="3210196" cy="1948692"/>
          </a:xfrm>
          <a:prstGeom prst="cloudCallout">
            <a:avLst>
              <a:gd name="adj1" fmla="val -79644"/>
              <a:gd name="adj2" fmla="val -25672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maribu\Desktop\ппп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945" y="3701613"/>
            <a:ext cx="2527421" cy="25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5890B9B-AC58-478C-9945-E84B7B34D1D0}"/>
              </a:ext>
            </a:extLst>
          </p:cNvPr>
          <p:cNvSpPr txBox="1"/>
          <p:nvPr/>
        </p:nvSpPr>
        <p:spPr>
          <a:xfrm>
            <a:off x="7378700" y="2383986"/>
            <a:ext cx="2801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  <a:latin typeface="Avenir Next Cyr" pitchFamily="34" charset="-52"/>
              </a:rPr>
              <a:t>А сколько сейчас </a:t>
            </a:r>
            <a:br>
              <a:rPr lang="ru-RU" sz="2100" b="1" dirty="0">
                <a:solidFill>
                  <a:srgbClr val="002060"/>
                </a:solidFill>
                <a:latin typeface="Avenir Next Cyr" pitchFamily="34" charset="-52"/>
              </a:rPr>
            </a:br>
            <a:r>
              <a:rPr lang="ru-RU" sz="2100" b="1" dirty="0">
                <a:solidFill>
                  <a:srgbClr val="002060"/>
                </a:solidFill>
                <a:latin typeface="Avenir Next Cyr" pitchFamily="34" charset="-52"/>
              </a:rPr>
              <a:t>у нас клиентов ?</a:t>
            </a:r>
          </a:p>
        </p:txBody>
      </p:sp>
      <p:sp>
        <p:nvSpPr>
          <p:cNvPr id="24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5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83800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20" grpId="0"/>
      <p:bldP spid="21" grpId="0"/>
      <p:bldP spid="3" grpId="0" animBg="1"/>
      <p:bldP spid="14" grpId="0" animBg="1"/>
      <p:bldP spid="15" grpId="0" animBg="1"/>
      <p:bldP spid="16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6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Основные</a:t>
            </a:r>
            <a:r>
              <a:rPr lang="ru-RU" sz="33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 темы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9390B27-A670-4018-9D79-BA1420AE6055}"/>
              </a:ext>
            </a:extLst>
          </p:cNvPr>
          <p:cNvSpPr txBox="1"/>
          <p:nvPr/>
        </p:nvSpPr>
        <p:spPr>
          <a:xfrm>
            <a:off x="2246587" y="1922967"/>
            <a:ext cx="75191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latin typeface="Avenir Next Cyr Medium" pitchFamily="34" charset="-52"/>
                <a:cs typeface="Gotham Pro Medium" pitchFamily="2" charset="0"/>
              </a:rPr>
              <a:t>Как </a:t>
            </a:r>
            <a:r>
              <a:rPr lang="ru-RU" sz="2800" dirty="0" smtClean="0">
                <a:latin typeface="Avenir Next Cyr Medium" pitchFamily="34" charset="-52"/>
                <a:cs typeface="Gotham Pro Medium" pitchFamily="2" charset="0"/>
              </a:rPr>
              <a:t>выбрать </a:t>
            </a:r>
            <a:r>
              <a:rPr lang="ru-RU" sz="2800" dirty="0">
                <a:latin typeface="Avenir Next Cyr Medium" pitchFamily="34" charset="-52"/>
                <a:cs typeface="Gotham Pro Medium" pitchFamily="2" charset="0"/>
              </a:rPr>
              <a:t>инструмент?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AEC3878-40D2-4D65-8038-94E3FEE4E248}"/>
              </a:ext>
            </a:extLst>
          </p:cNvPr>
          <p:cNvSpPr txBox="1"/>
          <p:nvPr/>
        </p:nvSpPr>
        <p:spPr>
          <a:xfrm>
            <a:off x="2246587" y="2801188"/>
            <a:ext cx="75191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latin typeface="Avenir Next Cyr Medium" pitchFamily="34" charset="-52"/>
                <a:cs typeface="Gotham Pro Medium" pitchFamily="2" charset="0"/>
              </a:rPr>
              <a:t>Как составить сценарий?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905A694-9F95-4BBC-AB31-472E2A67F57B}"/>
              </a:ext>
            </a:extLst>
          </p:cNvPr>
          <p:cNvSpPr txBox="1"/>
          <p:nvPr/>
        </p:nvSpPr>
        <p:spPr>
          <a:xfrm>
            <a:off x="2246587" y="3732420"/>
            <a:ext cx="75191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latin typeface="Avenir Next Cyr Medium" pitchFamily="34" charset="-52"/>
                <a:cs typeface="Gotham Pro Medium" pitchFamily="2" charset="0"/>
              </a:rPr>
              <a:t>Результаты</a:t>
            </a:r>
          </a:p>
        </p:txBody>
      </p:sp>
      <p:sp>
        <p:nvSpPr>
          <p:cNvPr id="13" name="原创设计师QQ598969553      _1"/>
          <p:cNvSpPr/>
          <p:nvPr/>
        </p:nvSpPr>
        <p:spPr>
          <a:xfrm>
            <a:off x="1260006" y="1952672"/>
            <a:ext cx="784694" cy="371476"/>
          </a:xfrm>
          <a:custGeom>
            <a:avLst/>
            <a:gdLst>
              <a:gd name="connsiteX0" fmla="*/ 0 w 1602178"/>
              <a:gd name="connsiteY0" fmla="*/ 0 h 640871"/>
              <a:gd name="connsiteX1" fmla="*/ 1281743 w 1602178"/>
              <a:gd name="connsiteY1" fmla="*/ 0 h 640871"/>
              <a:gd name="connsiteX2" fmla="*/ 1602178 w 1602178"/>
              <a:gd name="connsiteY2" fmla="*/ 320436 h 640871"/>
              <a:gd name="connsiteX3" fmla="*/ 1281743 w 1602178"/>
              <a:gd name="connsiteY3" fmla="*/ 640871 h 640871"/>
              <a:gd name="connsiteX4" fmla="*/ 0 w 1602178"/>
              <a:gd name="connsiteY4" fmla="*/ 640871 h 640871"/>
              <a:gd name="connsiteX5" fmla="*/ 320436 w 1602178"/>
              <a:gd name="connsiteY5" fmla="*/ 320436 h 640871"/>
              <a:gd name="connsiteX6" fmla="*/ 0 w 1602178"/>
              <a:gd name="connsiteY6" fmla="*/ 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178" h="640871">
                <a:moveTo>
                  <a:pt x="0" y="0"/>
                </a:moveTo>
                <a:lnTo>
                  <a:pt x="1281743" y="0"/>
                </a:lnTo>
                <a:lnTo>
                  <a:pt x="1602178" y="320436"/>
                </a:lnTo>
                <a:lnTo>
                  <a:pt x="1281743" y="640871"/>
                </a:lnTo>
                <a:lnTo>
                  <a:pt x="0" y="640871"/>
                </a:lnTo>
                <a:lnTo>
                  <a:pt x="320436" y="320436"/>
                </a:lnTo>
                <a:lnTo>
                  <a:pt x="0" y="0"/>
                </a:lnTo>
                <a:close/>
              </a:path>
            </a:pathLst>
          </a:custGeom>
          <a:solidFill>
            <a:srgbClr val="2850D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947" tIns="3810" rIns="240326" bIns="3810" spcCol="1270" anchor="ctr"/>
          <a:lstStyle/>
          <a:p>
            <a:pPr algn="ctr" defTabSz="26669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原创设计师QQ598969553      _1"/>
          <p:cNvSpPr/>
          <p:nvPr/>
        </p:nvSpPr>
        <p:spPr>
          <a:xfrm>
            <a:off x="1260006" y="2830893"/>
            <a:ext cx="784694" cy="371476"/>
          </a:xfrm>
          <a:custGeom>
            <a:avLst/>
            <a:gdLst>
              <a:gd name="connsiteX0" fmla="*/ 0 w 1602178"/>
              <a:gd name="connsiteY0" fmla="*/ 0 h 640871"/>
              <a:gd name="connsiteX1" fmla="*/ 1281743 w 1602178"/>
              <a:gd name="connsiteY1" fmla="*/ 0 h 640871"/>
              <a:gd name="connsiteX2" fmla="*/ 1602178 w 1602178"/>
              <a:gd name="connsiteY2" fmla="*/ 320436 h 640871"/>
              <a:gd name="connsiteX3" fmla="*/ 1281743 w 1602178"/>
              <a:gd name="connsiteY3" fmla="*/ 640871 h 640871"/>
              <a:gd name="connsiteX4" fmla="*/ 0 w 1602178"/>
              <a:gd name="connsiteY4" fmla="*/ 640871 h 640871"/>
              <a:gd name="connsiteX5" fmla="*/ 320436 w 1602178"/>
              <a:gd name="connsiteY5" fmla="*/ 320436 h 640871"/>
              <a:gd name="connsiteX6" fmla="*/ 0 w 1602178"/>
              <a:gd name="connsiteY6" fmla="*/ 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178" h="640871">
                <a:moveTo>
                  <a:pt x="0" y="0"/>
                </a:moveTo>
                <a:lnTo>
                  <a:pt x="1281743" y="0"/>
                </a:lnTo>
                <a:lnTo>
                  <a:pt x="1602178" y="320436"/>
                </a:lnTo>
                <a:lnTo>
                  <a:pt x="1281743" y="640871"/>
                </a:lnTo>
                <a:lnTo>
                  <a:pt x="0" y="640871"/>
                </a:lnTo>
                <a:lnTo>
                  <a:pt x="320436" y="320436"/>
                </a:lnTo>
                <a:lnTo>
                  <a:pt x="0" y="0"/>
                </a:lnTo>
                <a:close/>
              </a:path>
            </a:pathLst>
          </a:custGeom>
          <a:solidFill>
            <a:srgbClr val="2850D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947" tIns="3810" rIns="240326" bIns="3810" spcCol="1270" anchor="ctr"/>
          <a:lstStyle/>
          <a:p>
            <a:pPr algn="ctr" defTabSz="26669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原创设计师QQ598969553      _1"/>
          <p:cNvSpPr/>
          <p:nvPr/>
        </p:nvSpPr>
        <p:spPr>
          <a:xfrm>
            <a:off x="1260006" y="3762125"/>
            <a:ext cx="784694" cy="371476"/>
          </a:xfrm>
          <a:custGeom>
            <a:avLst/>
            <a:gdLst>
              <a:gd name="connsiteX0" fmla="*/ 0 w 1602178"/>
              <a:gd name="connsiteY0" fmla="*/ 0 h 640871"/>
              <a:gd name="connsiteX1" fmla="*/ 1281743 w 1602178"/>
              <a:gd name="connsiteY1" fmla="*/ 0 h 640871"/>
              <a:gd name="connsiteX2" fmla="*/ 1602178 w 1602178"/>
              <a:gd name="connsiteY2" fmla="*/ 320436 h 640871"/>
              <a:gd name="connsiteX3" fmla="*/ 1281743 w 1602178"/>
              <a:gd name="connsiteY3" fmla="*/ 640871 h 640871"/>
              <a:gd name="connsiteX4" fmla="*/ 0 w 1602178"/>
              <a:gd name="connsiteY4" fmla="*/ 640871 h 640871"/>
              <a:gd name="connsiteX5" fmla="*/ 320436 w 1602178"/>
              <a:gd name="connsiteY5" fmla="*/ 320436 h 640871"/>
              <a:gd name="connsiteX6" fmla="*/ 0 w 1602178"/>
              <a:gd name="connsiteY6" fmla="*/ 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178" h="640871">
                <a:moveTo>
                  <a:pt x="0" y="0"/>
                </a:moveTo>
                <a:lnTo>
                  <a:pt x="1281743" y="0"/>
                </a:lnTo>
                <a:lnTo>
                  <a:pt x="1602178" y="320436"/>
                </a:lnTo>
                <a:lnTo>
                  <a:pt x="1281743" y="640871"/>
                </a:lnTo>
                <a:lnTo>
                  <a:pt x="0" y="640871"/>
                </a:lnTo>
                <a:lnTo>
                  <a:pt x="320436" y="320436"/>
                </a:lnTo>
                <a:lnTo>
                  <a:pt x="0" y="0"/>
                </a:lnTo>
                <a:close/>
              </a:path>
            </a:pathLst>
          </a:custGeom>
          <a:solidFill>
            <a:srgbClr val="2850D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947" tIns="3810" rIns="240326" bIns="3810" spcCol="1270" anchor="ctr"/>
          <a:lstStyle/>
          <a:p>
            <a:pPr algn="ctr" defTabSz="26669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D:\0_САША_ПРЕЗЕНТАЦИИ\00_ПРЕЗЕНТАЦИИ СПОРТМАСТЕР\картинки\Человечки\undraw_Team_up_re_84ok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702" y="2509880"/>
            <a:ext cx="4052582" cy="36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6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60808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3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>
            <a:extLst>
              <a:ext uri="{FF2B5EF4-FFF2-40B4-BE49-F238E27FC236}">
                <a16:creationId xmlns="" xmlns:a16="http://schemas.microsoft.com/office/drawing/2014/main" id="{82811601-63A4-BA44-BE3D-4B9B339C5C2D}"/>
              </a:ext>
            </a:extLst>
          </p:cNvPr>
          <p:cNvSpPr txBox="1">
            <a:spLocks/>
          </p:cNvSpPr>
          <p:nvPr/>
        </p:nvSpPr>
        <p:spPr>
          <a:xfrm>
            <a:off x="0" y="2641733"/>
            <a:ext cx="12192000" cy="1574534"/>
          </a:xfrm>
          <a:prstGeom prst="rect">
            <a:avLst/>
          </a:prstGeom>
        </p:spPr>
        <p:txBody>
          <a:bodyPr vert="horz" wrap="square" lIns="0" tIns="242570" rIns="0" bIns="0" rtlCol="0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5pPr>
            <a:lvl6pPr marL="45718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6pPr>
            <a:lvl7pPr marL="91437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7pPr>
            <a:lvl8pPr marL="13715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8pPr>
            <a:lvl9pPr marL="18287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urce Sans Pro" charset="0"/>
              </a:defRPr>
            </a:lvl9pPr>
          </a:lstStyle>
          <a:p>
            <a:pPr marR="5080" algn="ctr">
              <a:lnSpc>
                <a:spcPct val="80000"/>
              </a:lnSpc>
              <a:spcBef>
                <a:spcPts val="0"/>
              </a:spcBef>
            </a:pPr>
            <a:r>
              <a:rPr lang="ru-RU" sz="5400" b="1" dirty="0">
                <a:solidFill>
                  <a:srgbClr val="2850DC"/>
                </a:solidFill>
                <a:latin typeface="Avenir Next Cyr Medium" pitchFamily="34" charset="-52"/>
                <a:cs typeface="Arial Black" panose="020B0604020202020204" pitchFamily="34" charset="0"/>
              </a:rPr>
              <a:t>КАК </a:t>
            </a:r>
            <a:r>
              <a:rPr lang="ru-RU" sz="5400" b="1" dirty="0" smtClean="0">
                <a:solidFill>
                  <a:srgbClr val="2850DC"/>
                </a:solidFill>
                <a:latin typeface="Avenir Next Cyr Medium" pitchFamily="34" charset="-52"/>
                <a:cs typeface="Arial Black" panose="020B0604020202020204" pitchFamily="34" charset="0"/>
              </a:rPr>
              <a:t>ВЫБРАТЬ </a:t>
            </a:r>
            <a:r>
              <a:rPr lang="ru-RU" sz="5400" b="1" dirty="0">
                <a:solidFill>
                  <a:srgbClr val="2850DC"/>
                </a:solidFill>
                <a:latin typeface="Avenir Next Cyr Medium" pitchFamily="34" charset="-52"/>
                <a:cs typeface="Arial Black" panose="020B0604020202020204" pitchFamily="34" charset="0"/>
              </a:rPr>
              <a:t/>
            </a:r>
            <a:br>
              <a:rPr lang="ru-RU" sz="5400" b="1" dirty="0">
                <a:solidFill>
                  <a:srgbClr val="2850DC"/>
                </a:solidFill>
                <a:latin typeface="Avenir Next Cyr Medium" pitchFamily="34" charset="-52"/>
                <a:cs typeface="Arial Black" panose="020B0604020202020204" pitchFamily="34" charset="0"/>
              </a:rPr>
            </a:br>
            <a:r>
              <a:rPr lang="ru-RU" sz="5400" b="1" dirty="0">
                <a:solidFill>
                  <a:srgbClr val="2850DC"/>
                </a:solidFill>
                <a:latin typeface="Avenir Next Cyr Medium" pitchFamily="34" charset="-52"/>
                <a:cs typeface="Arial Black" panose="020B0604020202020204" pitchFamily="34" charset="0"/>
              </a:rPr>
              <a:t>ИНСТРУМЕНТ?</a:t>
            </a:r>
          </a:p>
        </p:txBody>
      </p:sp>
      <p:sp>
        <p:nvSpPr>
          <p:cNvPr id="4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7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53848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0_САША_ПРЕЗЕНТАЦИИ\00_ПРЕЗЕНТАЦИИ СПОРТМАСТЕР\картинки\Человечки\undraw_Learning_re_32q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8864" y="1194433"/>
            <a:ext cx="4129399" cy="25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7" y="1025475"/>
            <a:ext cx="1093199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Как </a:t>
            </a:r>
            <a:r>
              <a:rPr lang="ru-RU" sz="3200" b="1" dirty="0" smtClean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выбрать </a:t>
            </a: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инструмент?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9C0332E-263B-4DB8-98E7-DB6000C2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820" y="4571963"/>
            <a:ext cx="2375279" cy="124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109C8D86-5870-4501-BB9E-CA73FD467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7" y="4710114"/>
            <a:ext cx="993427" cy="97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CB8DE16E-9D55-4A85-97C0-4397015C7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99" y="4864898"/>
            <a:ext cx="2322529" cy="11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="" xmlns:a16="http://schemas.microsoft.com/office/drawing/2014/main" id="{F03A78C7-4B30-410D-A8A6-42C21E1EF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299" y="4623932"/>
            <a:ext cx="1155701" cy="11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="" xmlns:a16="http://schemas.microsoft.com/office/drawing/2014/main" id="{D7515C29-1AB2-40FE-989F-1AE97CD75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660" y="4757894"/>
            <a:ext cx="922940" cy="92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C5F1D5F2-E6EC-4A40-90F0-2C07060C41D0}"/>
              </a:ext>
            </a:extLst>
          </p:cNvPr>
          <p:cNvSpPr txBox="1"/>
          <p:nvPr/>
        </p:nvSpPr>
        <p:spPr>
          <a:xfrm>
            <a:off x="1243530" y="3063507"/>
            <a:ext cx="75191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2850DC"/>
              </a:buClr>
              <a:buBlip>
                <a:blip r:embed="rId8"/>
              </a:buBlip>
            </a:pPr>
            <a:r>
              <a:rPr lang="ru-RU" sz="2200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ru-RU" sz="2200" dirty="0">
                <a:latin typeface="Avenir Next Cyr Medium" pitchFamily="34" charset="-52"/>
                <a:cs typeface="Gotham Pro Medium" pitchFamily="2" charset="0"/>
              </a:rPr>
              <a:t>Знакомимся с документацией инструментов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ACB4452-6C77-4A96-9AA3-40681111B2F2}"/>
              </a:ext>
            </a:extLst>
          </p:cNvPr>
          <p:cNvSpPr txBox="1"/>
          <p:nvPr/>
        </p:nvSpPr>
        <p:spPr>
          <a:xfrm>
            <a:off x="1260007" y="2189862"/>
            <a:ext cx="75191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2850DC"/>
              </a:buClr>
              <a:buBlip>
                <a:blip r:embed="rId8"/>
              </a:buBlip>
            </a:pPr>
            <a:r>
              <a:rPr lang="ru-RU" sz="2200" dirty="0">
                <a:solidFill>
                  <a:srgbClr val="002060"/>
                </a:solidFill>
                <a:latin typeface="Avenir Next Cyr Medium" pitchFamily="34" charset="-52"/>
                <a:cs typeface="Gotham Pro Medium" pitchFamily="2" charset="0"/>
              </a:rPr>
              <a:t> </a:t>
            </a:r>
            <a:r>
              <a:rPr lang="ru-RU" sz="2200" dirty="0">
                <a:latin typeface="Avenir Next Cyr Medium" pitchFamily="34" charset="-52"/>
                <a:cs typeface="Gotham Pro Medium" pitchFamily="2" charset="0"/>
              </a:rPr>
              <a:t>Составляем список инструментов</a:t>
            </a:r>
          </a:p>
        </p:txBody>
      </p:sp>
      <p:sp>
        <p:nvSpPr>
          <p:cNvPr id="11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8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81611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944C44-151F-F241-89A4-A780F417992C}"/>
              </a:ext>
            </a:extLst>
          </p:cNvPr>
          <p:cNvSpPr txBox="1"/>
          <p:nvPr/>
        </p:nvSpPr>
        <p:spPr>
          <a:xfrm>
            <a:off x="1260006" y="1050188"/>
            <a:ext cx="10931993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Как </a:t>
            </a:r>
            <a:r>
              <a:rPr lang="ru-RU" sz="3200" b="1" dirty="0" smtClean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выбрать </a:t>
            </a:r>
            <a:r>
              <a:rPr lang="ru-RU" sz="32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инструмент ?</a:t>
            </a:r>
            <a:endParaRPr lang="en-US" sz="3300" b="1" dirty="0">
              <a:solidFill>
                <a:srgbClr val="2850DC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237D2348-8D2E-45A2-94BF-36D5ED79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118" y="1050188"/>
            <a:ext cx="1012595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27101" y="2830023"/>
            <a:ext cx="4889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850DC"/>
              </a:buClr>
              <a:buBlip>
                <a:blip r:embed="rId4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Открытый исходный код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4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Решение можно масштабировать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4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Много метрик для анализа 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из коробки</a:t>
            </a:r>
            <a:endParaRPr lang="ru-RU" sz="1600" dirty="0"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9102" y="2830023"/>
            <a:ext cx="455003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850DC"/>
              </a:buClr>
              <a:buBlip>
                <a:blip r:embed="rId4"/>
              </a:buBlip>
              <a:tabLst>
                <a:tab pos="1162050" algn="l"/>
              </a:tabLst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Нужно владеть языком программирования  для написания сценария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20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4"/>
              </a:buBlip>
              <a:tabLst>
                <a:tab pos="1162050" algn="l"/>
              </a:tabLst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Трудночитаемый отчет</a:t>
            </a:r>
            <a:endParaRPr lang="ru-RU" sz="1400" dirty="0">
              <a:latin typeface="Avenir Next Cyr Medium" pitchFamily="34" charset="-52"/>
              <a:cs typeface="Gotham Pro Medium" pitchFamily="2" charset="0"/>
            </a:endParaRPr>
          </a:p>
          <a:p>
            <a:pPr>
              <a:buClr>
                <a:schemeClr val="accent5"/>
              </a:buClr>
            </a:pPr>
            <a:r>
              <a:rPr lang="ru-RU" sz="1600" dirty="0">
                <a:latin typeface="Avenir Next Cyr Medium" pitchFamily="34" charset="-52"/>
                <a:cs typeface="Gotham Pro Medium" pitchFamily="2" charset="0"/>
              </a:rPr>
              <a:t>      </a:t>
            </a:r>
            <a:endParaRPr lang="ru-RU" sz="3200" dirty="0">
              <a:latin typeface="Avenir Next Cyr Medium" pitchFamily="34" charset="-52"/>
              <a:cs typeface="Gotham Pro Medium" pitchFamily="2" charset="0"/>
            </a:endParaRPr>
          </a:p>
          <a:p>
            <a:pPr marL="342900" indent="-342900">
              <a:buClr>
                <a:srgbClr val="2850DC"/>
              </a:buClr>
              <a:buBlip>
                <a:blip r:embed="rId4"/>
              </a:buBlip>
            </a:pPr>
            <a:r>
              <a:rPr lang="ru-RU" sz="2000" dirty="0">
                <a:latin typeface="Avenir Next Cyr Medium" pitchFamily="34" charset="-52"/>
                <a:cs typeface="Gotham Pro Medium" pitchFamily="2" charset="0"/>
              </a:rPr>
              <a:t>Может возникнуть потребность в лицензии</a:t>
            </a:r>
            <a:br>
              <a:rPr lang="ru-RU" sz="2000" dirty="0">
                <a:latin typeface="Avenir Next Cyr Medium" pitchFamily="34" charset="-52"/>
                <a:cs typeface="Gotham Pro Medium" pitchFamily="2" charset="0"/>
              </a:rPr>
            </a:br>
            <a:endParaRPr lang="ru-RU" sz="1600" dirty="0">
              <a:latin typeface="Avenir Next Cyr Medium" pitchFamily="34" charset="-52"/>
              <a:cs typeface="Gotham Pro Medium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0006" y="2272714"/>
            <a:ext cx="29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Плюсы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79342" y="2272714"/>
            <a:ext cx="289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850DC"/>
                </a:solidFill>
                <a:latin typeface="Avenir Next Cyr Medium" pitchFamily="34" charset="-52"/>
                <a:cs typeface="Gotham Pro Black" pitchFamily="2" charset="0"/>
              </a:rPr>
              <a:t>  Минусы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8132" y="1561364"/>
            <a:ext cx="508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Инструмент  </a:t>
            </a:r>
            <a:r>
              <a:rPr lang="en-US" sz="2400" b="1" dirty="0">
                <a:solidFill>
                  <a:srgbClr val="002060"/>
                </a:solidFill>
                <a:latin typeface="Avenir Next Cyr Medium" pitchFamily="34" charset="-52"/>
                <a:cs typeface="Gotham Pro Black" pitchFamily="2" charset="0"/>
              </a:rPr>
              <a:t>K6</a:t>
            </a:r>
            <a:endParaRPr lang="ru-RU" sz="2400" b="1" dirty="0">
              <a:solidFill>
                <a:srgbClr val="002060"/>
              </a:solidFill>
              <a:latin typeface="Avenir Next Cyr Medium" pitchFamily="34" charset="-52"/>
              <a:cs typeface="Gotham Pro Black" pitchFamily="2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108699" y="2272714"/>
            <a:ext cx="0" cy="332575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27101" y="2734379"/>
            <a:ext cx="10242034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2">
            <a:extLst>
              <a:ext uri="{FF2B5EF4-FFF2-40B4-BE49-F238E27FC236}">
                <a16:creationId xmlns="" xmlns:a16="http://schemas.microsoft.com/office/drawing/2014/main" id="{F7E5553C-105E-934D-811C-C6D3B3B10EAA}"/>
              </a:ext>
            </a:extLst>
          </p:cNvPr>
          <p:cNvSpPr txBox="1">
            <a:spLocks/>
          </p:cNvSpPr>
          <p:nvPr/>
        </p:nvSpPr>
        <p:spPr>
          <a:xfrm>
            <a:off x="11678264" y="6477020"/>
            <a:ext cx="513735" cy="3809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200" b="1" smtClean="0">
                <a:solidFill>
                  <a:srgbClr val="002060"/>
                </a:solidFill>
                <a:latin typeface="Avenir Next Cyr Medium" pitchFamily="34" charset="-52"/>
              </a:rPr>
              <a:pPr algn="ctr"/>
              <a:t>9</a:t>
            </a:fld>
            <a:endParaRPr lang="ru-RU" sz="1200" b="1" dirty="0">
              <a:solidFill>
                <a:srgbClr val="002060"/>
              </a:solidFill>
              <a:latin typeface="Avenir Next Cyr Medium" pitchFamily="34" charset="-52"/>
            </a:endParaRPr>
          </a:p>
        </p:txBody>
      </p:sp>
      <p:pic>
        <p:nvPicPr>
          <p:cNvPr id="18" name="Picture 3" descr="D:\0_САША_ПРЕЗЕНТАЦИИ\00_ПРЕЗЕНТАЦИИ СПОРТМАСТЕР\картинки\Человечки\щ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16" y="488499"/>
            <a:ext cx="791807" cy="192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090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11957</TotalTime>
  <Words>941</Words>
  <Application>Microsoft Office PowerPoint</Application>
  <PresentationFormat>Произвольный</PresentationFormat>
  <Paragraphs>355</Paragraphs>
  <Slides>36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Процессы работы команд</dc:title>
  <dc:creator>Наумов Александр Андреевич</dc:creator>
  <cp:lastModifiedBy>maribu</cp:lastModifiedBy>
  <cp:revision>606</cp:revision>
  <dcterms:created xsi:type="dcterms:W3CDTF">2021-04-12T04:17:14Z</dcterms:created>
  <dcterms:modified xsi:type="dcterms:W3CDTF">2024-04-21T08:52:11Z</dcterms:modified>
</cp:coreProperties>
</file>