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3"/>
  </p:notesMasterIdLst>
  <p:sldIdLst>
    <p:sldId id="2146847233" r:id="rId2"/>
    <p:sldId id="939" r:id="rId3"/>
    <p:sldId id="2146847268" r:id="rId4"/>
    <p:sldId id="2146847266" r:id="rId5"/>
    <p:sldId id="2146847269" r:id="rId6"/>
    <p:sldId id="2146847270" r:id="rId7"/>
    <p:sldId id="2146847267" r:id="rId8"/>
    <p:sldId id="2146847278" r:id="rId9"/>
    <p:sldId id="2146847272" r:id="rId10"/>
    <p:sldId id="2146847273" r:id="rId11"/>
    <p:sldId id="2146847274" r:id="rId12"/>
    <p:sldId id="2146847275" r:id="rId13"/>
    <p:sldId id="2146847276" r:id="rId14"/>
    <p:sldId id="2146847279" r:id="rId15"/>
    <p:sldId id="2146847277" r:id="rId16"/>
    <p:sldId id="2146847253" r:id="rId17"/>
    <p:sldId id="2146847280" r:id="rId18"/>
    <p:sldId id="2146847283" r:id="rId19"/>
    <p:sldId id="2146847284" r:id="rId20"/>
    <p:sldId id="2146847282" r:id="rId21"/>
    <p:sldId id="2146847285" r:id="rId22"/>
    <p:sldId id="2146847287" r:id="rId23"/>
    <p:sldId id="2146847286" r:id="rId24"/>
    <p:sldId id="2146847288" r:id="rId25"/>
    <p:sldId id="2146847303" r:id="rId26"/>
    <p:sldId id="2146847261" r:id="rId27"/>
    <p:sldId id="2146847290" r:id="rId28"/>
    <p:sldId id="2146847293" r:id="rId29"/>
    <p:sldId id="2146847291" r:id="rId30"/>
    <p:sldId id="2146847294" r:id="rId31"/>
    <p:sldId id="2146847292" r:id="rId32"/>
    <p:sldId id="2146847264" r:id="rId33"/>
    <p:sldId id="2146847295" r:id="rId34"/>
    <p:sldId id="2146847296" r:id="rId35"/>
    <p:sldId id="2146847297" r:id="rId36"/>
    <p:sldId id="2146847298" r:id="rId37"/>
    <p:sldId id="2146847299" r:id="rId38"/>
    <p:sldId id="2146847302" r:id="rId39"/>
    <p:sldId id="2146847301" r:id="rId40"/>
    <p:sldId id="2146847309" r:id="rId41"/>
    <p:sldId id="2146847300" r:id="rId42"/>
    <p:sldId id="2146847304" r:id="rId43"/>
    <p:sldId id="2146847305" r:id="rId44"/>
    <p:sldId id="2146847306" r:id="rId45"/>
    <p:sldId id="2146847307" r:id="rId46"/>
    <p:sldId id="2146847308" r:id="rId47"/>
    <p:sldId id="2146847328" r:id="rId48"/>
    <p:sldId id="2146847329" r:id="rId49"/>
    <p:sldId id="2146847330" r:id="rId50"/>
    <p:sldId id="2146847331" r:id="rId51"/>
    <p:sldId id="2146847334" r:id="rId52"/>
    <p:sldId id="2146847378" r:id="rId53"/>
    <p:sldId id="2146847388" r:id="rId54"/>
    <p:sldId id="2146847389" r:id="rId55"/>
    <p:sldId id="2146847390" r:id="rId56"/>
    <p:sldId id="2146847391" r:id="rId57"/>
    <p:sldId id="2146847336" r:id="rId58"/>
    <p:sldId id="2146847337" r:id="rId59"/>
    <p:sldId id="2146847340" r:id="rId60"/>
    <p:sldId id="2146847342" r:id="rId61"/>
    <p:sldId id="2146847343" r:id="rId62"/>
    <p:sldId id="2146847338" r:id="rId63"/>
    <p:sldId id="2146847345" r:id="rId64"/>
    <p:sldId id="2146847346" r:id="rId65"/>
    <p:sldId id="2146847344" r:id="rId66"/>
    <p:sldId id="2146847353" r:id="rId67"/>
    <p:sldId id="2146847392" r:id="rId68"/>
    <p:sldId id="2146847393" r:id="rId69"/>
    <p:sldId id="2146847394" r:id="rId70"/>
    <p:sldId id="2146847395" r:id="rId71"/>
    <p:sldId id="2146847396" r:id="rId72"/>
    <p:sldId id="2146847359" r:id="rId73"/>
    <p:sldId id="2146847360" r:id="rId74"/>
    <p:sldId id="2146847361" r:id="rId75"/>
    <p:sldId id="2146847362" r:id="rId76"/>
    <p:sldId id="2146847240" r:id="rId77"/>
    <p:sldId id="2146847339" r:id="rId78"/>
    <p:sldId id="2146847363" r:id="rId79"/>
    <p:sldId id="2146847364" r:id="rId80"/>
    <p:sldId id="2146847365" r:id="rId81"/>
    <p:sldId id="2146847366" r:id="rId82"/>
    <p:sldId id="2146847367" r:id="rId83"/>
    <p:sldId id="2146847368" r:id="rId84"/>
    <p:sldId id="2146847369" r:id="rId85"/>
    <p:sldId id="2146847370" r:id="rId86"/>
    <p:sldId id="2146847371" r:id="rId87"/>
    <p:sldId id="2146847372" r:id="rId88"/>
    <p:sldId id="2146847373" r:id="rId89"/>
    <p:sldId id="2146847374" r:id="rId90"/>
    <p:sldId id="2146847379" r:id="rId91"/>
    <p:sldId id="2146847381" r:id="rId92"/>
    <p:sldId id="2146847382" r:id="rId93"/>
    <p:sldId id="2146847383" r:id="rId94"/>
    <p:sldId id="2146847384" r:id="rId95"/>
    <p:sldId id="2146847380" r:id="rId96"/>
    <p:sldId id="2146847385" r:id="rId97"/>
    <p:sldId id="2146847386" r:id="rId98"/>
    <p:sldId id="2146847387" r:id="rId99"/>
    <p:sldId id="361" r:id="rId100"/>
    <p:sldId id="292" r:id="rId101"/>
    <p:sldId id="942" r:id="rId10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F12"/>
    <a:srgbClr val="1C1435"/>
    <a:srgbClr val="1B1535"/>
    <a:srgbClr val="7E55FF"/>
    <a:srgbClr val="704DE4"/>
    <a:srgbClr val="6244C9"/>
    <a:srgbClr val="563CAE"/>
    <a:srgbClr val="483393"/>
    <a:srgbClr val="7B726A"/>
    <a:srgbClr val="2828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29"/>
    <p:restoredTop sz="84898"/>
  </p:normalViewPr>
  <p:slideViewPr>
    <p:cSldViewPr snapToGrid="0" snapToObjects="1">
      <p:cViewPr varScale="1">
        <p:scale>
          <a:sx n="138" d="100"/>
          <a:sy n="138" d="100"/>
        </p:scale>
        <p:origin x="10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04" d="100"/>
          <a:sy n="104" d="100"/>
        </p:scale>
        <p:origin x="3176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6T14:59:45.19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60 24575,'21'22'0,"3"5"0,18 26 0,-10-14 0,4 15 0,-16-24 0,-2 1 0,-7-14 0,-5-7 0,-2-4 0,-1-2 0,-1 0 0,-1-1 0,1 2 0,0-2 0,-1-1 0,1 0 0,1-1 0,2 3 0,1 1 0,1 5 0,1 1 0,-1 3 0,-1-4 0,-1-2 0,-2-2 0,-1-3 0,0-1 0,0-2 0,4-6 0,13-17 0,6-13 0,2-5 0,2-3 0,10-19 0,-11 18 0,-1 1 0,5-9 0,-4 9 0,-10 15 0,-9 16 0,-7 8 0,-2 5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6T14:59:49.63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50 24575,'1'14'0,"-1"1"0,2 10 0,-1 11 0,0 1 0,0 5 0,1-9 0,-1-6 0,2-6 0,1-3 0,0-3 0,2-1 0,0-2 0,0-4 0,-1-2 0,0-2 0,-1 0 0,-1-2 0,0-1 0,-1-1 0,0-1 0,3-1 0,5-5 0,4-5 0,2-3 0,5-6 0,5-11 0,1 0 0,11-16 0,-9 13 0,3-5 0,-10 10 0,-5 5 0,-5 5 0,-6 8 0,-1 1 0,-1 2 0,0 1 0,-1 2 0,-1 2 0,1 1 0,-1 0 0,-1 1 0,1 0 0,-1 0 0,0 1 0,-1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6T14:59:56.15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4 24575,'21'0'0,"14"-1"0,5 0 0,20 0 0,-11 0 0,0 1 0,-21 0 0,0 0 0,-19 0 0,7 0 0,-9 0 0,-3 0 0,-1 0 0,-2 0 0,-1 0 0,0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6T14:59:58.78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8 24575,'15'0'0,"0"0"0,4 0 0,-2 0 0,4 0 0,1-1 0,8 0 0,5 0 0,4 1 0,-1 0 0,-6-1 0,-7 1 0,-9-1 0,-9 1 0,-3 0 0,-2 0 0,-1 0 0,1 0 0,-1 0 0,0 0 0,1 0 0,-2-1 0,1 0 0,-1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6T15:00:03.74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1 208 24575,'10'11'0,"0"2"0,6 5 0,-2 3 0,5 1 0,-3-1 0,-3-4 0,0-1 0,-3-3 0,0 4 0,-1-2 0,-2 0 0,-2-6 0,-4-4 0,0-4 0,-1 0 0,1 0 0,12-14 0,9-7 0,19-19 0,12-17 0,-2-2 0,5-20 0,-21 26 0,-7 4 0,-17 29 0,-7 8 0,-2 7 0,1-3 0,1 2 0,-1 0 0,0 1 0,-2 1 0,-1 3 0,0-2 0,0 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6T15:00:05.77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3 24575,'28'0'0,"8"0"0,6 0 0,14 0 0,2-2 0,-1 2 0,-8-1 0,-17 1 0,-8 2 0,-8-2 0,2 1 0,-7 0 0,-3-1 0,-5 0 0,-2 0 0,0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6T15:01:03.10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31 409 24575,'4'0'0,"4"1"0,7 0 0,7 0 0,7 0 0,9 0 0,-3 0 0,41-1 0,17 3 0,-37-2 0,1 0 0,35 4 0,-26-3 0,-24 1 0,-2-1 0,11 1 0,4-3 0,2 2 0,4-2 0,3 0 0,9 0 0,-1 1 0,-7-2 0,1 2 0,-17-1 0,33 0 0,6-1 0,-25 1 0,4 0 0,4-1 0,0 0 0,4 1 0,-1 0 0,-5 0 0,0 0 0,5 0 0,-3 0 0,-19-1 0,-2 1 0,4 1 0,-4-1 0,-2-1 0,-9 3 0,-19-3 0,-5 1 0,-3-1 0,-1 1 0,0-1 0,-2 0 0,1-1 0,0-3 0,1-3 0,-1-2 0,-2-1 0,0-4 0,1-2 0,3-7 0,0 2 0,0-8 0,-3 9 0,2-9 0,-3 6 0,-1-5 0,-3 8 0,-4 2 0,-2 8 0,-3 3 0,-2-1 0,0 5 0,-4-3 0,-2 1 0,-7-1 0,1 2 0,-11-1 0,-4 2 0,-19-1 0,-20 0 0,8 1 0,-25-2 0,1 0 0,26 3 0,-4 0 0,2-1 0,-1 0 0,-7 1 0,-1 1 0,8-1 0,4 0 0,-36-1 0,1 2 0,29 0 0,-10 2 0,-10-2 0,38 1 0,-2 0 0,-10-2 0,0 1 0,4 0 0,0 1 0,-2 0 0,-1-1 0,3 1 0,2 0 0,-38 2 0,-3-3 0,35 3 0,7 1 0,21-2 0,7 2 0,7-1 0,-9 2 0,3-1 0,-5 0 0,17-1 0,5 0 0,3 5 0,3 6 0,-4 14 0,0-1 0,-1 4 0,2-12 0,3-4 0,-3-4 0,2-3 0,-1 1 0,-1 1 0,-2 8 0,-10 10 0,-2 2 0,2-6 0,5-8 0,10-12 0,1-1 0,1 2 0,0-2 0,1 4 0,0-1 0,0 4 0,2 2 0,-1 1 0,2 0 0,1 2 0,0-1 0,1 0 0,-3-5 0,1 0 0,-1-3 0,2 10 0,3 4 0,2 7 0,0-3 0,-3-8 0,-2-7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6T15:01:06.70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658 28 24575,'-15'0'0,"-4"1"0,-12 0 0,-6 1 0,-1 1 0,-5-2 0,12 1 0,1-1 0,10 1 0,2-1 0,-1 3 0,-9 2 0,-15 4 0,-15 2 0,-13 0 0,8-2 0,21-4 0,18-2 0,17-2 0,3 0 0,3-2 0,-1 4 0,-1 0 0,0 5 0,0 0 0,0 3 0,2-2 0,1 2 0,2-2 0,4 1 0,8 0 0,9 4 0,11 2 0,13 2 0,2-3 0,29 3 0,-6-9 0,-23-4 0,2 0 0,34-2 0,-32-2 0,1-1 0,33 2 0,5 0 0,-26-2 0,-9 0 0,-16-1 0,11 0 0,-12-1 0,9 1 0,-6 0 0,1 0 0,4 1 0,-1-1 0,4 3 0,2-1 0,-13 0 0,3 1 0,-9-3 0,2 1 0,10 0 0,-4-1 0,2 3 0,-15-2 0,-5 1 0,5-1 0,-4 1 0,18-2 0,-9 1 0,7-1 0,-3 0 0,-3-1 0,0 0 0,-12 0 0,-5-2 0,-5 2 0,-5-1 0,1-2 0,1 0 0,0-3 0,2-1 0,-1-3 0,-2 0 0,1 0 0,-1-2 0,2 2 0,2-2 0,-3 5 0,0-1 0,-4 4 0,0-1 0,-3 0 0,0-4 0,-4 2 0,-5-5 0,-3 2 0,-20-8 0,-4 2 0,-7 0 0,-3 4 0,8 5 0,-1-1 0,-1 5 0,3-2 0,-5 5 0,1-2 0,2 2 0,8 0 0,2 0 0,-1 0 0,-6 0 0,-7 0 0,-10-1 0,-10 0 0,-20-3 0,-13 0 0,0-1 0,17 1 0,8 3 0,19-1 0,-10 0 0,-4-1 0,-18 0 0,-2-1 0,-4 0 0,-8-1 0,22 3 0,-4 1 0,20 1 0,14 1 0,5-1 0,20 0 0,6 0 0,10 2 0,2 2 0,-1-1 0,1 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6T15:01:10.06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253 51 24575,'-2'-2'0,"1"1"0,-6 1 0,-9 0 0,-7 3 0,-7 0 0,-1 5 0,0 4 0,2 3 0,1 0 0,13-5 0,2-1 0,7-2 0,-2 3 0,3-1 0,0-1 0,4-1 0,0 0 0,0 1 0,1 2 0,1-2 0,5 5 0,8 3 0,11 4 0,12 0 0,-2-4 0,14-1 0,-10-3 0,5-2 0,-10-3 0,-10-4 0,-3-2 0,-3 0 0,-2-1 0,-3 1 0,1-1 0,5 0 0,-1-1 0,8-1 0,8 0 0,6-3 0,0 4 0,-9-2 0,-12 2 0,-5 0 0,6-3 0,2 1 0,-2 0 0,5 1 0,-9 1 0,3 1 0,-2 0 0,-4 0 0,2 1 0,0-2 0,7 0 0,1-1 0,4-1 0,0-1 0,1 1 0,-4 0 0,-4 1 0,-1 1 0,-5 2 0,3-1 0,-6 1 0,-4-1 0,-2 0 0,1 0 0,-1 0 0,3-2 0,0-2 0,-3 0 0,4-7 0,-4 1 0,3-12 0,-4 1 0,-3-6 0,-4 3 0,-1 3 0,-4-1 0,0 6 0,-7-4 0,3 7 0,-10-5 0,7 8 0,-3 0 0,4 4 0,0 1 0,0 2 0,-12-1 0,6 1 0,-15 1 0,7 2 0,-8 0 0,3 0 0,0-1 0,7 0 0,-9-1 0,4 1 0,-3 0 0,1 1 0,3-1 0,1 1 0,5 0 0,1 0 0,2 0 0,3 0 0,2 1 0,0 1 0,-3 1 0,-4 0 0,-2 1 0,9-2 0,4 0 0,5-1 0,-4 2 0,-1-1 0,-13 1 0,4 0 0,0-1 0,10-2 0,6 1 0,0-1 0,3 0 0,-4-1 0,2 0 0,0 0 0,2 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5562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0" dirty="0">
                <a:solidFill>
                  <a:srgbClr val="FFFFFF"/>
                </a:solidFill>
                <a:effectLst/>
                <a:latin typeface="Inter"/>
              </a:rPr>
              <a:t>Всем доброе утро коллеги, с вами Крылов Александр, технический директор ИТ Школы Ростелеком</a:t>
            </a:r>
          </a:p>
        </p:txBody>
      </p:sp>
    </p:spTree>
    <p:extLst>
      <p:ext uri="{BB962C8B-B14F-4D97-AF65-F5344CB8AC3E}">
        <p14:creationId xmlns:p14="http://schemas.microsoft.com/office/powerpoint/2010/main" val="22026706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Какова она "идеальная компания для </a:t>
            </a:r>
            <a:r>
              <a:rPr lang="ro-RO" dirty="0"/>
              <a:t>DevOps"? </a:t>
            </a:r>
            <a:r>
              <a:rPr lang="ru-RU" dirty="0"/>
              <a:t>Последние два года полны оптимизаций и вопрос поиска своего "места под солнцем" актуален, как никогда</a:t>
            </a:r>
          </a:p>
        </p:txBody>
      </p:sp>
    </p:spTree>
    <p:extLst>
      <p:ext uri="{BB962C8B-B14F-4D97-AF65-F5344CB8AC3E}">
        <p14:creationId xmlns:p14="http://schemas.microsoft.com/office/powerpoint/2010/main" val="847212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Я поставил перед собой цель — описать, как должны быть устроены процессы в компании, чтобы она стала "супер кайфовым, хэлси местом" для инженера</a:t>
            </a:r>
          </a:p>
        </p:txBody>
      </p:sp>
    </p:spTree>
    <p:extLst>
      <p:ext uri="{BB962C8B-B14F-4D97-AF65-F5344CB8AC3E}">
        <p14:creationId xmlns:p14="http://schemas.microsoft.com/office/powerpoint/2010/main" val="28699431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Короткое представление спикера</a:t>
            </a:r>
          </a:p>
        </p:txBody>
      </p:sp>
    </p:spTree>
    <p:extLst>
      <p:ext uri="{BB962C8B-B14F-4D97-AF65-F5344CB8AC3E}">
        <p14:creationId xmlns:p14="http://schemas.microsoft.com/office/powerpoint/2010/main" val="1225156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Мы с вами обсудим практический "навигатор" в формате чек-листа для </a:t>
            </a:r>
            <a:r>
              <a:rPr lang="ro-RO" dirty="0"/>
              <a:t>DevOps-</a:t>
            </a:r>
            <a:r>
              <a:rPr lang="ru-RU" dirty="0"/>
              <a:t>инженера при поиске работы, основанные на личном опыте и опыте коллег из индустрии. Доклад осветит онбординг, механизмы обучения, передачи знаний, используемые технологии и условия труда.</a:t>
            </a:r>
          </a:p>
        </p:txBody>
      </p:sp>
    </p:spTree>
    <p:extLst>
      <p:ext uri="{BB962C8B-B14F-4D97-AF65-F5344CB8AC3E}">
        <p14:creationId xmlns:p14="http://schemas.microsoft.com/office/powerpoint/2010/main" val="1170099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Вы сможете узнать о том, чем вы платите за привилегии и "печеньки"</a:t>
            </a:r>
          </a:p>
        </p:txBody>
      </p:sp>
    </p:spTree>
    <p:extLst>
      <p:ext uri="{BB962C8B-B14F-4D97-AF65-F5344CB8AC3E}">
        <p14:creationId xmlns:p14="http://schemas.microsoft.com/office/powerpoint/2010/main" val="33460264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 dirty="0"/>
              <a:t>Поиск своего места инженера может занимать от 3 месяцев до года, а вакансии могут замораживаться на стадии оффера (сам попадал в такую ситуацию на руководящую должность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43343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 dirty="0"/>
              <a:t>Поиск своего места инженера может занимать от 3 месяцев до года, а вакансии могут замораживаться на стадии оффера (сам попадал в такую ситуацию на руководящую должность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02856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/>
              <a:t>Примеры последних двух лет без названия компаний – </a:t>
            </a:r>
            <a:r>
              <a:rPr lang="en-US" sz="1200" dirty="0"/>
              <a:t>PT, Softilne, Postges Pro, </a:t>
            </a:r>
            <a:r>
              <a:rPr lang="ru-RU" sz="1200" dirty="0"/>
              <a:t>синие и зелёные друзья и это не предел. И это только то, что ощутимое и попадает в СМИ, сколько всего было в реальности за последние 2-3 года, неизвестно никому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35560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Если сейчас даже не уходить в грейды и регионы, на что раньше можно было хоть как-то ориентироваться, то сейчас есть описания и далее идём по сайтам найма и видим совсем разные градации по зп, а кто-то и вовсе вилку не указывает.</a:t>
            </a:r>
          </a:p>
        </p:txBody>
      </p:sp>
    </p:spTree>
    <p:extLst>
      <p:ext uri="{BB962C8B-B14F-4D97-AF65-F5344CB8AC3E}">
        <p14:creationId xmlns:p14="http://schemas.microsoft.com/office/powerpoint/2010/main" val="9918547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Мне в рамках подкаста удалось поговорить с разными организаторами конференций, а так же за последние 2 года принять в них участие и разница между 2020 </a:t>
            </a:r>
          </a:p>
        </p:txBody>
      </p:sp>
    </p:spTree>
    <p:extLst>
      <p:ext uri="{BB962C8B-B14F-4D97-AF65-F5344CB8AC3E}">
        <p14:creationId xmlns:p14="http://schemas.microsoft.com/office/powerpoint/2010/main" val="18527584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/>
              <a:t>- создан целый пласт невостребованных после курсов специалистов, лишь малый % которых действительно трудоустраиваются. (2-3 примера)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2428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/>
              <a:t>Псевдо вакансии в рамках исследований (подорвать жопы примерами вакансий пустышек)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37618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/>
              <a:t>А вот что мы видим по анализу востребованности вакансий на рынке по ИТ направлениям, которое провёл коллега.</a:t>
            </a:r>
            <a:br>
              <a:rPr lang="ru-RU" sz="1200" dirty="0"/>
            </a:br>
            <a:r>
              <a:rPr lang="ru-RU" sz="1200" dirty="0"/>
              <a:t>Обратите внимание, что в тренде системные администраторы, а </a:t>
            </a:r>
            <a:r>
              <a:rPr lang="en-US" sz="1200" dirty="0" err="1"/>
              <a:t>devops</a:t>
            </a:r>
            <a:r>
              <a:rPr lang="en-US" sz="1200" dirty="0"/>
              <a:t> </a:t>
            </a:r>
            <a:r>
              <a:rPr lang="ru-RU" sz="1200" dirty="0"/>
              <a:t>уступает аналитику 1С – видимо они нас всех переживут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49966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Тут комментарии излишни – суть проста, паразитов становится всё больше и их всё сложней отловить</a:t>
            </a:r>
          </a:p>
        </p:txBody>
      </p:sp>
    </p:spTree>
    <p:extLst>
      <p:ext uri="{BB962C8B-B14F-4D97-AF65-F5344CB8AC3E}">
        <p14:creationId xmlns:p14="http://schemas.microsoft.com/office/powerpoint/2010/main" val="29390605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90401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коротко про иерархию исследования</a:t>
            </a:r>
          </a:p>
        </p:txBody>
      </p:sp>
    </p:spTree>
    <p:extLst>
      <p:ext uri="{BB962C8B-B14F-4D97-AF65-F5344CB8AC3E}">
        <p14:creationId xmlns:p14="http://schemas.microsoft.com/office/powerpoint/2010/main" val="13226437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коротко про блоки</a:t>
            </a:r>
          </a:p>
        </p:txBody>
      </p:sp>
    </p:spTree>
    <p:extLst>
      <p:ext uri="{BB962C8B-B14F-4D97-AF65-F5344CB8AC3E}">
        <p14:creationId xmlns:p14="http://schemas.microsoft.com/office/powerpoint/2010/main" val="21499655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Я создал методику из группы вопросов, на основе блоков, которые я раскрою далее, и с которыми я приходил к коллегам для глубинных интервью</a:t>
            </a:r>
          </a:p>
        </p:txBody>
      </p:sp>
    </p:spTree>
    <p:extLst>
      <p:ext uri="{BB962C8B-B14F-4D97-AF65-F5344CB8AC3E}">
        <p14:creationId xmlns:p14="http://schemas.microsoft.com/office/powerpoint/2010/main" val="37839282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Далее был создан классификатор компаний</a:t>
            </a:r>
          </a:p>
        </p:txBody>
      </p:sp>
    </p:spTree>
    <p:extLst>
      <p:ext uri="{BB962C8B-B14F-4D97-AF65-F5344CB8AC3E}">
        <p14:creationId xmlns:p14="http://schemas.microsoft.com/office/powerpoint/2010/main" val="17584653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который вы видите на экране</a:t>
            </a:r>
          </a:p>
        </p:txBody>
      </p:sp>
    </p:spTree>
    <p:extLst>
      <p:ext uri="{BB962C8B-B14F-4D97-AF65-F5344CB8AC3E}">
        <p14:creationId xmlns:p14="http://schemas.microsoft.com/office/powerpoint/2010/main" val="4719991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А так же созданы чек-листы, в том числе публичные, которыми вы можете воспользоваться для аудита внутри, ссылку и </a:t>
            </a:r>
            <a:r>
              <a:rPr lang="en-US" dirty="0" err="1"/>
              <a:t>qr</a:t>
            </a:r>
            <a:r>
              <a:rPr lang="en-US" dirty="0"/>
              <a:t> </a:t>
            </a:r>
            <a:r>
              <a:rPr lang="ru-RU" dirty="0"/>
              <a:t>можно увидеть на экране</a:t>
            </a:r>
          </a:p>
        </p:txBody>
      </p:sp>
    </p:spTree>
    <p:extLst>
      <p:ext uri="{BB962C8B-B14F-4D97-AF65-F5344CB8AC3E}">
        <p14:creationId xmlns:p14="http://schemas.microsoft.com/office/powerpoint/2010/main" val="19991643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А вот и блоки чек-листа, коротко про блоки, раскрываем дальше</a:t>
            </a:r>
          </a:p>
        </p:txBody>
      </p:sp>
    </p:spTree>
    <p:extLst>
      <p:ext uri="{BB962C8B-B14F-4D97-AF65-F5344CB8AC3E}">
        <p14:creationId xmlns:p14="http://schemas.microsoft.com/office/powerpoint/2010/main" val="40156410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Классика</a:t>
            </a:r>
            <a:r>
              <a:rPr lang="en-US" sz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– </a:t>
            </a:r>
            <a:r>
              <a:rPr lang="ru-RU" sz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обычная, хорошая, детализированная вакансия под конкретное место и компетенции. Госы и окологосы, ИТ компании</a:t>
            </a:r>
          </a:p>
          <a:p>
            <a:pPr>
              <a:spcAft>
                <a:spcPts val="450"/>
              </a:spcAft>
              <a:buClr>
                <a:srgbClr val="1CF2DE"/>
              </a:buClr>
              <a:buSzPct val="80000"/>
            </a:pPr>
            <a:endParaRPr lang="ru-RU" sz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1678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Классика</a:t>
            </a:r>
            <a:r>
              <a:rPr lang="en-US" sz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– </a:t>
            </a:r>
            <a:r>
              <a:rPr lang="ru-RU" sz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обычная, хорошая, детализированная вакансия под конкретное место и компетенции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Зонтичная вакансия – за ней может крыться 2 и более направления в разные команды. </a:t>
            </a:r>
            <a:endParaRPr lang="en-US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Aft>
                <a:spcPts val="450"/>
              </a:spcAft>
              <a:buClr>
                <a:srgbClr val="1CF2DE"/>
              </a:buClr>
              <a:buSzPct val="80000"/>
            </a:pPr>
            <a:endParaRPr lang="ru-RU" sz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5410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Это собирательный образ из нескольких обязанностей. Такое чаще всего бывает у бигтехов и у аутстаф, аутсорс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1318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Классика</a:t>
            </a:r>
            <a:r>
              <a:rPr lang="en-US" sz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– </a:t>
            </a:r>
            <a:r>
              <a:rPr lang="ru-RU" sz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обычная, хорошая, детализированная вакансия под конкретное место и компетенции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Зонтичная вакансия – за ней может крыться 2 и более направления в разные команды. Это собирательный образ из нескольких обязанностей. 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Псевдо-вакансия – исследование и узнать, как бывает и собрать у себя. Либо искусственно вызвать шторм на рынке, либо инсайды от конкурентов. Этим грешат вендоры, продуктовые компании и бигтехи</a:t>
            </a:r>
            <a:endParaRPr lang="en-US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Aft>
                <a:spcPts val="450"/>
              </a:spcAft>
              <a:buClr>
                <a:srgbClr val="1CF2DE"/>
              </a:buClr>
              <a:buSzPct val="80000"/>
            </a:pPr>
            <a:endParaRPr lang="ru-RU" sz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45274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Одна компания сделала у себя вакансию технического директора с немалым окладом и собеседовала более 10 топовых техдиров из отрасли, посмотрели, кто что предлагает, взяли лучшее и реальный техдир это всё реализовал)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Aft>
                <a:spcPts val="450"/>
              </a:spcAft>
              <a:buClr>
                <a:srgbClr val="1CF2DE"/>
              </a:buClr>
              <a:buSzPct val="80000"/>
            </a:pPr>
            <a:endParaRPr lang="ru-RU" sz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0078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Это может быть или не корректно сформулированная вакансия или в принципе очень общая, а при первом общении раскрывается кот в мешке и там может быть что угодно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4088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9525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Их уже используют сайты, вроде </a:t>
            </a:r>
            <a:r>
              <a:rPr lang="en-US" dirty="0"/>
              <a:t>hh</a:t>
            </a:r>
            <a:r>
              <a:rPr lang="ru-RU" dirty="0"/>
              <a:t>, но именно попадание резюме до рекрутёра – это отдельные фильтры в бигтехов, где уже внедрены ИИ инструменты для этого. Полезно - </a:t>
            </a:r>
            <a:r>
              <a:rPr lang="ro-RO" dirty="0"/>
              <a:t>https://t-j.ru/proiti-ats-filtri/</a:t>
            </a:r>
            <a:r>
              <a:rPr lang="ru-RU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34842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Это делают все, у кого есть опыт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265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Это делают все, у кого есть опыт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80005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Есть те, кто смотрят – это точно госы и окологосы, а те, кому может быть без разницы (иногда аутстаф), есть те, кто смотрят серты курсов. Если каждый год по многу сертов – это вызывает подозрение. Точно человек работает, а не бесконечно учиться, если его не отправляла компания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65409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От опыта и задачи – каждый выбирает под себя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49431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От опыта и задачи – каждый выбирает под себя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47265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Тут нет чёткого ответа, потому как каждая компания и руководитель устанавливает по своему этот момент от 4 и более ступеней, до 2-3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75947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ru-RU" sz="1200" dirty="0">
                <a:solidFill>
                  <a:schemeClr val="bg1"/>
                </a:solidFill>
              </a:rPr>
              <a:t>«Накрутки» портят рынок: такие кандидаты проходят </a:t>
            </a:r>
            <a:r>
              <a:rPr lang="ro-RO" sz="1200" dirty="0">
                <a:solidFill>
                  <a:schemeClr val="bg1"/>
                </a:solidFill>
              </a:rPr>
              <a:t>HR-</a:t>
            </a:r>
            <a:r>
              <a:rPr lang="ru-RU" sz="1200" dirty="0">
                <a:solidFill>
                  <a:schemeClr val="bg1"/>
                </a:solidFill>
              </a:rPr>
              <a:t>фильтры, доходят до тех собеседования, </a:t>
            </a:r>
          </a:p>
          <a:p>
            <a:pPr algn="r"/>
            <a:r>
              <a:rPr lang="ru-RU" sz="1200" dirty="0">
                <a:solidFill>
                  <a:schemeClr val="bg1"/>
                </a:solidFill>
              </a:rPr>
              <a:t>но «сыпется» при отходе от натасканных шаблонов. Это трата времени нанимающего менеджера</a:t>
            </a:r>
          </a:p>
          <a:p>
            <a:pPr algn="r"/>
            <a:r>
              <a:rPr lang="ru-RU" sz="1200" dirty="0">
                <a:solidFill>
                  <a:schemeClr val="bg1"/>
                </a:solidFill>
              </a:rPr>
              <a:t> и команды, вызывает ложные ожидания</a:t>
            </a:r>
          </a:p>
          <a:p>
            <a:pPr algn="r"/>
            <a:r>
              <a:rPr lang="ru-RU" sz="1200" dirty="0">
                <a:solidFill>
                  <a:schemeClr val="bg1"/>
                </a:solidFill>
              </a:rPr>
              <a:t> по уровню «Лев Толстой, запусти </a:t>
            </a:r>
            <a:r>
              <a:rPr lang="ro-RO" sz="1200" dirty="0">
                <a:solidFill>
                  <a:schemeClr val="bg1"/>
                </a:solidFill>
              </a:rPr>
              <a:t>BigTech»</a:t>
            </a:r>
          </a:p>
          <a:p>
            <a:pPr indent="406400" algn="r">
              <a:spcAft>
                <a:spcPts val="450"/>
              </a:spcAft>
              <a:buClr>
                <a:srgbClr val="1CF2DE"/>
              </a:buClr>
              <a:buSzPct val="80000"/>
            </a:pPr>
            <a:r>
              <a:rPr lang="ru-RU" sz="1200" dirty="0">
                <a:solidFill>
                  <a:schemeClr val="bg1"/>
                </a:solidFill>
              </a:rPr>
              <a:t> </a:t>
            </a:r>
          </a:p>
          <a:p>
            <a:pPr indent="406400" algn="r">
              <a:spcAft>
                <a:spcPts val="450"/>
              </a:spcAft>
              <a:buClr>
                <a:srgbClr val="1CF2DE"/>
              </a:buClr>
              <a:buSzPct val="80000"/>
            </a:pPr>
            <a:r>
              <a:rPr lang="en-US" sz="1200" dirty="0">
                <a:solidFill>
                  <a:schemeClr val="bg1"/>
                </a:solidFill>
              </a:rPr>
              <a:t>© </a:t>
            </a:r>
            <a:r>
              <a:rPr lang="ru-RU" sz="1200" dirty="0">
                <a:solidFill>
                  <a:schemeClr val="bg1"/>
                </a:solidFill>
              </a:rPr>
              <a:t>Михаил Савин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23817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От опыта и задачи – каждый выбирает под себя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93866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spcAft>
                <a:spcPts val="450"/>
              </a:spcAft>
              <a:buClr>
                <a:srgbClr val="1CF2DE"/>
              </a:buClr>
              <a:buSzPct val="80000"/>
            </a:pPr>
            <a:r>
              <a:rPr lang="ru-RU" sz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Проговорите вилку</a:t>
            </a:r>
          </a:p>
          <a:p>
            <a:pPr algn="ctr">
              <a:spcAft>
                <a:spcPts val="450"/>
              </a:spcAft>
              <a:buClr>
                <a:srgbClr val="1CF2DE"/>
              </a:buClr>
              <a:buSzPct val="80000"/>
            </a:pPr>
            <a:r>
              <a:rPr lang="ru-RU" sz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Обсудите ВСЕ условия</a:t>
            </a:r>
          </a:p>
          <a:p>
            <a:pPr algn="ctr">
              <a:spcAft>
                <a:spcPts val="450"/>
              </a:spcAft>
              <a:buClr>
                <a:srgbClr val="1CF2DE"/>
              </a:buClr>
              <a:buSzPct val="80000"/>
            </a:pPr>
            <a:r>
              <a:rPr lang="ru-RU" sz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Убедитесь, что всё есть в оффере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38217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06400" algn="r">
              <a:spcAft>
                <a:spcPts val="450"/>
              </a:spcAft>
              <a:buClr>
                <a:srgbClr val="1CF2DE"/>
              </a:buClr>
              <a:buSzPct val="80000"/>
            </a:pPr>
            <a:r>
              <a:rPr lang="ru-RU" sz="1200" dirty="0">
                <a:solidFill>
                  <a:schemeClr val="bg1"/>
                </a:solidFill>
              </a:rPr>
              <a:t>Я Предпочту взять в команду </a:t>
            </a:r>
            <a:br>
              <a:rPr lang="ru-RU" sz="1200" dirty="0">
                <a:solidFill>
                  <a:schemeClr val="bg1"/>
                </a:solidFill>
              </a:rPr>
            </a:br>
            <a:r>
              <a:rPr lang="ru-RU" sz="1200" dirty="0">
                <a:solidFill>
                  <a:schemeClr val="bg1"/>
                </a:solidFill>
              </a:rPr>
              <a:t>менее опытного, но адекватного, мотивированного и коммуникабельного кандидата, чем токсичного эксперта</a:t>
            </a:r>
          </a:p>
          <a:p>
            <a:pPr indent="406400" algn="r">
              <a:spcAft>
                <a:spcPts val="450"/>
              </a:spcAft>
              <a:buClr>
                <a:srgbClr val="1CF2DE"/>
              </a:buClr>
              <a:buSzPct val="80000"/>
            </a:pPr>
            <a:r>
              <a:rPr lang="ru-RU" sz="1200" dirty="0">
                <a:solidFill>
                  <a:schemeClr val="bg1"/>
                </a:solidFill>
              </a:rPr>
              <a:t> </a:t>
            </a:r>
          </a:p>
          <a:p>
            <a:pPr indent="406400" algn="r">
              <a:spcAft>
                <a:spcPts val="450"/>
              </a:spcAft>
              <a:buClr>
                <a:srgbClr val="1CF2DE"/>
              </a:buClr>
              <a:buSzPct val="80000"/>
            </a:pPr>
            <a:r>
              <a:rPr lang="en-US" sz="1200" dirty="0">
                <a:solidFill>
                  <a:schemeClr val="bg1"/>
                </a:solidFill>
              </a:rPr>
              <a:t>© </a:t>
            </a:r>
            <a:r>
              <a:rPr lang="ru-RU" sz="1200" dirty="0">
                <a:solidFill>
                  <a:schemeClr val="bg1"/>
                </a:solidFill>
              </a:rPr>
              <a:t>Кирилл Борисов</a:t>
            </a:r>
          </a:p>
          <a:p>
            <a:pPr indent="406400" algn="r">
              <a:spcAft>
                <a:spcPts val="450"/>
              </a:spcAft>
              <a:buClr>
                <a:srgbClr val="1CF2DE"/>
              </a:buClr>
              <a:buSzPct val="80000"/>
            </a:pP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90264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06400" algn="r">
              <a:spcAft>
                <a:spcPts val="450"/>
              </a:spcAft>
              <a:buClr>
                <a:srgbClr val="1CF2DE"/>
              </a:buClr>
              <a:buSzPct val="80000"/>
            </a:pPr>
            <a:r>
              <a:rPr lang="ru-RU" sz="1200" dirty="0">
                <a:solidFill>
                  <a:schemeClr val="bg1"/>
                </a:solidFill>
              </a:rPr>
              <a:t>При близких грейдах предпочтение — кандидату с сильными софт-скиллами. </a:t>
            </a:r>
            <a:br>
              <a:rPr lang="ru-RU" sz="1200" dirty="0">
                <a:solidFill>
                  <a:schemeClr val="bg1"/>
                </a:solidFill>
              </a:rPr>
            </a:br>
            <a:r>
              <a:rPr lang="ru-RU" sz="1200" dirty="0">
                <a:solidFill>
                  <a:schemeClr val="bg1"/>
                </a:solidFill>
              </a:rPr>
              <a:t>Нанимать токсичного, </a:t>
            </a:r>
            <a:br>
              <a:rPr lang="ru-RU" sz="1200" dirty="0">
                <a:solidFill>
                  <a:schemeClr val="bg1"/>
                </a:solidFill>
              </a:rPr>
            </a:br>
            <a:r>
              <a:rPr lang="ru-RU" sz="1200" dirty="0">
                <a:solidFill>
                  <a:schemeClr val="bg1"/>
                </a:solidFill>
              </a:rPr>
              <a:t>но высококвалифицированного </a:t>
            </a:r>
            <a:br>
              <a:rPr lang="ru-RU" sz="1200" dirty="0">
                <a:solidFill>
                  <a:schemeClr val="bg1"/>
                </a:solidFill>
              </a:rPr>
            </a:br>
            <a:r>
              <a:rPr lang="ru-RU" sz="1200" dirty="0">
                <a:solidFill>
                  <a:schemeClr val="bg1"/>
                </a:solidFill>
              </a:rPr>
              <a:t>сеньора рискованно для команды</a:t>
            </a:r>
          </a:p>
          <a:p>
            <a:pPr indent="406400" algn="r">
              <a:spcAft>
                <a:spcPts val="450"/>
              </a:spcAft>
              <a:buClr>
                <a:srgbClr val="1CF2DE"/>
              </a:buClr>
              <a:buSzPct val="80000"/>
            </a:pPr>
            <a:r>
              <a:rPr lang="ru-RU" sz="1200" dirty="0">
                <a:solidFill>
                  <a:schemeClr val="bg1"/>
                </a:solidFill>
              </a:rPr>
              <a:t> </a:t>
            </a:r>
          </a:p>
          <a:p>
            <a:pPr indent="406400" algn="r">
              <a:spcAft>
                <a:spcPts val="450"/>
              </a:spcAft>
              <a:buClr>
                <a:srgbClr val="1CF2DE"/>
              </a:buClr>
              <a:buSzPct val="80000"/>
            </a:pPr>
            <a:r>
              <a:rPr lang="en-US" sz="1200" dirty="0">
                <a:solidFill>
                  <a:schemeClr val="bg1"/>
                </a:solidFill>
              </a:rPr>
              <a:t>© </a:t>
            </a:r>
            <a:r>
              <a:rPr lang="ru-RU" sz="1200" dirty="0">
                <a:solidFill>
                  <a:schemeClr val="bg1"/>
                </a:solidFill>
              </a:rPr>
              <a:t>Антон Егорушков</a:t>
            </a:r>
          </a:p>
          <a:p>
            <a:pPr indent="406400" algn="r">
              <a:spcAft>
                <a:spcPts val="450"/>
              </a:spcAft>
              <a:buClr>
                <a:srgbClr val="1CF2DE"/>
              </a:buClr>
              <a:buSzPct val="80000"/>
            </a:pP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28609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ru-RU" sz="1200" dirty="0">
                <a:solidFill>
                  <a:schemeClr val="bg1"/>
                </a:solidFill>
              </a:rPr>
              <a:t>Компания часто берет </a:t>
            </a:r>
            <a:r>
              <a:rPr lang="ro-RO" sz="1200" dirty="0">
                <a:solidFill>
                  <a:schemeClr val="bg1"/>
                </a:solidFill>
              </a:rPr>
              <a:t>junior/middle-minus </a:t>
            </a:r>
            <a:r>
              <a:rPr lang="ru-RU" sz="1200" dirty="0">
                <a:solidFill>
                  <a:schemeClr val="bg1"/>
                </a:solidFill>
              </a:rPr>
              <a:t>специалистов, прокачивает их экспертизу внутри, после чего они выходят на проекты с лидом. Практика успешно применяется около четырех лет, особенно в направлении </a:t>
            </a:r>
            <a:r>
              <a:rPr lang="ro-RO" sz="1200" dirty="0">
                <a:solidFill>
                  <a:schemeClr val="bg1"/>
                </a:solidFill>
              </a:rPr>
              <a:t>DevOps. </a:t>
            </a:r>
            <a:r>
              <a:rPr lang="ru-RU" sz="1200" dirty="0">
                <a:solidFill>
                  <a:schemeClr val="bg1"/>
                </a:solidFill>
              </a:rPr>
              <a:t>Это подтверждает эффективность модели «учим и дотягиваем».</a:t>
            </a:r>
          </a:p>
          <a:p>
            <a:pPr indent="406400" algn="r">
              <a:spcAft>
                <a:spcPts val="450"/>
              </a:spcAft>
              <a:buClr>
                <a:srgbClr val="1CF2DE"/>
              </a:buClr>
              <a:buSzPct val="80000"/>
            </a:pPr>
            <a:r>
              <a:rPr lang="ru-RU" sz="1200" dirty="0">
                <a:solidFill>
                  <a:schemeClr val="bg1"/>
                </a:solidFill>
              </a:rPr>
              <a:t> </a:t>
            </a:r>
          </a:p>
          <a:p>
            <a:pPr indent="406400" algn="r">
              <a:spcAft>
                <a:spcPts val="450"/>
              </a:spcAft>
              <a:buClr>
                <a:srgbClr val="1CF2DE"/>
              </a:buClr>
              <a:buSzPct val="80000"/>
            </a:pPr>
            <a:r>
              <a:rPr lang="en-US" sz="1200" dirty="0">
                <a:solidFill>
                  <a:schemeClr val="bg1"/>
                </a:solidFill>
              </a:rPr>
              <a:t>© </a:t>
            </a:r>
            <a:r>
              <a:rPr lang="ru-RU" sz="1200" dirty="0">
                <a:solidFill>
                  <a:schemeClr val="bg1"/>
                </a:solidFill>
              </a:rPr>
              <a:t>Александр Кириллов</a:t>
            </a:r>
          </a:p>
          <a:p>
            <a:pPr indent="406400" algn="r">
              <a:spcAft>
                <a:spcPts val="450"/>
              </a:spcAft>
              <a:buClr>
                <a:srgbClr val="1CF2DE"/>
              </a:buClr>
              <a:buSzPct val="80000"/>
            </a:pP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13518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12. отказ кандидата размышлять над задачей, если он не знает точного ответа. Фраза "я не знаю" без попытки порассуждать или предложить гипотезы говорит Александру о том, что человек, скорее всего, не будет заинтересован в расширении своей экспертизы вне рамок текущих проектов. Это указывает на узкую специализацию и отсутствие любознательности.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11. Это проявляется, когда соискатель не дослушивает задачу или мнение интервьюера и пытается "бежать впереди паровоза". Особенно это критично в обсуждении системного дизайна, где важно тщательно проработать требования и краевые условия.</a:t>
            </a:r>
            <a:endParaRPr lang="ru-RU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10. </a:t>
            </a: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демонстрация предвзятости к группам людей (например, к молодежи или женщинам-профессионалам).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9. систематическая критика прошлого места работы и коллег, как предыдущего, там и многих предыдущих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47551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8. запах, грязная одежда, похмелье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7.</a:t>
            </a: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Длительное интервью помогает считать базовые настройки; если менеджер видит несработанность по психотипу, рационален отказ в интересах обеих сторон.</a:t>
            </a:r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6.</a:t>
            </a: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Поймать на вранье при общении, путается в показаниях, юлит</a:t>
            </a:r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5. </a:t>
            </a: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Категорический отказ делиться контактами для рекомендаций — потенциальная конфликтность.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45815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4. Агрессивное или раздражительное поведение на собеседовании — возможные индикаторы низкой стрессоустойчивости или выгорания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3. Частые переходы без веских причин (сокращение, закрытие проекта).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2. Отсутствие рассказа о том, как была организована работа в команде (возможен дефицит опыта или процессов).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1. «Я сделал» о командной работе без упоминания коллег.</a:t>
            </a: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Если это сделал ты – расскажи и докажи экспертность, будь готов отвечать на вопросы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91472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Сейчас устоялось 3 формата - гибрид, офис и удалёнка.</a:t>
            </a:r>
            <a:br>
              <a:rPr lang="ru-RU" dirty="0"/>
            </a:br>
            <a:r>
              <a:rPr lang="ru-RU" dirty="0"/>
              <a:t>Офис чаще госы и бигтехи с </a:t>
            </a:r>
            <a:r>
              <a:rPr lang="ru-RU" dirty="0" err="1"/>
              <a:t>прод</a:t>
            </a:r>
            <a:r>
              <a:rPr lang="ru-RU" dirty="0"/>
              <a:t> контуром</a:t>
            </a:r>
            <a:br>
              <a:rPr lang="ru-RU" dirty="0"/>
            </a:br>
            <a:r>
              <a:rPr lang="ru-RU" dirty="0"/>
              <a:t>Гибрид - почти везде</a:t>
            </a:r>
            <a:br>
              <a:rPr lang="ru-RU" dirty="0"/>
            </a:br>
            <a:r>
              <a:rPr lang="ru-RU" dirty="0"/>
              <a:t>Удалёнка - аутстаф, аутсорс, интеграторы, бигтехи и прочие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50582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Плюшки же могут быть, как денежные, так и нет</a:t>
            </a:r>
          </a:p>
        </p:txBody>
      </p:sp>
    </p:spTree>
    <p:extLst>
      <p:ext uri="{BB962C8B-B14F-4D97-AF65-F5344CB8AC3E}">
        <p14:creationId xmlns:p14="http://schemas.microsoft.com/office/powerpoint/2010/main" val="180512381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181058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598083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122928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03767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15913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История про поездку </a:t>
            </a:r>
          </a:p>
        </p:txBody>
      </p:sp>
    </p:spTree>
    <p:extLst>
      <p:ext uri="{BB962C8B-B14F-4D97-AF65-F5344CB8AC3E}">
        <p14:creationId xmlns:p14="http://schemas.microsoft.com/office/powerpoint/2010/main" val="278035357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Супер офис – спи в нём</a:t>
            </a:r>
          </a:p>
        </p:txBody>
      </p:sp>
    </p:spTree>
    <p:extLst>
      <p:ext uri="{BB962C8B-B14F-4D97-AF65-F5344CB8AC3E}">
        <p14:creationId xmlns:p14="http://schemas.microsoft.com/office/powerpoint/2010/main" val="58319167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o-RO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hh — </a:t>
            </a: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медиана 100 000 рублей (</a:t>
            </a:r>
            <a:r>
              <a:rPr lang="ro-RO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n=38 507). </a:t>
            </a: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База, точка отсчёта, ноль.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o-RO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telegram — 225 950 </a:t>
            </a: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рублей (+126% к </a:t>
            </a:r>
            <a:r>
              <a:rPr lang="ro-RO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hh, n=4046).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o-RO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company (</a:t>
            </a: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карьерные сайты) — 250 000 рублей (+150% к </a:t>
            </a:r>
            <a:r>
              <a:rPr lang="ro-RO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hh, n=1167).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o-RO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boards (</a:t>
            </a: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специализированные </a:t>
            </a:r>
            <a:r>
              <a:rPr lang="ro-RO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job‑</a:t>
            </a: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борды типа </a:t>
            </a:r>
            <a:r>
              <a:rPr lang="ro-RO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LinkedIn) — 287 748 </a:t>
            </a: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рублей (+188% к </a:t>
            </a:r>
            <a:r>
              <a:rPr lang="ro-RO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hh, n=1450)</a:t>
            </a:r>
          </a:p>
        </p:txBody>
      </p:sp>
    </p:spTree>
    <p:extLst>
      <p:ext uri="{BB962C8B-B14F-4D97-AF65-F5344CB8AC3E}">
        <p14:creationId xmlns:p14="http://schemas.microsoft.com/office/powerpoint/2010/main" val="154471871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653232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350715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257175" marR="0" lvl="0" indent="-2571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максимальная самостоятельность - ходи и делай всё сам, максимум задачи на испытательный срок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ro-RO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37908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257175" marR="0" lvl="0" indent="-2571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жёсткие процессы - задачи на испытательный срок, ментор/куратор, ОС, системы контроля, шаг влево - расстрел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ro-RO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35541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257175" marR="0" lvl="0" indent="-2571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баланс - </a:t>
            </a:r>
            <a:r>
              <a:rPr lang="ro-RO" dirty="0"/>
              <a:t>hr, </a:t>
            </a:r>
            <a:r>
              <a:rPr lang="ru-RU" dirty="0"/>
              <a:t>ОС, задачи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ro-RO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45538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Виды руководителей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демократ - слушает все мнения, выбирает большинства, порой не своё</a:t>
            </a:r>
          </a:p>
          <a:p>
            <a:pPr marL="0" indent="0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</a:pPr>
            <a:endParaRPr lang="ro-RO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35845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системный диктатор - будет только так, как скажет он, прислушивается только к доверенным лицам, расчётлив</a:t>
            </a:r>
          </a:p>
        </p:txBody>
      </p:sp>
    </p:spTree>
    <p:extLst>
      <p:ext uri="{BB962C8B-B14F-4D97-AF65-F5344CB8AC3E}">
        <p14:creationId xmlns:p14="http://schemas.microsoft.com/office/powerpoint/2010/main" val="43510424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самодур - у себя на уме, действия не всегда поддаются логике и системности</a:t>
            </a:r>
          </a:p>
        </p:txBody>
      </p:sp>
    </p:spTree>
    <p:extLst>
      <p:ext uri="{BB962C8B-B14F-4D97-AF65-F5344CB8AC3E}">
        <p14:creationId xmlns:p14="http://schemas.microsoft.com/office/powerpoint/2010/main" val="347393533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делегатор - хорош в проектном управлении, но с размытой зоной ответственности</a:t>
            </a:r>
          </a:p>
        </p:txBody>
      </p:sp>
    </p:spTree>
    <p:extLst>
      <p:ext uri="{BB962C8B-B14F-4D97-AF65-F5344CB8AC3E}">
        <p14:creationId xmlns:p14="http://schemas.microsoft.com/office/powerpoint/2010/main" val="358548475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стратег - думает высокими материями и живёт будущем, приближая его, но может потонуть в операционке</a:t>
            </a:r>
          </a:p>
        </p:txBody>
      </p:sp>
    </p:spTree>
    <p:extLst>
      <p:ext uri="{BB962C8B-B14F-4D97-AF65-F5344CB8AC3E}">
        <p14:creationId xmlns:p14="http://schemas.microsoft.com/office/powerpoint/2010/main" val="41182675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микс: стратег-либерал, делегатор-интегратор и т.д.</a:t>
            </a:r>
          </a:p>
        </p:txBody>
      </p:sp>
    </p:spTree>
    <p:extLst>
      <p:ext uri="{BB962C8B-B14F-4D97-AF65-F5344CB8AC3E}">
        <p14:creationId xmlns:p14="http://schemas.microsoft.com/office/powerpoint/2010/main" val="319051800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ro-RO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3324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ro-RO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17031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ro-RO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085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ro-RO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763365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geedb7b3cf0_0_19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8" name="Google Shape;888;geedb7b3cf0_0_19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ro-RO" b="0" i="0" dirty="0">
                <a:solidFill>
                  <a:srgbClr val="000000"/>
                </a:solidFill>
                <a:effectLst/>
                <a:latin typeface="__Inter_37ef13"/>
              </a:rPr>
              <a:t>https://www.youtube.com/watch?v=ANDFe1GATOU&amp;list=PLOUnAwlRtk1BLefNKeYMGvxB-Os705UHM&amp;index=5 </a:t>
            </a:r>
            <a:endParaRPr b="0" dirty="0"/>
          </a:p>
        </p:txBody>
      </p:sp>
    </p:spTree>
    <p:extLst>
      <p:ext uri="{BB962C8B-B14F-4D97-AF65-F5344CB8AC3E}">
        <p14:creationId xmlns:p14="http://schemas.microsoft.com/office/powerpoint/2010/main" val="1740354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«Семикрылые восьмиРуКи» (все обо всем). - стартапы, малый и средний бизнес, небольшие команды под новые проекты в </a:t>
            </a:r>
            <a:r>
              <a:rPr lang="ro-RO" dirty="0"/>
              <a:t>Enterprise</a:t>
            </a:r>
          </a:p>
          <a:p>
            <a:pPr marL="0" indent="0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</a:pPr>
            <a:endParaRPr lang="ro-RO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03284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lang="ro-RO" dirty="0"/>
              <a:t>Ops </a:t>
            </a:r>
            <a:r>
              <a:rPr lang="ru-RU" dirty="0"/>
              <a:t>отвечают за </a:t>
            </a:r>
            <a:r>
              <a:rPr lang="ro-RO" dirty="0"/>
              <a:t>prod/stage, DevOps — </a:t>
            </a:r>
            <a:r>
              <a:rPr lang="ru-RU" dirty="0"/>
              <a:t>за </a:t>
            </a:r>
            <a:r>
              <a:rPr lang="ro-RO" dirty="0"/>
              <a:t>CI/CD </a:t>
            </a:r>
            <a:r>
              <a:rPr lang="ru-RU" dirty="0"/>
              <a:t>и/или тестовые контуры, тут </a:t>
            </a:r>
            <a:r>
              <a:rPr lang="ro-RO" dirty="0"/>
              <a:t>DevOps </a:t>
            </a:r>
            <a:r>
              <a:rPr lang="ru-RU" dirty="0"/>
              <a:t>в зачатке - любой вид бизнеса</a:t>
            </a:r>
          </a:p>
          <a:p>
            <a:pPr marL="0" indent="0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</a:pPr>
            <a:endParaRPr lang="ro-RO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748359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lang="ro-RO" dirty="0"/>
              <a:t>DevOps </a:t>
            </a:r>
            <a:r>
              <a:rPr lang="ru-RU" dirty="0"/>
              <a:t>как сервисная команда (</a:t>
            </a:r>
            <a:r>
              <a:rPr lang="ro-RO" dirty="0"/>
              <a:t>DevOps as a Service) - </a:t>
            </a:r>
            <a:r>
              <a:rPr lang="ru-RU" dirty="0"/>
              <a:t>возможно, где угодно - важен объём</a:t>
            </a:r>
          </a:p>
          <a:p>
            <a:pPr marL="0" indent="0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</a:pPr>
            <a:endParaRPr lang="ro-RO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788853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lang="ro-RO" dirty="0"/>
              <a:t>DevOps as a Platform </a:t>
            </a:r>
            <a:r>
              <a:rPr lang="ru-RU" dirty="0"/>
              <a:t>по принципу «</a:t>
            </a:r>
            <a:r>
              <a:rPr lang="ro-RO" dirty="0"/>
              <a:t>you build it, you run it» - </a:t>
            </a:r>
            <a:r>
              <a:rPr lang="ru-RU" dirty="0"/>
              <a:t>только бигтехи</a:t>
            </a:r>
          </a:p>
          <a:p>
            <a:pPr marL="0" indent="0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</a:pPr>
            <a:endParaRPr lang="ro-RO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936957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lang="ro-RO" dirty="0"/>
              <a:t>Enabling Team - </a:t>
            </a:r>
            <a:r>
              <a:rPr lang="ru-RU" dirty="0"/>
              <a:t>санитары леса, бигтехи и фин сектор</a:t>
            </a:r>
          </a:p>
          <a:p>
            <a:pPr marL="0" indent="0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</a:pPr>
            <a:endParaRPr lang="ro-RO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68924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Сбалансированная модель (</a:t>
            </a:r>
            <a:r>
              <a:rPr lang="ro-RO" dirty="0"/>
              <a:t>DevOps, SRE, Ops </a:t>
            </a:r>
            <a:r>
              <a:rPr lang="ru-RU" dirty="0"/>
              <a:t>и т.д. - по доменам)</a:t>
            </a:r>
            <a:br>
              <a:rPr lang="ru-RU" dirty="0"/>
            </a:br>
            <a:r>
              <a:rPr lang="ru-RU" dirty="0"/>
              <a:t>Многое зависит от масштаба: жесткое разделение ролей работает в больших компаниях, но полезно иметь 1–2 инженеров, которые «перекрывают» соседние домены (</a:t>
            </a:r>
            <a:r>
              <a:rPr lang="ro-RO" dirty="0"/>
              <a:t>DevOps, </a:t>
            </a:r>
            <a:r>
              <a:rPr lang="ru-RU" dirty="0"/>
              <a:t>сети, </a:t>
            </a:r>
            <a:r>
              <a:rPr lang="ro-RO" dirty="0"/>
              <a:t>SRE, </a:t>
            </a:r>
            <a:r>
              <a:rPr lang="ru-RU" dirty="0"/>
              <a:t>операционные практики), чтобы сглаживать организационные перегородки. - только в бигтехах</a:t>
            </a:r>
          </a:p>
          <a:p>
            <a:pPr marL="0" indent="0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</a:pPr>
            <a:endParaRPr lang="ro-RO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62901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Пересмотр зарплаты происходит автоматически при выполнении формализованных критериев: сотрудник подтверждает навыки, выполняет задачи, соответствующие развиваемым компетенциям, получает новый грейд. Руководитель не может единолично заблокировать повышение. Процесс прозрачный и предсказуемый.</a:t>
            </a:r>
            <a:br>
              <a:rPr lang="ru-RU" dirty="0"/>
            </a:br>
            <a:r>
              <a:rPr lang="ru-RU" dirty="0"/>
              <a:t>Подходит для ролей с понятными, измеримыми уровнями и регулярным потоком задач.</a:t>
            </a:r>
          </a:p>
          <a:p>
            <a:pPr marL="0" indent="0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</a:pPr>
            <a:endParaRPr lang="ro-RO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19952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Каждый сотрудник ежегодно получает индексацию, например 10%, для компенсации инфляции. Это не связано с профессиональным ростом и не требует инициативы сотрудника. Повышения за развитие идут отдельно.</a:t>
            </a:r>
            <a:br>
              <a:rPr lang="ru-RU" dirty="0"/>
            </a:br>
            <a:r>
              <a:rPr lang="ru-RU" dirty="0"/>
              <a:t>Подходит как базовая защита от обесценивания зарплаты и снижения недовольства непрозрачностью.</a:t>
            </a:r>
          </a:p>
          <a:p>
            <a:pPr marL="0" indent="0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</a:pPr>
            <a:endParaRPr lang="ro-RO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07245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Сотрудник сам инициирует пересмотр зарплаты, когда считает, что его знания и объём работы выросли. Руководитель рассматривает запрос по заранее известным критериям.</a:t>
            </a:r>
            <a:br>
              <a:rPr lang="ru-RU" dirty="0"/>
            </a:br>
            <a:r>
              <a:rPr lang="ru-RU" dirty="0"/>
              <a:t>Подходит для гибких ролей и команд, где вклад плохо формализуется. Фиксированная индексация либо отсутствует, либо слишком мала и не соответствует реальной инфляции. Риск — пассивные сотрудники могут годами оставаться на одном окладе. Такая система воспринимается как непрозрачная и пассивная по отношению к развитию сотрудников.</a:t>
            </a:r>
          </a:p>
          <a:p>
            <a:pPr marL="0" indent="0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</a:pPr>
            <a:endParaRPr lang="ro-RO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169036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Зарплата пересматривается после выполнения сложных задач, челленджей или инициатив, которые реализованы раньше срока, превзошли ожидания или переиспользованы на нескольких проектах и принесли дополнительную прибыль.</a:t>
            </a:r>
            <a:br>
              <a:rPr lang="ru-RU" dirty="0"/>
            </a:br>
            <a:r>
              <a:rPr lang="ru-RU" dirty="0"/>
              <a:t>Подходит для амбициозных специалистов и проектов с высокой динамикой. Риск — скачкообразный рост и неравномерность.</a:t>
            </a:r>
          </a:p>
          <a:p>
            <a:pPr marL="0" indent="0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</a:pPr>
            <a:endParaRPr lang="ro-RO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942806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Руководитель выбирает практику пересмотра под конкретного человека и контекст: для «примус-инженеров» — один формат, для любителей нового — другой, для стабильных исполнителей — третий. Пересмотр может быть связан с развитием, индексацией или сохранением текущего уровня.</a:t>
            </a:r>
            <a:br>
              <a:rPr lang="ru-RU" dirty="0"/>
            </a:br>
            <a:r>
              <a:rPr lang="ru-RU" dirty="0"/>
              <a:t>Подходит для смешанных команд, где нельзя натянуть всех на одну рамку.</a:t>
            </a:r>
          </a:p>
          <a:p>
            <a:pPr marL="0" indent="0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</a:pPr>
            <a:endParaRPr lang="ro-RO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703212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Сочетает несколько элементов: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ежегодная индексация для всех;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автоматический пересмотр по матрице компетенций для тех, кто развивается;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пересмотр по инициативе или через челлендж для гибких ролей;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отдельное внимание стабильным исполнителям, чтобы они не выпадали из системы;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контур </a:t>
            </a:r>
            <a:r>
              <a:rPr lang="ro-RO" dirty="0"/>
              <a:t>low performer </a:t>
            </a:r>
            <a:r>
              <a:rPr lang="ru-RU" dirty="0"/>
              <a:t>для выявления длительной стагнации.</a:t>
            </a:r>
            <a:br>
              <a:rPr lang="ru-RU" dirty="0"/>
            </a:br>
            <a:r>
              <a:rPr lang="ru-RU" dirty="0"/>
              <a:t>Такая модель сложнее в администрировании, но учитывает разные типы сотрудников и снижает риск как непрозрачности, так и жёсткой уравниловки.</a:t>
            </a:r>
          </a:p>
          <a:p>
            <a:pPr marL="0" indent="0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</a:pPr>
            <a:endParaRPr lang="ro-RO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587239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Реализм в работе с легаси</a:t>
            </a:r>
            <a:br>
              <a:rPr lang="ru-RU" dirty="0"/>
            </a:br>
            <a:r>
              <a:rPr lang="ru-RU" dirty="0"/>
              <a:t>Допустим </a:t>
            </a:r>
            <a:r>
              <a:rPr lang="ro-RO" dirty="0"/>
              <a:t>PHP-</a:t>
            </a:r>
            <a:r>
              <a:rPr lang="ru-RU" dirty="0"/>
              <a:t>монолит на </a:t>
            </a:r>
            <a:r>
              <a:rPr lang="ro-RO" dirty="0"/>
              <a:t>Oracle </a:t>
            </a:r>
            <a:r>
              <a:rPr lang="ru-RU" dirty="0"/>
              <a:t>без бэкапов — тяжело, но возможен как оплачиваемый вызов. Однако ИИ в классическом легаси «не прикрутишь», поэтому мотивация ниже. Сохранение прибыльного «</a:t>
            </a:r>
            <a:r>
              <a:rPr lang="ro-RO" dirty="0" err="1"/>
              <a:t>legacy</a:t>
            </a:r>
            <a:r>
              <a:rPr lang="ro-RO" dirty="0"/>
              <a:t>» </a:t>
            </a:r>
            <a:r>
              <a:rPr lang="ru-RU" dirty="0"/>
              <a:t>оправдано, если поддержка не чрезмерно дорога.</a:t>
            </a:r>
          </a:p>
          <a:p>
            <a:pPr marL="0" indent="0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</a:pPr>
            <a:endParaRPr lang="ro-RO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374652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Обновление легаси</a:t>
            </a:r>
            <a:br>
              <a:rPr lang="ru-RU" dirty="0"/>
            </a:br>
            <a:r>
              <a:rPr lang="ru-RU" dirty="0"/>
              <a:t>Компании, которые сознательно остаются на старом стеке (например, </a:t>
            </a:r>
            <a:r>
              <a:rPr lang="ro-RO" dirty="0"/>
              <a:t>PHP-</a:t>
            </a:r>
            <a:r>
              <a:rPr lang="ru-RU" dirty="0"/>
              <a:t>монолит на </a:t>
            </a:r>
            <a:r>
              <a:rPr lang="ro-RO" dirty="0"/>
              <a:t>Oracle </a:t>
            </a:r>
            <a:r>
              <a:rPr lang="ru-RU" dirty="0"/>
              <a:t>без бэкапов). Для них это не «боль», а оплачиваемый вызов.</a:t>
            </a:r>
            <a:br>
              <a:rPr lang="ru-RU" dirty="0"/>
            </a:br>
            <a:r>
              <a:rPr lang="ru-RU" dirty="0"/>
              <a:t>Сохранение прибыльного легаси оправдано, если поддержка не становится чрезмерно дорогой. В 2026 году этот расчёт усложнился: цены на российские лицензии выросли на 10–40%, а скрытые издержки миграции и двойного лицензирования формируют 30–50% </a:t>
            </a:r>
            <a:r>
              <a:rPr lang="ro-RO" dirty="0"/>
              <a:t>TCO. </a:t>
            </a:r>
            <a:r>
              <a:rPr lang="ru-RU" dirty="0"/>
              <a:t>Легаси без внятной экономики поддержки — уже не «вызов», а риск. Переписывание на новые технологии оправдано экономикой, а не модой</a:t>
            </a:r>
          </a:p>
          <a:p>
            <a:pPr marL="0" indent="0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</a:pPr>
            <a:endParaRPr lang="ro-RO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790794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Экспериментаторы (</a:t>
            </a:r>
            <a:r>
              <a:rPr lang="ru-RU" dirty="0" err="1"/>
              <a:t>самоделкины</a:t>
            </a:r>
            <a:r>
              <a:rPr lang="ru-RU" dirty="0"/>
              <a:t>)</a:t>
            </a:r>
            <a:br>
              <a:rPr lang="ru-RU" dirty="0"/>
            </a:br>
            <a:r>
              <a:rPr lang="ru-RU" dirty="0"/>
              <a:t>Компании, которые пробуют новое или создают с нуля, предварительно изучив рынок. Их стек не фиксирован: они могут собрать его под задачу из российских и зарубежных компонентов. Гибридные архитектуры здесь норма, а не компромисс — 88% ИТ-директоров считают параллельную эксплуатацию российских и зарубежных компонентов оптимальной</a:t>
            </a:r>
          </a:p>
          <a:p>
            <a:pPr marL="0" indent="0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</a:pPr>
            <a:endParaRPr lang="ro-RO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600872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Технократы с </a:t>
            </a:r>
            <a:r>
              <a:rPr lang="ru-RU" dirty="0" err="1"/>
              <a:t>техрадаров</a:t>
            </a:r>
            <a:br>
              <a:rPr lang="ru-RU" dirty="0"/>
            </a:br>
            <a:r>
              <a:rPr lang="ru-RU" dirty="0"/>
              <a:t>Компании, где </a:t>
            </a:r>
            <a:r>
              <a:rPr lang="ru-RU" dirty="0" err="1"/>
              <a:t>техрадар</a:t>
            </a:r>
            <a:r>
              <a:rPr lang="ru-RU" dirty="0"/>
              <a:t> работает как канал коммуникации сверху вниз — для единства технологий и правил. Поддержание актуальности требует дисциплины и ответственных владельцев артефакта.</a:t>
            </a:r>
            <a:br>
              <a:rPr lang="ru-RU" dirty="0"/>
            </a:br>
            <a:r>
              <a:rPr lang="ru-RU" dirty="0"/>
              <a:t>Проблема: ручные </a:t>
            </a:r>
            <a:r>
              <a:rPr lang="ru-RU" dirty="0" err="1"/>
              <a:t>техрадары</a:t>
            </a:r>
            <a:r>
              <a:rPr lang="ru-RU" dirty="0"/>
              <a:t> (</a:t>
            </a:r>
            <a:r>
              <a:rPr lang="ro-RO" dirty="0" err="1"/>
              <a:t>Confluence</a:t>
            </a:r>
            <a:r>
              <a:rPr lang="ro-RO" dirty="0"/>
              <a:t>, Excel) </a:t>
            </a:r>
            <a:r>
              <a:rPr lang="ru-RU" dirty="0"/>
              <a:t>устаревают в день публикации. Появляются автоматизированные платформы (например, </a:t>
            </a:r>
            <a:r>
              <a:rPr lang="ro-RO" dirty="0" err="1"/>
              <a:t>Ginc</a:t>
            </a:r>
            <a:r>
              <a:rPr lang="ro-RO" dirty="0"/>
              <a:t> Radar), </a:t>
            </a:r>
            <a:r>
              <a:rPr lang="ru-RU" dirty="0"/>
              <a:t>которые сканируют зависимости, лицензии и </a:t>
            </a:r>
            <a:r>
              <a:rPr lang="ro-RO" dirty="0"/>
              <a:t>CVE, </a:t>
            </a:r>
            <a:r>
              <a:rPr lang="ru-RU" dirty="0"/>
              <a:t>строят интерактивные радары и устраняют </a:t>
            </a:r>
            <a:r>
              <a:rPr lang="ru-RU" dirty="0" err="1"/>
              <a:t>техдолг</a:t>
            </a:r>
            <a:r>
              <a:rPr lang="ru-RU" dirty="0"/>
              <a:t> без «галлюцинаций ИИ»</a:t>
            </a:r>
          </a:p>
          <a:p>
            <a:pPr marL="0" indent="0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</a:pPr>
            <a:endParaRPr lang="ro-RO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841390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Новые технологии</a:t>
            </a:r>
            <a:br>
              <a:rPr lang="ru-RU" dirty="0"/>
            </a:br>
            <a:r>
              <a:rPr lang="ru-RU" dirty="0"/>
              <a:t>Ближе современные быстро развивающиеся системы (</a:t>
            </a:r>
            <a:r>
              <a:rPr lang="ro-RO" dirty="0" err="1"/>
              <a:t>Go</a:t>
            </a:r>
            <a:r>
              <a:rPr lang="ro-RO" dirty="0"/>
              <a:t>, </a:t>
            </a:r>
            <a:r>
              <a:rPr lang="ro-RO" dirty="0" err="1"/>
              <a:t>Rust</a:t>
            </a:r>
            <a:r>
              <a:rPr lang="ro-RO" dirty="0"/>
              <a:t>, </a:t>
            </a:r>
            <a:r>
              <a:rPr lang="ru-RU" dirty="0"/>
              <a:t>автоматизация, </a:t>
            </a:r>
            <a:r>
              <a:rPr lang="ro-RO" dirty="0"/>
              <a:t>AI) </a:t>
            </a:r>
            <a:r>
              <a:rPr lang="ru-RU" dirty="0"/>
              <a:t>и т.д. </a:t>
            </a:r>
          </a:p>
          <a:p>
            <a:pPr marL="0" indent="0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</a:pPr>
            <a:endParaRPr lang="ro-RO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8995343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Полный российский</a:t>
            </a:r>
            <a:br>
              <a:rPr lang="ru-RU" dirty="0"/>
            </a:br>
            <a:r>
              <a:rPr lang="ru-RU" dirty="0"/>
              <a:t>Компании, для которых импортозамещение — не выбор, а требование регулятора (КИИ, госсектор, системно значимые банки)</a:t>
            </a:r>
          </a:p>
          <a:p>
            <a:pPr marL="0" indent="0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</a:pPr>
            <a:endParaRPr lang="ro-RO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032700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«Гибридный»</a:t>
            </a:r>
            <a:br>
              <a:rPr lang="ru-RU" dirty="0"/>
            </a:br>
            <a:r>
              <a:rPr lang="ru-RU" dirty="0"/>
              <a:t>Основной вариант для коммерческих компаний и тех, кто не подпадает под жёсткие требования КИИ. 88% ИТ-директоров считают такую схему оптимальной. Регуляторы перешли от бумажного аудита к проверкам фактического использования ПО, поэтому гибрид — это управляемый компромисс, а не попытка обойти требования.</a:t>
            </a:r>
          </a:p>
          <a:p>
            <a:pPr marL="0" indent="0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</a:pPr>
            <a:endParaRPr lang="ro-RO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65157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Экосистема российского вендора</a:t>
            </a:r>
            <a:br>
              <a:rPr lang="ru-RU" dirty="0"/>
            </a:br>
            <a:r>
              <a:rPr lang="ru-RU" dirty="0"/>
              <a:t>Компании, которые выбирают не отдельные продукты, а готовые экосистемы. Отношение к таким вендорам (например, «Астра») положительное: они заняли свою нишу, а для многих организаций использование сертифицированного ПО становится обязательным. Такой </a:t>
            </a:r>
            <a:r>
              <a:rPr lang="ru-RU" dirty="0" err="1"/>
              <a:t>стэк</a:t>
            </a:r>
            <a:r>
              <a:rPr lang="ru-RU" dirty="0"/>
              <a:t> снижает интеграционные риски и масштабируется от малого бизнеса до промышленных кластеров</a:t>
            </a:r>
          </a:p>
          <a:p>
            <a:pPr marL="0" indent="0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</a:pPr>
            <a:endParaRPr lang="ro-RO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012481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Зарубежный с импортозамещением</a:t>
            </a:r>
            <a:br>
              <a:rPr lang="ru-RU" dirty="0"/>
            </a:br>
            <a:r>
              <a:rPr lang="ru-RU" dirty="0"/>
              <a:t>Компании, которые могут работать на полностью зарубежном стеке, но из-за обстоятельств что-то меняют. Чаще всего заменяют инфраструктурный слой (ОС, СУБД, виртуализация), оставляя прикладные решения зарубежными. Или наоборот: прикладной слой замещают, а инфраструктуру оставляют на </a:t>
            </a:r>
            <a:r>
              <a:rPr lang="ro-RO" dirty="0"/>
              <a:t>open-</a:t>
            </a:r>
            <a:r>
              <a:rPr lang="ro-RO" dirty="0" err="1"/>
              <a:t>source</a:t>
            </a:r>
            <a:r>
              <a:rPr lang="ro-RO" dirty="0"/>
              <a:t>.</a:t>
            </a:r>
            <a:br>
              <a:rPr lang="ro-RO" dirty="0"/>
            </a:br>
            <a:r>
              <a:rPr lang="ru-RU" dirty="0"/>
              <a:t>Этот стек нестабилен: параллельный импорт сокращается, а регуляторные требования постепенно распространяются и на коммерческий сектор. Но пока это реальный вариант для компаний, у которых нет объектов КИИ.</a:t>
            </a:r>
          </a:p>
          <a:p>
            <a:pPr marL="0" indent="0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None/>
            </a:pPr>
            <a:endParaRPr lang="ro-RO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832368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3E206-E0F1-4F39-9867-D29439F89999}" type="slidenum">
              <a:rPr lang="ru-RU" smtClean="0"/>
              <a:t>100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1003426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329F7B-C740-4FA4-8200-8C37A0A3E5D6}" type="slidenum">
              <a:rPr lang="ru-RU" smtClean="0"/>
              <a:t>101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320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CD9FC57-1BF3-C91B-0BCC-2255D36E4A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102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олько заголовок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;p5">
            <a:extLst>
              <a:ext uri="{FF2B5EF4-FFF2-40B4-BE49-F238E27FC236}">
                <a16:creationId xmlns:a16="http://schemas.microsoft.com/office/drawing/2014/main" id="{AF7875D8-85DF-D226-DE38-A8291485CD4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400">
                <a:solidFill>
                  <a:schemeClr val="bg1"/>
                </a:solidFill>
              </a:defRPr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r"/>
            <a:fld id="{00000000-1234-1234-1234-123412341234}" type="slidenum">
              <a:rPr lang="ru" smtClean="0"/>
              <a:pPr algn="r"/>
              <a:t>‹#›</a:t>
            </a:fld>
            <a:endParaRPr lang="ru"/>
          </a:p>
        </p:txBody>
      </p:sp>
      <p:pic>
        <p:nvPicPr>
          <p:cNvPr id="3" name="Google Shape;90;p1" descr="logo_on_dark.png">
            <a:extLst>
              <a:ext uri="{FF2B5EF4-FFF2-40B4-BE49-F238E27FC236}">
                <a16:creationId xmlns:a16="http://schemas.microsoft.com/office/drawing/2014/main" id="{C42FC59E-7F8F-9792-729F-3FB050E2B94A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312638" y="4663217"/>
            <a:ext cx="1188837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29D30EC-CE7B-166D-53A0-5DE94877E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638" y="240215"/>
            <a:ext cx="5653098" cy="46678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100" b="1" cap="all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298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олько заголовок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DB83AD-BDC9-9B86-F08D-6CC87B8E4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638" y="240215"/>
            <a:ext cx="5653098" cy="46678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100" b="1" cap="all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88DDC82-CC8C-1B86-43C1-1E677DD8C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781316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52C25BD-2D2B-4C83-B33F-917F9D6CB320}" type="slidenum">
              <a:rPr lang="ru-RU" smtClean="0"/>
              <a:pPr/>
              <a:t>‹#›</a:t>
            </a:fld>
            <a:endParaRPr lang="en-US" dirty="0"/>
          </a:p>
        </p:txBody>
      </p:sp>
      <p:sp>
        <p:nvSpPr>
          <p:cNvPr id="4" name="Текст 5">
            <a:extLst>
              <a:ext uri="{FF2B5EF4-FFF2-40B4-BE49-F238E27FC236}">
                <a16:creationId xmlns:a16="http://schemas.microsoft.com/office/drawing/2014/main" id="{9D52A723-4844-2910-E754-BB2055C33E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2638" y="1021048"/>
            <a:ext cx="8355299" cy="3721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6" name="Google Shape;21;p5">
            <a:extLst>
              <a:ext uri="{FF2B5EF4-FFF2-40B4-BE49-F238E27FC236}">
                <a16:creationId xmlns:a16="http://schemas.microsoft.com/office/drawing/2014/main" id="{5BC6C1F7-8EB8-7FB8-C694-B686A6CE12C0}"/>
              </a:ext>
            </a:extLst>
          </p:cNvPr>
          <p:cNvSpPr txBox="1">
            <a:spLocks/>
          </p:cNvSpPr>
          <p:nvPr userDrawn="1"/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algn="l" defTabSz="914400" rtl="0" eaLnBrk="1" latinLnBrk="0" hangingPunct="1"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0000000-1234-1234-1234-123412341234}" type="slidenum">
              <a:rPr lang="ru" smtClean="0"/>
              <a:pPr algn="r"/>
              <a:t>‹#›</a:t>
            </a:fld>
            <a:endParaRPr lang="ru"/>
          </a:p>
        </p:txBody>
      </p:sp>
      <p:pic>
        <p:nvPicPr>
          <p:cNvPr id="3" name="Google Shape;90;p1" descr="logo_on_dark.png">
            <a:extLst>
              <a:ext uri="{FF2B5EF4-FFF2-40B4-BE49-F238E27FC236}">
                <a16:creationId xmlns:a16="http://schemas.microsoft.com/office/drawing/2014/main" id="{B33A9BA4-F25B-24B0-B7DA-8B71F08C5C4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312638" y="4663217"/>
            <a:ext cx="1188837" cy="3108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2100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468931-B185-DBEA-8006-142FA8441B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563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Текст 5">
            <a:extLst>
              <a:ext uri="{FF2B5EF4-FFF2-40B4-BE49-F238E27FC236}">
                <a16:creationId xmlns:a16="http://schemas.microsoft.com/office/drawing/2014/main" id="{1CD18EC1-BAF0-510A-6E7B-30BB20C0B6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2638" y="1021048"/>
            <a:ext cx="8355299" cy="3721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C9CA79C-6AF1-AAC0-980C-B666F37FCD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2130" y="326915"/>
            <a:ext cx="6768703" cy="620144"/>
          </a:xfrm>
          <a:prstGeom prst="rect">
            <a:avLst/>
          </a:prstGeom>
        </p:spPr>
        <p:txBody>
          <a:bodyPr/>
          <a:lstStyle>
            <a:lvl3pPr marL="685835" indent="-685835">
              <a:buNone/>
              <a:defRPr sz="1875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3pPr>
          </a:lstStyle>
          <a:p>
            <a:pPr marL="685835" marR="0" lvl="2" indent="-685835" algn="l" defTabSz="685835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>
                <a:solidFill>
                  <a:schemeClr val="bg1"/>
                </a:solidFill>
              </a:rPr>
              <a:t>ОБРАЗЕЦ ЗАГОЛОВКА</a:t>
            </a:r>
          </a:p>
          <a:p>
            <a:pPr marL="685835" marR="0" lvl="2" indent="-685835" algn="l" defTabSz="685835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dirty="0">
              <a:solidFill>
                <a:schemeClr val="bg1"/>
              </a:solidFill>
            </a:endParaRPr>
          </a:p>
          <a:p>
            <a:pPr marL="685835" marR="0" lvl="2" indent="-685835" algn="l" defTabSz="685835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dirty="0">
              <a:solidFill>
                <a:schemeClr val="bg1"/>
              </a:solidFill>
            </a:endParaRPr>
          </a:p>
          <a:p>
            <a:pPr lvl="2"/>
            <a:endParaRPr lang="ru-RU" dirty="0"/>
          </a:p>
        </p:txBody>
      </p:sp>
      <p:sp>
        <p:nvSpPr>
          <p:cNvPr id="2" name="Google Shape;21;p5">
            <a:extLst>
              <a:ext uri="{FF2B5EF4-FFF2-40B4-BE49-F238E27FC236}">
                <a16:creationId xmlns:a16="http://schemas.microsoft.com/office/drawing/2014/main" id="{31AAC177-DF1C-FFE2-820C-A4504F4E811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400">
                <a:solidFill>
                  <a:schemeClr val="bg1"/>
                </a:solidFill>
              </a:defRPr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r"/>
            <a:fld id="{00000000-1234-1234-1234-123412341234}" type="slidenum">
              <a:rPr lang="ru" smtClean="0"/>
              <a:pPr algn="r"/>
              <a:t>‹#›</a:t>
            </a:fld>
            <a:endParaRPr lang="ru"/>
          </a:p>
        </p:txBody>
      </p:sp>
      <p:pic>
        <p:nvPicPr>
          <p:cNvPr id="6" name="Google Shape;90;p1" descr="logo_on_dark.png">
            <a:extLst>
              <a:ext uri="{FF2B5EF4-FFF2-40B4-BE49-F238E27FC236}">
                <a16:creationId xmlns:a16="http://schemas.microsoft.com/office/drawing/2014/main" id="{DC73469C-07F4-2670-5E0C-6497E733074E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312638" y="4663217"/>
            <a:ext cx="1188837" cy="3108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3687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21B6C83-8F46-F204-3172-900F643EE5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563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Google Shape;21;p5">
            <a:extLst>
              <a:ext uri="{FF2B5EF4-FFF2-40B4-BE49-F238E27FC236}">
                <a16:creationId xmlns:a16="http://schemas.microsoft.com/office/drawing/2014/main" id="{3533EAD0-3AFD-A4E3-BD00-04D2D514CA2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400">
                <a:solidFill>
                  <a:schemeClr val="bg1"/>
                </a:solidFill>
              </a:defRPr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r"/>
            <a:fld id="{00000000-1234-1234-1234-123412341234}" type="slidenum">
              <a:rPr lang="ru" smtClean="0"/>
              <a:pPr algn="r"/>
              <a:t>‹#›</a:t>
            </a:fld>
            <a:endParaRPr lang="ru"/>
          </a:p>
        </p:txBody>
      </p:sp>
      <p:pic>
        <p:nvPicPr>
          <p:cNvPr id="4" name="Google Shape;90;p1" descr="logo_on_dark.png">
            <a:extLst>
              <a:ext uri="{FF2B5EF4-FFF2-40B4-BE49-F238E27FC236}">
                <a16:creationId xmlns:a16="http://schemas.microsoft.com/office/drawing/2014/main" id="{4784DEC2-56CC-2E2D-18AB-140379D2B59C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312638" y="4663217"/>
            <a:ext cx="1188837" cy="3108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9583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3_Только заголовок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06F46F8-8746-E5EC-748D-D0D1ECB608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030104"/>
              </a:clrFrom>
              <a:clrTo>
                <a:srgbClr val="03010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" t="144" b="1"/>
          <a:stretch/>
        </p:blipFill>
        <p:spPr>
          <a:xfrm>
            <a:off x="4055164" y="0"/>
            <a:ext cx="5088835" cy="514101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DB83AD-BDC9-9B86-F08D-6CC87B8E4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608" y="268162"/>
            <a:ext cx="5653098" cy="46678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100" b="1" cap="all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88DDC82-CC8C-1B86-43C1-1E677DD8C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781316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52C25BD-2D2B-4C83-B33F-917F9D6CB320}" type="slidenum">
              <a:rPr lang="ru-RU" smtClean="0"/>
              <a:pPr/>
              <a:t>‹#›</a:t>
            </a:fld>
            <a:endParaRPr lang="en-US" dirty="0"/>
          </a:p>
        </p:txBody>
      </p:sp>
      <p:sp>
        <p:nvSpPr>
          <p:cNvPr id="6" name="Google Shape;21;p5">
            <a:extLst>
              <a:ext uri="{FF2B5EF4-FFF2-40B4-BE49-F238E27FC236}">
                <a16:creationId xmlns:a16="http://schemas.microsoft.com/office/drawing/2014/main" id="{DC4B6291-7DA5-49A0-CB97-BEB67E751FB2}"/>
              </a:ext>
            </a:extLst>
          </p:cNvPr>
          <p:cNvSpPr txBox="1">
            <a:spLocks/>
          </p:cNvSpPr>
          <p:nvPr userDrawn="1"/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algn="l" defTabSz="914400" rtl="0" eaLnBrk="1" latinLnBrk="0" hangingPunct="1"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0000000-1234-1234-1234-123412341234}" type="slidenum">
              <a:rPr lang="ru" smtClean="0"/>
              <a:pPr algn="r"/>
              <a:t>‹#›</a:t>
            </a:fld>
            <a:endParaRPr lang="ru"/>
          </a:p>
        </p:txBody>
      </p:sp>
      <p:pic>
        <p:nvPicPr>
          <p:cNvPr id="4" name="Google Shape;90;p1" descr="logo_on_dark.png">
            <a:extLst>
              <a:ext uri="{FF2B5EF4-FFF2-40B4-BE49-F238E27FC236}">
                <a16:creationId xmlns:a16="http://schemas.microsoft.com/office/drawing/2014/main" id="{B7F65559-EC1F-C16E-1D28-3DAD52440E4A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312638" y="4663217"/>
            <a:ext cx="1188837" cy="3108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176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0" t="3651" r="11986" b="15636"/>
          <a:stretch/>
        </p:blipFill>
        <p:spPr>
          <a:xfrm>
            <a:off x="-10392" y="-20781"/>
            <a:ext cx="9164783" cy="517467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F0F750B-A1ED-F78A-576E-3EE841BB63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3" b="2873"/>
          <a:stretch/>
        </p:blipFill>
        <p:spPr>
          <a:xfrm>
            <a:off x="0" y="-20781"/>
            <a:ext cx="9171711" cy="517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4320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5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074"/>
          <a:stretch/>
        </p:blipFill>
        <p:spPr>
          <a:xfrm>
            <a:off x="0" y="2467420"/>
            <a:ext cx="9144000" cy="2738425"/>
          </a:xfrm>
          <a:prstGeom prst="rect">
            <a:avLst/>
          </a:prstGeom>
        </p:spPr>
      </p:pic>
      <p:sp>
        <p:nvSpPr>
          <p:cNvPr id="2" name="Google Shape;21;p5">
            <a:extLst>
              <a:ext uri="{FF2B5EF4-FFF2-40B4-BE49-F238E27FC236}">
                <a16:creationId xmlns:a16="http://schemas.microsoft.com/office/drawing/2014/main" id="{943EC4B3-904A-7C96-8DE3-B16BD5D9DAD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bg1"/>
                </a:solidFill>
              </a:defRPr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r"/>
            <a:fld id="{00000000-1234-1234-1234-123412341234}" type="slidenum">
              <a:rPr lang="ru" smtClean="0"/>
              <a:pPr algn="r"/>
              <a:t>‹#›</a:t>
            </a:fld>
            <a:endParaRPr lang="ru"/>
          </a:p>
        </p:txBody>
      </p:sp>
      <p:pic>
        <p:nvPicPr>
          <p:cNvPr id="4" name="Google Shape;90;p1" descr="logo_on_dark.png">
            <a:extLst>
              <a:ext uri="{FF2B5EF4-FFF2-40B4-BE49-F238E27FC236}">
                <a16:creationId xmlns:a16="http://schemas.microsoft.com/office/drawing/2014/main" id="{8F22F3F9-D149-AE2C-BA60-9D3F25359316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312638" y="4663217"/>
            <a:ext cx="1188837" cy="3108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3500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F1456C1-ED0E-E443-7640-78EC2E1A25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125" b="2873"/>
          <a:stretch/>
        </p:blipFill>
        <p:spPr>
          <a:xfrm>
            <a:off x="0" y="3227733"/>
            <a:ext cx="9171711" cy="1926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311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0" t="3651" r="11986" b="15636"/>
          <a:stretch/>
        </p:blipFill>
        <p:spPr>
          <a:xfrm>
            <a:off x="-10392" y="-20781"/>
            <a:ext cx="9164783" cy="517467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57272B0-5FE9-C7D3-9591-D1BC8331CF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3" b="2873"/>
          <a:stretch/>
        </p:blipFill>
        <p:spPr>
          <a:xfrm>
            <a:off x="0" y="-20781"/>
            <a:ext cx="9171711" cy="517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0065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2_Только заголовок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06F46F8-8746-E5EC-748D-D0D1ECB608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030104"/>
              </a:clrFrom>
              <a:clrTo>
                <a:srgbClr val="03010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" t="144" b="1"/>
          <a:stretch/>
        </p:blipFill>
        <p:spPr>
          <a:xfrm>
            <a:off x="4055164" y="0"/>
            <a:ext cx="5088835" cy="514101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DB83AD-BDC9-9B86-F08D-6CC87B8E4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608" y="268162"/>
            <a:ext cx="5653098" cy="46678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100" b="1" cap="all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88DDC82-CC8C-1B86-43C1-1E677DD8C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781316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52C25BD-2D2B-4C83-B33F-917F9D6CB320}" type="slidenum">
              <a:rPr lang="ru-RU" smtClean="0"/>
              <a:pPr/>
              <a:t>‹#›</a:t>
            </a:fld>
            <a:endParaRPr lang="en-US" dirty="0"/>
          </a:p>
        </p:txBody>
      </p:sp>
      <p:sp>
        <p:nvSpPr>
          <p:cNvPr id="4" name="Google Shape;21;p5">
            <a:extLst>
              <a:ext uri="{FF2B5EF4-FFF2-40B4-BE49-F238E27FC236}">
                <a16:creationId xmlns:a16="http://schemas.microsoft.com/office/drawing/2014/main" id="{3D858FDF-DBE4-9962-0003-F4C744D86044}"/>
              </a:ext>
            </a:extLst>
          </p:cNvPr>
          <p:cNvSpPr txBox="1">
            <a:spLocks/>
          </p:cNvSpPr>
          <p:nvPr userDrawn="1"/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algn="l" defTabSz="914400" rtl="0" eaLnBrk="1" latinLnBrk="0" hangingPunct="1"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0000000-1234-1234-1234-123412341234}" type="slidenum">
              <a:rPr lang="ru" smtClean="0"/>
              <a:pPr algn="r"/>
              <a:t>‹#›</a:t>
            </a:fld>
            <a:endParaRPr lang="ru"/>
          </a:p>
        </p:txBody>
      </p:sp>
      <p:pic>
        <p:nvPicPr>
          <p:cNvPr id="7" name="Google Shape;90;p1" descr="logo_on_dark.png">
            <a:extLst>
              <a:ext uri="{FF2B5EF4-FFF2-40B4-BE49-F238E27FC236}">
                <a16:creationId xmlns:a16="http://schemas.microsoft.com/office/drawing/2014/main" id="{56EAA6F3-3134-0287-1630-68007961A6D4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312638" y="4663217"/>
            <a:ext cx="1188837" cy="3108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32186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4_Только заголовок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79;p6" descr="bg_purple_clean.png">
            <a:extLst>
              <a:ext uri="{FF2B5EF4-FFF2-40B4-BE49-F238E27FC236}">
                <a16:creationId xmlns:a16="http://schemas.microsoft.com/office/drawing/2014/main" id="{8E05D69F-15F1-6697-AC7A-9901F6B4DD5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06F46F8-8746-E5EC-748D-D0D1ECB608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clrChange>
              <a:clrFrom>
                <a:srgbClr val="030104"/>
              </a:clrFrom>
              <a:clrTo>
                <a:srgbClr val="03010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" t="144" b="1"/>
          <a:stretch/>
        </p:blipFill>
        <p:spPr>
          <a:xfrm>
            <a:off x="4055164" y="0"/>
            <a:ext cx="5088835" cy="514101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DB83AD-BDC9-9B86-F08D-6CC87B8E4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608" y="268162"/>
            <a:ext cx="5653098" cy="46678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100" b="1" cap="all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88DDC82-CC8C-1B86-43C1-1E677DD8C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781316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52C25BD-2D2B-4C83-B33F-917F9D6CB320}" type="slidenum">
              <a:rPr lang="ru-RU" smtClean="0"/>
              <a:pPr/>
              <a:t>‹#›</a:t>
            </a:fld>
            <a:endParaRPr lang="en-US" dirty="0"/>
          </a:p>
        </p:txBody>
      </p:sp>
      <p:sp>
        <p:nvSpPr>
          <p:cNvPr id="4" name="Google Shape;21;p5">
            <a:extLst>
              <a:ext uri="{FF2B5EF4-FFF2-40B4-BE49-F238E27FC236}">
                <a16:creationId xmlns:a16="http://schemas.microsoft.com/office/drawing/2014/main" id="{3D858FDF-DBE4-9962-0003-F4C744D86044}"/>
              </a:ext>
            </a:extLst>
          </p:cNvPr>
          <p:cNvSpPr txBox="1">
            <a:spLocks/>
          </p:cNvSpPr>
          <p:nvPr userDrawn="1"/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algn="l" defTabSz="914400" rtl="0" eaLnBrk="1" latinLnBrk="0" hangingPunct="1"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0000000-1234-1234-1234-123412341234}" type="slidenum">
              <a:rPr lang="ru" smtClean="0"/>
              <a:pPr algn="r"/>
              <a:t>‹#›</a:t>
            </a:fld>
            <a:endParaRPr lang="ru"/>
          </a:p>
        </p:txBody>
      </p:sp>
      <p:pic>
        <p:nvPicPr>
          <p:cNvPr id="7" name="Google Shape;90;p1" descr="logo_on_dark.png">
            <a:extLst>
              <a:ext uri="{FF2B5EF4-FFF2-40B4-BE49-F238E27FC236}">
                <a16:creationId xmlns:a16="http://schemas.microsoft.com/office/drawing/2014/main" id="{56EAA6F3-3134-0287-1630-68007961A6D4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312638" y="4663217"/>
            <a:ext cx="1188837" cy="3108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28213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468931-B185-DBEA-8006-142FA8441B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563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Текст 5">
            <a:extLst>
              <a:ext uri="{FF2B5EF4-FFF2-40B4-BE49-F238E27FC236}">
                <a16:creationId xmlns:a16="http://schemas.microsoft.com/office/drawing/2014/main" id="{1CD18EC1-BAF0-510A-6E7B-30BB20C0B6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2638" y="1021048"/>
            <a:ext cx="8355299" cy="3721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C9CA79C-6AF1-AAC0-980C-B666F37FCD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2130" y="326915"/>
            <a:ext cx="6768703" cy="620144"/>
          </a:xfrm>
          <a:prstGeom prst="rect">
            <a:avLst/>
          </a:prstGeom>
        </p:spPr>
        <p:txBody>
          <a:bodyPr/>
          <a:lstStyle>
            <a:lvl3pPr marL="685835" indent="-685835">
              <a:buNone/>
              <a:defRPr sz="1875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3pPr>
          </a:lstStyle>
          <a:p>
            <a:pPr marL="685835" marR="0" lvl="2" indent="-685835" algn="l" defTabSz="685835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>
                <a:solidFill>
                  <a:schemeClr val="bg1"/>
                </a:solidFill>
              </a:rPr>
              <a:t>ОБРАЗЕЦ ЗАГОЛОВКА</a:t>
            </a:r>
          </a:p>
          <a:p>
            <a:pPr marL="685835" marR="0" lvl="2" indent="-685835" algn="l" defTabSz="685835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dirty="0">
              <a:solidFill>
                <a:schemeClr val="bg1"/>
              </a:solidFill>
            </a:endParaRPr>
          </a:p>
          <a:p>
            <a:pPr marL="685835" marR="0" lvl="2" indent="-685835" algn="l" defTabSz="685835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dirty="0">
              <a:solidFill>
                <a:schemeClr val="bg1"/>
              </a:solidFill>
            </a:endParaRPr>
          </a:p>
          <a:p>
            <a:pPr lvl="2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26816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D87BF56-76FF-4636-A21C-3BE4C1BA89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030104"/>
              </a:clrFrom>
              <a:clrTo>
                <a:srgbClr val="03010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" t="144" b="1"/>
          <a:stretch/>
        </p:blipFill>
        <p:spPr>
          <a:xfrm>
            <a:off x="4040256" y="0"/>
            <a:ext cx="5103744" cy="5141016"/>
          </a:xfrm>
          <a:prstGeom prst="rect">
            <a:avLst/>
          </a:prstGeom>
        </p:spPr>
      </p:pic>
      <p:sp>
        <p:nvSpPr>
          <p:cNvPr id="2" name="Текст 5">
            <a:extLst>
              <a:ext uri="{FF2B5EF4-FFF2-40B4-BE49-F238E27FC236}">
                <a16:creationId xmlns:a16="http://schemas.microsoft.com/office/drawing/2014/main" id="{2BACD3FD-1AFF-3376-9713-A4B716BF3CD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2638" y="1021048"/>
            <a:ext cx="8355299" cy="3721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" name="Текст 4">
            <a:extLst>
              <a:ext uri="{FF2B5EF4-FFF2-40B4-BE49-F238E27FC236}">
                <a16:creationId xmlns:a16="http://schemas.microsoft.com/office/drawing/2014/main" id="{59472199-CB1A-1E4E-6E20-8824CA95AE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2130" y="326915"/>
            <a:ext cx="6768703" cy="620144"/>
          </a:xfrm>
          <a:prstGeom prst="rect">
            <a:avLst/>
          </a:prstGeom>
        </p:spPr>
        <p:txBody>
          <a:bodyPr/>
          <a:lstStyle>
            <a:lvl3pPr marL="685835" indent="-685835">
              <a:buNone/>
              <a:defRPr sz="1875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3pPr>
          </a:lstStyle>
          <a:p>
            <a:pPr marL="685835" marR="0" lvl="2" indent="-685835" algn="l" defTabSz="685835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>
                <a:solidFill>
                  <a:schemeClr val="bg1"/>
                </a:solidFill>
              </a:rPr>
              <a:t>ОБРАЗЕЦ ЗАГОЛОВКА</a:t>
            </a:r>
          </a:p>
          <a:p>
            <a:pPr marL="685835" marR="0" lvl="2" indent="-685835" algn="l" defTabSz="685835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dirty="0">
              <a:solidFill>
                <a:schemeClr val="bg1"/>
              </a:solidFill>
            </a:endParaRPr>
          </a:p>
          <a:p>
            <a:pPr marL="685835" marR="0" lvl="2" indent="-685835" algn="l" defTabSz="685835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dirty="0">
              <a:solidFill>
                <a:schemeClr val="bg1"/>
              </a:solidFill>
            </a:endParaRPr>
          </a:p>
          <a:p>
            <a:pPr lvl="2"/>
            <a:endParaRPr lang="ru-RU" dirty="0"/>
          </a:p>
        </p:txBody>
      </p:sp>
      <p:sp>
        <p:nvSpPr>
          <p:cNvPr id="4" name="Google Shape;21;p5">
            <a:extLst>
              <a:ext uri="{FF2B5EF4-FFF2-40B4-BE49-F238E27FC236}">
                <a16:creationId xmlns:a16="http://schemas.microsoft.com/office/drawing/2014/main" id="{62DB1231-5566-A5D7-8BFC-D733A5DCA54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400">
                <a:solidFill>
                  <a:schemeClr val="bg1"/>
                </a:solidFill>
              </a:defRPr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r"/>
            <a:fld id="{00000000-1234-1234-1234-123412341234}" type="slidenum">
              <a:rPr lang="ru" smtClean="0"/>
              <a:pPr algn="r"/>
              <a:t>‹#›</a:t>
            </a:fld>
            <a:endParaRPr lang="ru"/>
          </a:p>
        </p:txBody>
      </p:sp>
      <p:pic>
        <p:nvPicPr>
          <p:cNvPr id="7" name="Google Shape;90;p1" descr="logo_on_dark.png">
            <a:extLst>
              <a:ext uri="{FF2B5EF4-FFF2-40B4-BE49-F238E27FC236}">
                <a16:creationId xmlns:a16="http://schemas.microsoft.com/office/drawing/2014/main" id="{C8590C07-C76C-2D03-A9A5-D13624E88D62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312638" y="4663217"/>
            <a:ext cx="1188837" cy="3108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88047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21B6C83-8F46-F204-3172-900F643EE5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563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4702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5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074"/>
          <a:stretch/>
        </p:blipFill>
        <p:spPr>
          <a:xfrm>
            <a:off x="0" y="2467420"/>
            <a:ext cx="9144000" cy="2738425"/>
          </a:xfrm>
          <a:prstGeom prst="rect">
            <a:avLst/>
          </a:prstGeom>
        </p:spPr>
      </p:pic>
      <p:sp>
        <p:nvSpPr>
          <p:cNvPr id="3" name="Google Shape;21;p5">
            <a:extLst>
              <a:ext uri="{FF2B5EF4-FFF2-40B4-BE49-F238E27FC236}">
                <a16:creationId xmlns:a16="http://schemas.microsoft.com/office/drawing/2014/main" id="{54CA17DE-CEF7-8224-F66B-42EEA646D6E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400">
                <a:solidFill>
                  <a:schemeClr val="bg1"/>
                </a:solidFill>
              </a:defRPr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r"/>
            <a:fld id="{00000000-1234-1234-1234-123412341234}" type="slidenum">
              <a:rPr lang="ru" smtClean="0"/>
              <a:pPr algn="r"/>
              <a:t>‹#›</a:t>
            </a:fld>
            <a:endParaRPr lang="ru"/>
          </a:p>
        </p:txBody>
      </p:sp>
      <p:pic>
        <p:nvPicPr>
          <p:cNvPr id="4" name="Google Shape;90;p1" descr="logo_on_dark.png">
            <a:extLst>
              <a:ext uri="{FF2B5EF4-FFF2-40B4-BE49-F238E27FC236}">
                <a16:creationId xmlns:a16="http://schemas.microsoft.com/office/drawing/2014/main" id="{448009B8-3FDE-47FC-55ED-E16172D3279F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312638" y="4663217"/>
            <a:ext cx="1188837" cy="3108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5230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5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10074"/>
          <a:stretch/>
        </p:blipFill>
        <p:spPr>
          <a:xfrm>
            <a:off x="0" y="2467420"/>
            <a:ext cx="9144000" cy="2738425"/>
          </a:xfrm>
          <a:prstGeom prst="rect">
            <a:avLst/>
          </a:prstGeom>
        </p:spPr>
      </p:pic>
      <p:sp>
        <p:nvSpPr>
          <p:cNvPr id="6" name="Текст 5">
            <a:extLst>
              <a:ext uri="{FF2B5EF4-FFF2-40B4-BE49-F238E27FC236}">
                <a16:creationId xmlns:a16="http://schemas.microsoft.com/office/drawing/2014/main" id="{DF3C3B59-90D8-4C1C-C651-7CA3715D05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2638" y="1021048"/>
            <a:ext cx="8355299" cy="3721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8" name="Текст 4">
            <a:extLst>
              <a:ext uri="{FF2B5EF4-FFF2-40B4-BE49-F238E27FC236}">
                <a16:creationId xmlns:a16="http://schemas.microsoft.com/office/drawing/2014/main" id="{4F7D1102-07D3-26E6-493C-0099BB274BA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2130" y="326915"/>
            <a:ext cx="6768703" cy="620144"/>
          </a:xfrm>
          <a:prstGeom prst="rect">
            <a:avLst/>
          </a:prstGeom>
        </p:spPr>
        <p:txBody>
          <a:bodyPr/>
          <a:lstStyle>
            <a:lvl3pPr marL="685800" indent="-685800">
              <a:buNone/>
              <a:defRPr sz="1875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3pPr>
          </a:lstStyle>
          <a:p>
            <a:pPr marL="685800" marR="0" lvl="2" indent="-68580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>
                <a:solidFill>
                  <a:schemeClr val="bg1"/>
                </a:solidFill>
              </a:rPr>
              <a:t>ОБРАЗЕЦ ЗАГОЛОВКА</a:t>
            </a:r>
          </a:p>
          <a:p>
            <a:pPr marL="685800" marR="0" lvl="2" indent="-68580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dirty="0">
              <a:solidFill>
                <a:schemeClr val="bg1"/>
              </a:solidFill>
            </a:endParaRPr>
          </a:p>
          <a:p>
            <a:pPr marL="685800" marR="0" lvl="2" indent="-68580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dirty="0">
              <a:solidFill>
                <a:schemeClr val="bg1"/>
              </a:solidFill>
            </a:endParaRPr>
          </a:p>
          <a:p>
            <a:pPr lvl="2"/>
            <a:endParaRPr lang="ru-RU" dirty="0"/>
          </a:p>
        </p:txBody>
      </p:sp>
      <p:sp>
        <p:nvSpPr>
          <p:cNvPr id="3" name="Google Shape;21;p5">
            <a:extLst>
              <a:ext uri="{FF2B5EF4-FFF2-40B4-BE49-F238E27FC236}">
                <a16:creationId xmlns:a16="http://schemas.microsoft.com/office/drawing/2014/main" id="{D895135F-E837-D4FE-57B0-DB4EF6FD16B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400">
                <a:solidFill>
                  <a:schemeClr val="bg1"/>
                </a:solidFill>
              </a:defRPr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r"/>
            <a:fld id="{00000000-1234-1234-1234-123412341234}" type="slidenum">
              <a:rPr lang="ru" smtClean="0"/>
              <a:pPr algn="r"/>
              <a:t>‹#›</a:t>
            </a:fld>
            <a:endParaRPr lang="ru"/>
          </a:p>
        </p:txBody>
      </p:sp>
      <p:pic>
        <p:nvPicPr>
          <p:cNvPr id="4" name="Google Shape;90;p1" descr="logo_on_dark.png">
            <a:extLst>
              <a:ext uri="{FF2B5EF4-FFF2-40B4-BE49-F238E27FC236}">
                <a16:creationId xmlns:a16="http://schemas.microsoft.com/office/drawing/2014/main" id="{5F2CE7A4-4D1B-FAB1-A1F7-B3113C96BE18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312638" y="4663217"/>
            <a:ext cx="1188837" cy="3108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81163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5">
            <a:extLst>
              <a:ext uri="{FF2B5EF4-FFF2-40B4-BE49-F238E27FC236}">
                <a16:creationId xmlns:a16="http://schemas.microsoft.com/office/drawing/2014/main" id="{DC327FE3-B418-73CD-2800-B88A3AC314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6346" y="1021048"/>
            <a:ext cx="8355299" cy="3721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9" name="Текст 4">
            <a:extLst>
              <a:ext uri="{FF2B5EF4-FFF2-40B4-BE49-F238E27FC236}">
                <a16:creationId xmlns:a16="http://schemas.microsoft.com/office/drawing/2014/main" id="{16CC2E18-6F85-3C0C-06D1-8E8F18D058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5839" y="326915"/>
            <a:ext cx="6768703" cy="620144"/>
          </a:xfrm>
          <a:prstGeom prst="rect">
            <a:avLst/>
          </a:prstGeom>
        </p:spPr>
        <p:txBody>
          <a:bodyPr/>
          <a:lstStyle>
            <a:lvl3pPr marL="685800" indent="-685800">
              <a:buNone/>
              <a:defRPr sz="1875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3pPr>
          </a:lstStyle>
          <a:p>
            <a:pPr marL="685800" marR="0" lvl="2" indent="-68580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>
                <a:solidFill>
                  <a:schemeClr val="bg1"/>
                </a:solidFill>
              </a:rPr>
              <a:t>ОБРАЗЕЦ ЗАГОЛОВКА</a:t>
            </a:r>
          </a:p>
          <a:p>
            <a:pPr marL="685800" marR="0" lvl="2" indent="-68580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dirty="0">
              <a:solidFill>
                <a:schemeClr val="bg1"/>
              </a:solidFill>
            </a:endParaRPr>
          </a:p>
          <a:p>
            <a:pPr marL="685800" marR="0" lvl="2" indent="-68580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dirty="0">
              <a:solidFill>
                <a:schemeClr val="bg1"/>
              </a:solidFill>
            </a:endParaRPr>
          </a:p>
          <a:p>
            <a:pPr lvl="2"/>
            <a:endParaRPr lang="ru-RU" dirty="0"/>
          </a:p>
        </p:txBody>
      </p:sp>
      <p:sp>
        <p:nvSpPr>
          <p:cNvPr id="2" name="Google Shape;21;p5">
            <a:extLst>
              <a:ext uri="{FF2B5EF4-FFF2-40B4-BE49-F238E27FC236}">
                <a16:creationId xmlns:a16="http://schemas.microsoft.com/office/drawing/2014/main" id="{5683BFF2-F30F-45D6-4FA0-9A89F17828A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400">
                <a:solidFill>
                  <a:schemeClr val="tx1"/>
                </a:solidFill>
              </a:defRPr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r"/>
            <a:fld id="{00000000-1234-1234-1234-123412341234}" type="slidenum">
              <a:rPr lang="ru" smtClean="0"/>
              <a:pPr algn="r"/>
              <a:t>‹#›</a:t>
            </a:fld>
            <a:endParaRPr lang="ru"/>
          </a:p>
        </p:txBody>
      </p:sp>
      <p:pic>
        <p:nvPicPr>
          <p:cNvPr id="4" name="Google Shape;103;p2" descr="logo_on_light.png">
            <a:extLst>
              <a:ext uri="{FF2B5EF4-FFF2-40B4-BE49-F238E27FC236}">
                <a16:creationId xmlns:a16="http://schemas.microsoft.com/office/drawing/2014/main" id="{D2EB3CB1-55E8-0FC7-01ED-810E020F639D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305839" y="4661137"/>
            <a:ext cx="1188837" cy="3108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66869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bg>
      <p:bgPr>
        <a:solidFill>
          <a:srgbClr val="7E5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5">
            <a:extLst>
              <a:ext uri="{FF2B5EF4-FFF2-40B4-BE49-F238E27FC236}">
                <a16:creationId xmlns:a16="http://schemas.microsoft.com/office/drawing/2014/main" id="{DC327FE3-B418-73CD-2800-B88A3AC314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6346" y="1021048"/>
            <a:ext cx="8355299" cy="3721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9" name="Текст 4">
            <a:extLst>
              <a:ext uri="{FF2B5EF4-FFF2-40B4-BE49-F238E27FC236}">
                <a16:creationId xmlns:a16="http://schemas.microsoft.com/office/drawing/2014/main" id="{16CC2E18-6F85-3C0C-06D1-8E8F18D058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5839" y="326915"/>
            <a:ext cx="6768703" cy="620144"/>
          </a:xfrm>
          <a:prstGeom prst="rect">
            <a:avLst/>
          </a:prstGeom>
        </p:spPr>
        <p:txBody>
          <a:bodyPr/>
          <a:lstStyle>
            <a:lvl3pPr marL="685800" indent="-685800">
              <a:buNone/>
              <a:defRPr sz="1875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3pPr>
          </a:lstStyle>
          <a:p>
            <a:pPr marL="685800" marR="0" lvl="2" indent="-68580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>
                <a:solidFill>
                  <a:schemeClr val="bg1"/>
                </a:solidFill>
              </a:rPr>
              <a:t>ОБРАЗЕЦ ЗАГОЛОВКА</a:t>
            </a:r>
          </a:p>
          <a:p>
            <a:pPr marL="685800" marR="0" lvl="2" indent="-68580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dirty="0">
              <a:solidFill>
                <a:schemeClr val="bg1"/>
              </a:solidFill>
            </a:endParaRPr>
          </a:p>
          <a:p>
            <a:pPr marL="685800" marR="0" lvl="2" indent="-68580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dirty="0">
              <a:solidFill>
                <a:schemeClr val="bg1"/>
              </a:solidFill>
            </a:endParaRPr>
          </a:p>
          <a:p>
            <a:pPr lvl="2"/>
            <a:endParaRPr lang="ru-RU" dirty="0"/>
          </a:p>
        </p:txBody>
      </p:sp>
      <p:sp>
        <p:nvSpPr>
          <p:cNvPr id="2" name="Google Shape;21;p5">
            <a:extLst>
              <a:ext uri="{FF2B5EF4-FFF2-40B4-BE49-F238E27FC236}">
                <a16:creationId xmlns:a16="http://schemas.microsoft.com/office/drawing/2014/main" id="{5683BFF2-F30F-45D6-4FA0-9A89F17828A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400">
                <a:solidFill>
                  <a:schemeClr val="bg1"/>
                </a:solidFill>
              </a:defRPr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r"/>
            <a:fld id="{00000000-1234-1234-1234-123412341234}" type="slidenum">
              <a:rPr lang="ru" smtClean="0"/>
              <a:pPr algn="r"/>
              <a:t>‹#›</a:t>
            </a:fld>
            <a:endParaRPr lang="ru"/>
          </a:p>
        </p:txBody>
      </p:sp>
      <p:pic>
        <p:nvPicPr>
          <p:cNvPr id="3" name="Google Shape;90;p1" descr="logo_on_dark.png">
            <a:extLst>
              <a:ext uri="{FF2B5EF4-FFF2-40B4-BE49-F238E27FC236}">
                <a16:creationId xmlns:a16="http://schemas.microsoft.com/office/drawing/2014/main" id="{8C9F09A4-F5C0-2FAB-D965-DEFDA916E365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312638" y="4663217"/>
            <a:ext cx="1188837" cy="3108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65183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Два объекта">
    <p:bg>
      <p:bgPr>
        <a:solidFill>
          <a:srgbClr val="1B1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5">
            <a:extLst>
              <a:ext uri="{FF2B5EF4-FFF2-40B4-BE49-F238E27FC236}">
                <a16:creationId xmlns:a16="http://schemas.microsoft.com/office/drawing/2014/main" id="{DC327FE3-B418-73CD-2800-B88A3AC314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6346" y="1021048"/>
            <a:ext cx="8355299" cy="3721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9" name="Текст 4">
            <a:extLst>
              <a:ext uri="{FF2B5EF4-FFF2-40B4-BE49-F238E27FC236}">
                <a16:creationId xmlns:a16="http://schemas.microsoft.com/office/drawing/2014/main" id="{16CC2E18-6F85-3C0C-06D1-8E8F18D058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5839" y="326915"/>
            <a:ext cx="6768703" cy="620144"/>
          </a:xfrm>
          <a:prstGeom prst="rect">
            <a:avLst/>
          </a:prstGeom>
        </p:spPr>
        <p:txBody>
          <a:bodyPr/>
          <a:lstStyle>
            <a:lvl3pPr marL="685800" indent="-685800">
              <a:buNone/>
              <a:defRPr sz="1875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3pPr>
          </a:lstStyle>
          <a:p>
            <a:pPr marL="685800" marR="0" lvl="2" indent="-68580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>
                <a:solidFill>
                  <a:schemeClr val="bg1"/>
                </a:solidFill>
              </a:rPr>
              <a:t>ОБРАЗЕЦ ЗАГОЛОВКА</a:t>
            </a:r>
          </a:p>
          <a:p>
            <a:pPr marL="685800" marR="0" lvl="2" indent="-68580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dirty="0">
              <a:solidFill>
                <a:schemeClr val="bg1"/>
              </a:solidFill>
            </a:endParaRPr>
          </a:p>
          <a:p>
            <a:pPr marL="685800" marR="0" lvl="2" indent="-68580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dirty="0">
              <a:solidFill>
                <a:schemeClr val="bg1"/>
              </a:solidFill>
            </a:endParaRPr>
          </a:p>
          <a:p>
            <a:pPr lvl="2"/>
            <a:endParaRPr lang="ru-RU" dirty="0"/>
          </a:p>
        </p:txBody>
      </p:sp>
      <p:sp>
        <p:nvSpPr>
          <p:cNvPr id="2" name="Google Shape;21;p5">
            <a:extLst>
              <a:ext uri="{FF2B5EF4-FFF2-40B4-BE49-F238E27FC236}">
                <a16:creationId xmlns:a16="http://schemas.microsoft.com/office/drawing/2014/main" id="{5683BFF2-F30F-45D6-4FA0-9A89F17828A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400">
                <a:solidFill>
                  <a:schemeClr val="bg1"/>
                </a:solidFill>
              </a:defRPr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r"/>
            <a:fld id="{00000000-1234-1234-1234-123412341234}" type="slidenum">
              <a:rPr lang="ru" smtClean="0"/>
              <a:pPr algn="r"/>
              <a:t>‹#›</a:t>
            </a:fld>
            <a:endParaRPr lang="ru"/>
          </a:p>
        </p:txBody>
      </p:sp>
      <p:pic>
        <p:nvPicPr>
          <p:cNvPr id="3" name="Google Shape;90;p1" descr="logo_on_dark.png">
            <a:extLst>
              <a:ext uri="{FF2B5EF4-FFF2-40B4-BE49-F238E27FC236}">
                <a16:creationId xmlns:a16="http://schemas.microsoft.com/office/drawing/2014/main" id="{8C9F09A4-F5C0-2FAB-D965-DEFDA916E365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312638" y="4663217"/>
            <a:ext cx="1188837" cy="3108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9233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Два объекта">
    <p:bg>
      <p:bgPr>
        <a:solidFill>
          <a:srgbClr val="1B1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;p5">
            <a:extLst>
              <a:ext uri="{FF2B5EF4-FFF2-40B4-BE49-F238E27FC236}">
                <a16:creationId xmlns:a16="http://schemas.microsoft.com/office/drawing/2014/main" id="{5683BFF2-F30F-45D6-4FA0-9A89F17828A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400">
                <a:solidFill>
                  <a:schemeClr val="bg1"/>
                </a:solidFill>
              </a:defRPr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r"/>
            <a:fld id="{00000000-1234-1234-1234-123412341234}" type="slidenum">
              <a:rPr lang="ru" smtClean="0"/>
              <a:pPr algn="r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8638657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Два объекта">
    <p:bg>
      <p:bgPr>
        <a:solidFill>
          <a:srgbClr val="1B1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;p5">
            <a:extLst>
              <a:ext uri="{FF2B5EF4-FFF2-40B4-BE49-F238E27FC236}">
                <a16:creationId xmlns:a16="http://schemas.microsoft.com/office/drawing/2014/main" id="{5683BFF2-F30F-45D6-4FA0-9A89F17828A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400">
                <a:solidFill>
                  <a:schemeClr val="bg1"/>
                </a:solidFill>
              </a:defRPr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r"/>
            <a:fld id="{00000000-1234-1234-1234-123412341234}" type="slidenum">
              <a:rPr lang="ru" smtClean="0"/>
              <a:pPr algn="r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5536371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5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074"/>
          <a:stretch/>
        </p:blipFill>
        <p:spPr>
          <a:xfrm>
            <a:off x="0" y="2467420"/>
            <a:ext cx="9144000" cy="2738425"/>
          </a:xfrm>
          <a:prstGeom prst="rect">
            <a:avLst/>
          </a:prstGeom>
        </p:spPr>
      </p:pic>
      <p:sp>
        <p:nvSpPr>
          <p:cNvPr id="4" name="Текст 5">
            <a:extLst>
              <a:ext uri="{FF2B5EF4-FFF2-40B4-BE49-F238E27FC236}">
                <a16:creationId xmlns:a16="http://schemas.microsoft.com/office/drawing/2014/main" id="{BA718FC2-A043-51BC-4B1C-D5B01C299C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6346" y="1021048"/>
            <a:ext cx="8355299" cy="3721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6" name="Текст 4">
            <a:extLst>
              <a:ext uri="{FF2B5EF4-FFF2-40B4-BE49-F238E27FC236}">
                <a16:creationId xmlns:a16="http://schemas.microsoft.com/office/drawing/2014/main" id="{83919CB3-2B54-20F5-7B82-EE70FC66768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5839" y="326915"/>
            <a:ext cx="6768703" cy="620144"/>
          </a:xfrm>
          <a:prstGeom prst="rect">
            <a:avLst/>
          </a:prstGeom>
        </p:spPr>
        <p:txBody>
          <a:bodyPr/>
          <a:lstStyle>
            <a:lvl3pPr marL="685800" indent="-685800">
              <a:buNone/>
              <a:defRPr sz="1875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3pPr>
          </a:lstStyle>
          <a:p>
            <a:pPr marL="685800" marR="0" lvl="2" indent="-68580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>
                <a:solidFill>
                  <a:schemeClr val="bg1"/>
                </a:solidFill>
              </a:rPr>
              <a:t>ОБРАЗЕЦ ЗАГОЛОВКА</a:t>
            </a:r>
          </a:p>
          <a:p>
            <a:pPr marL="685800" marR="0" lvl="2" indent="-68580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dirty="0">
              <a:solidFill>
                <a:schemeClr val="bg1"/>
              </a:solidFill>
            </a:endParaRPr>
          </a:p>
          <a:p>
            <a:pPr marL="685800" marR="0" lvl="2" indent="-68580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dirty="0">
              <a:solidFill>
                <a:schemeClr val="bg1"/>
              </a:solidFill>
            </a:endParaRPr>
          </a:p>
          <a:p>
            <a:pPr lvl="2"/>
            <a:endParaRPr lang="ru-RU" dirty="0"/>
          </a:p>
        </p:txBody>
      </p:sp>
      <p:sp>
        <p:nvSpPr>
          <p:cNvPr id="3" name="Google Shape;21;p5">
            <a:extLst>
              <a:ext uri="{FF2B5EF4-FFF2-40B4-BE49-F238E27FC236}">
                <a16:creationId xmlns:a16="http://schemas.microsoft.com/office/drawing/2014/main" id="{A9B7A1B0-33CF-608F-63C4-357D8E4594F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400">
                <a:solidFill>
                  <a:schemeClr val="bg1"/>
                </a:solidFill>
              </a:defRPr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r"/>
            <a:fld id="{00000000-1234-1234-1234-123412341234}" type="slidenum">
              <a:rPr lang="ru" smtClean="0"/>
              <a:pPr algn="r"/>
              <a:t>‹#›</a:t>
            </a:fld>
            <a:endParaRPr lang="ru"/>
          </a:p>
        </p:txBody>
      </p:sp>
      <p:pic>
        <p:nvPicPr>
          <p:cNvPr id="2" name="Google Shape;90;p1" descr="logo_on_dark.png">
            <a:extLst>
              <a:ext uri="{FF2B5EF4-FFF2-40B4-BE49-F238E27FC236}">
                <a16:creationId xmlns:a16="http://schemas.microsoft.com/office/drawing/2014/main" id="{B21774EC-8B90-8D61-E581-8746A7FE2A68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312638" y="4663217"/>
            <a:ext cx="1188837" cy="3108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40463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1;p5">
            <a:extLst>
              <a:ext uri="{FF2B5EF4-FFF2-40B4-BE49-F238E27FC236}">
                <a16:creationId xmlns:a16="http://schemas.microsoft.com/office/drawing/2014/main" id="{4B7DFFE4-E0E4-8AFF-1E8A-B9984312922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400">
                <a:solidFill>
                  <a:schemeClr val="tx1"/>
                </a:solidFill>
              </a:defRPr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r"/>
            <a:fld id="{00000000-1234-1234-1234-123412341234}" type="slidenum">
              <a:rPr lang="ru" smtClean="0"/>
              <a:pPr algn="r"/>
              <a:t>‹#›</a:t>
            </a:fld>
            <a:endParaRPr lang="ru"/>
          </a:p>
        </p:txBody>
      </p:sp>
      <p:pic>
        <p:nvPicPr>
          <p:cNvPr id="2" name="Google Shape;103;p2" descr="logo_on_light.png">
            <a:extLst>
              <a:ext uri="{FF2B5EF4-FFF2-40B4-BE49-F238E27FC236}">
                <a16:creationId xmlns:a16="http://schemas.microsoft.com/office/drawing/2014/main" id="{19275FB9-C119-A378-FCC9-CDEF6F3FAE73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305839" y="4661137"/>
            <a:ext cx="1188837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id="{362B6097-55CF-0DF1-605D-10F23A4837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5839" y="326915"/>
            <a:ext cx="6768703" cy="620144"/>
          </a:xfrm>
          <a:prstGeom prst="rect">
            <a:avLst/>
          </a:prstGeom>
        </p:spPr>
        <p:txBody>
          <a:bodyPr/>
          <a:lstStyle>
            <a:lvl3pPr marL="685800" indent="-685800">
              <a:buNone/>
              <a:defRPr sz="1875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3pPr>
          </a:lstStyle>
          <a:p>
            <a:pPr marL="685800" marR="0" lvl="2" indent="-68580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>
                <a:solidFill>
                  <a:schemeClr val="bg1"/>
                </a:solidFill>
              </a:rPr>
              <a:t>ОБРАЗЕЦ ЗАГОЛОВКА</a:t>
            </a:r>
          </a:p>
          <a:p>
            <a:pPr marL="685800" marR="0" lvl="2" indent="-68580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dirty="0">
              <a:solidFill>
                <a:schemeClr val="bg1"/>
              </a:solidFill>
            </a:endParaRPr>
          </a:p>
          <a:p>
            <a:pPr marL="685800" marR="0" lvl="2" indent="-68580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dirty="0">
              <a:solidFill>
                <a:schemeClr val="bg1"/>
              </a:solidFill>
            </a:endParaRPr>
          </a:p>
          <a:p>
            <a:pPr lvl="2"/>
            <a:endParaRPr lang="ru-RU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7F60052-2798-047E-5E50-246EAD004B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-124" b="40148"/>
          <a:stretch/>
        </p:blipFill>
        <p:spPr>
          <a:xfrm>
            <a:off x="0" y="2743199"/>
            <a:ext cx="9144002" cy="293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2616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11565A-3237-1E46-1B3F-F304834356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479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9354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94230E0-487E-9314-BE38-E78599E930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479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641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468931-B185-DBEA-8006-142FA8441B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563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Текст 5">
            <a:extLst>
              <a:ext uri="{FF2B5EF4-FFF2-40B4-BE49-F238E27FC236}">
                <a16:creationId xmlns:a16="http://schemas.microsoft.com/office/drawing/2014/main" id="{1CD18EC1-BAF0-510A-6E7B-30BB20C0B6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2638" y="1021048"/>
            <a:ext cx="8355299" cy="3721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C9CA79C-6AF1-AAC0-980C-B666F37FCD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2130" y="326915"/>
            <a:ext cx="6768703" cy="620144"/>
          </a:xfrm>
          <a:prstGeom prst="rect">
            <a:avLst/>
          </a:prstGeom>
        </p:spPr>
        <p:txBody>
          <a:bodyPr/>
          <a:lstStyle>
            <a:lvl3pPr marL="685835" indent="-685835">
              <a:buNone/>
              <a:defRPr sz="1875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3pPr>
          </a:lstStyle>
          <a:p>
            <a:pPr marL="685835" marR="0" lvl="2" indent="-685835" algn="l" defTabSz="685835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>
                <a:solidFill>
                  <a:schemeClr val="bg1"/>
                </a:solidFill>
              </a:rPr>
              <a:t>ОБРАЗЕЦ ЗАГОЛОВКА</a:t>
            </a:r>
          </a:p>
          <a:p>
            <a:pPr marL="685835" marR="0" lvl="2" indent="-685835" algn="l" defTabSz="685835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dirty="0">
              <a:solidFill>
                <a:schemeClr val="bg1"/>
              </a:solidFill>
            </a:endParaRPr>
          </a:p>
          <a:p>
            <a:pPr marL="685835" marR="0" lvl="2" indent="-685835" algn="l" defTabSz="685835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dirty="0">
              <a:solidFill>
                <a:schemeClr val="bg1"/>
              </a:solidFill>
            </a:endParaRPr>
          </a:p>
          <a:p>
            <a:pPr lvl="2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89676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312638" y="330724"/>
            <a:ext cx="8708512" cy="109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312638" y="1426469"/>
            <a:ext cx="8708512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 rtl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11150" rtl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300"/>
              <a:buChar char="○"/>
              <a:defRPr sz="1300"/>
            </a:lvl2pPr>
            <a:lvl3pPr marL="1371600" lvl="2" indent="-311150" rtl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300"/>
              <a:buChar char="■"/>
              <a:defRPr sz="1300"/>
            </a:lvl3pPr>
            <a:lvl4pPr marL="1828800" lvl="3" indent="-311150" rtl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300"/>
              <a:buChar char="●"/>
              <a:defRPr sz="1300"/>
            </a:lvl4pPr>
            <a:lvl5pPr marL="2286000" lvl="4" indent="-31115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marL="2743200" lvl="5" indent="-311150" rtl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300"/>
              <a:buChar char="■"/>
              <a:defRPr sz="1300"/>
            </a:lvl6pPr>
            <a:lvl7pPr marL="3200400" lvl="6" indent="-311150" rtl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300"/>
              <a:buChar char="●"/>
              <a:defRPr sz="1300"/>
            </a:lvl7pPr>
            <a:lvl8pPr marL="3657600" lvl="7" indent="-311150" rtl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300"/>
              <a:buChar char="○"/>
              <a:defRPr sz="1300"/>
            </a:lvl8pPr>
            <a:lvl9pPr marL="4114800" lvl="8" indent="-311150" rtl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>
            <a:endParaRPr/>
          </a:p>
        </p:txBody>
      </p:sp>
      <p:sp>
        <p:nvSpPr>
          <p:cNvPr id="2" name="Google Shape;21;p5">
            <a:extLst>
              <a:ext uri="{FF2B5EF4-FFF2-40B4-BE49-F238E27FC236}">
                <a16:creationId xmlns:a16="http://schemas.microsoft.com/office/drawing/2014/main" id="{58BB98CF-83B6-23B7-A8FD-C59442850E2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400">
                <a:solidFill>
                  <a:schemeClr val="bg1"/>
                </a:solidFill>
              </a:defRPr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r"/>
            <a:fld id="{00000000-1234-1234-1234-123412341234}" type="slidenum">
              <a:rPr lang="ru" smtClean="0"/>
              <a:pPr algn="r"/>
              <a:t>‹#›</a:t>
            </a:fld>
            <a:endParaRPr lang="ru"/>
          </a:p>
        </p:txBody>
      </p:sp>
      <p:pic>
        <p:nvPicPr>
          <p:cNvPr id="3" name="Google Shape;90;p1" descr="logo_on_dark.png">
            <a:extLst>
              <a:ext uri="{FF2B5EF4-FFF2-40B4-BE49-F238E27FC236}">
                <a16:creationId xmlns:a16="http://schemas.microsoft.com/office/drawing/2014/main" id="{2D5CD48E-CD73-C61C-8EAE-E517E4155BE4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312638" y="4663217"/>
            <a:ext cx="1188837" cy="3108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1210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1;p5">
            <a:extLst>
              <a:ext uri="{FF2B5EF4-FFF2-40B4-BE49-F238E27FC236}">
                <a16:creationId xmlns:a16="http://schemas.microsoft.com/office/drawing/2014/main" id="{F59B53F1-1B5D-F14B-6366-A2906F92B1D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400">
                <a:solidFill>
                  <a:schemeClr val="bg1"/>
                </a:solidFill>
              </a:defRPr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r"/>
            <a:fld id="{00000000-1234-1234-1234-123412341234}" type="slidenum">
              <a:rPr lang="ru" smtClean="0"/>
              <a:pPr algn="r"/>
              <a:t>‹#›</a:t>
            </a:fld>
            <a:endParaRPr lang="ru"/>
          </a:p>
        </p:txBody>
      </p:sp>
      <p:pic>
        <p:nvPicPr>
          <p:cNvPr id="2" name="Google Shape;90;p1" descr="logo_on_dark.png">
            <a:extLst>
              <a:ext uri="{FF2B5EF4-FFF2-40B4-BE49-F238E27FC236}">
                <a16:creationId xmlns:a16="http://schemas.microsoft.com/office/drawing/2014/main" id="{02D0FE85-0ADF-2A30-4FCF-A36F20F2ACD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312638" y="4663217"/>
            <a:ext cx="1188837" cy="3108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38170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79;p6" descr="bg_purple_clean.png">
            <a:extLst>
              <a:ext uri="{FF2B5EF4-FFF2-40B4-BE49-F238E27FC236}">
                <a16:creationId xmlns:a16="http://schemas.microsoft.com/office/drawing/2014/main" id="{136635EC-15CA-C8A6-3C03-496A14B18638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90;p1" descr="logo_on_dark.png">
            <a:extLst>
              <a:ext uri="{FF2B5EF4-FFF2-40B4-BE49-F238E27FC236}">
                <a16:creationId xmlns:a16="http://schemas.microsoft.com/office/drawing/2014/main" id="{02D0FE85-0ADF-2A30-4FCF-A36F20F2ACD2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312638" y="4663217"/>
            <a:ext cx="1188837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 1">
            <a:extLst>
              <a:ext uri="{FF2B5EF4-FFF2-40B4-BE49-F238E27FC236}">
                <a16:creationId xmlns:a16="http://schemas.microsoft.com/office/drawing/2014/main" id="{DB7F8B3A-4A51-86A2-9A81-E3D5FC9C8626}"/>
              </a:ext>
            </a:extLst>
          </p:cNvPr>
          <p:cNvSpPr/>
          <p:nvPr userDrawn="1"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8" name="Google Shape;21;p5">
            <a:extLst>
              <a:ext uri="{FF2B5EF4-FFF2-40B4-BE49-F238E27FC236}">
                <a16:creationId xmlns:a16="http://schemas.microsoft.com/office/drawing/2014/main" id="{1CCFC5E1-6E4D-E943-D7B4-D6781247FCD5}"/>
              </a:ext>
            </a:extLst>
          </p:cNvPr>
          <p:cNvSpPr txBox="1">
            <a:spLocks/>
          </p:cNvSpPr>
          <p:nvPr userDrawn="1"/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algn="l" defTabSz="914400" rtl="0" eaLnBrk="1" latinLnBrk="0" hangingPunct="1"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0000000-1234-1234-1234-123412341234}" type="slidenum">
              <a:rPr lang="ru" smtClean="0"/>
              <a:pPr algn="r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3079006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Два объекта">
    <p:bg>
      <p:bgPr>
        <a:solidFill>
          <a:srgbClr val="1B1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5">
            <a:extLst>
              <a:ext uri="{FF2B5EF4-FFF2-40B4-BE49-F238E27FC236}">
                <a16:creationId xmlns:a16="http://schemas.microsoft.com/office/drawing/2014/main" id="{DC327FE3-B418-73CD-2800-B88A3AC314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6347" y="1021048"/>
            <a:ext cx="8355299" cy="37217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9" name="Текст 4">
            <a:extLst>
              <a:ext uri="{FF2B5EF4-FFF2-40B4-BE49-F238E27FC236}">
                <a16:creationId xmlns:a16="http://schemas.microsoft.com/office/drawing/2014/main" id="{16CC2E18-6F85-3C0C-06D1-8E8F18D058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5840" y="326916"/>
            <a:ext cx="6768703" cy="620144"/>
          </a:xfrm>
          <a:prstGeom prst="rect">
            <a:avLst/>
          </a:prstGeom>
        </p:spPr>
        <p:txBody>
          <a:bodyPr/>
          <a:lstStyle>
            <a:lvl3pPr marL="685783" indent="-685783">
              <a:buNone/>
              <a:defRPr sz="1875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3pPr>
          </a:lstStyle>
          <a:p>
            <a:pPr marL="685783" marR="0" lvl="2" indent="-685783" algn="l" defTabSz="685783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>
                <a:solidFill>
                  <a:schemeClr val="bg1"/>
                </a:solidFill>
              </a:rPr>
              <a:t>ОБРАЗЕЦ ЗАГОЛОВКА</a:t>
            </a:r>
          </a:p>
          <a:p>
            <a:pPr marL="685783" marR="0" lvl="2" indent="-685783" algn="l" defTabSz="685783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dirty="0">
              <a:solidFill>
                <a:schemeClr val="bg1"/>
              </a:solidFill>
            </a:endParaRPr>
          </a:p>
          <a:p>
            <a:pPr marL="685783" marR="0" lvl="2" indent="-685783" algn="l" defTabSz="685783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dirty="0">
              <a:solidFill>
                <a:schemeClr val="bg1"/>
              </a:solidFill>
            </a:endParaRPr>
          </a:p>
          <a:p>
            <a:pPr lvl="2"/>
            <a:endParaRPr lang="ru-RU" dirty="0"/>
          </a:p>
        </p:txBody>
      </p:sp>
      <p:sp>
        <p:nvSpPr>
          <p:cNvPr id="2" name="Google Shape;21;p5">
            <a:extLst>
              <a:ext uri="{FF2B5EF4-FFF2-40B4-BE49-F238E27FC236}">
                <a16:creationId xmlns:a16="http://schemas.microsoft.com/office/drawing/2014/main" id="{5683BFF2-F30F-45D6-4FA0-9A89F17828A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400">
                <a:solidFill>
                  <a:schemeClr val="bg1"/>
                </a:solidFill>
              </a:defRPr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r"/>
            <a:fld id="{00000000-1234-1234-1234-123412341234}" type="slidenum">
              <a:rPr lang="ru" smtClean="0"/>
              <a:pPr algn="r"/>
              <a:t>‹#›</a:t>
            </a:fld>
            <a:endParaRPr lang="ru" dirty="0"/>
          </a:p>
        </p:txBody>
      </p:sp>
      <p:pic>
        <p:nvPicPr>
          <p:cNvPr id="3" name="Google Shape;90;p1" descr="logo_on_dark.png">
            <a:extLst>
              <a:ext uri="{FF2B5EF4-FFF2-40B4-BE49-F238E27FC236}">
                <a16:creationId xmlns:a16="http://schemas.microsoft.com/office/drawing/2014/main" id="{8C9F09A4-F5C0-2FAB-D965-DEFDA916E365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312638" y="4663217"/>
            <a:ext cx="1188837" cy="3108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32162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2" r:id="rId2"/>
    <p:sldLayoutId id="2147483668" r:id="rId3"/>
    <p:sldLayoutId id="2147483669" r:id="rId4"/>
    <p:sldLayoutId id="2147483670" r:id="rId5"/>
    <p:sldLayoutId id="2147483671" r:id="rId6"/>
    <p:sldLayoutId id="2147483651" r:id="rId7"/>
    <p:sldLayoutId id="2147483652" r:id="rId8"/>
    <p:sldLayoutId id="2147483653" r:id="rId9"/>
    <p:sldLayoutId id="2147483654" r:id="rId10"/>
    <p:sldLayoutId id="2147483656" r:id="rId11"/>
    <p:sldLayoutId id="2147483676" r:id="rId12"/>
    <p:sldLayoutId id="2147483657" r:id="rId13"/>
    <p:sldLayoutId id="2147483658" r:id="rId14"/>
    <p:sldLayoutId id="2147483661" r:id="rId15"/>
    <p:sldLayoutId id="2147483662" r:id="rId16"/>
    <p:sldLayoutId id="2147483663" r:id="rId17"/>
    <p:sldLayoutId id="2147483664" r:id="rId18"/>
    <p:sldLayoutId id="2147483677" r:id="rId19"/>
    <p:sldLayoutId id="2147483678" r:id="rId20"/>
    <p:sldLayoutId id="2147483682" r:id="rId21"/>
    <p:sldLayoutId id="2147483683" r:id="rId22"/>
    <p:sldLayoutId id="2147483666" r:id="rId23"/>
    <p:sldLayoutId id="2147483649" r:id="rId24"/>
    <p:sldLayoutId id="2147483679" r:id="rId25"/>
    <p:sldLayoutId id="2147483680" r:id="rId26"/>
    <p:sldLayoutId id="2147483681" r:id="rId27"/>
    <p:sldLayoutId id="2147483650" r:id="rId28"/>
    <p:sldLayoutId id="2147483673" r:id="rId29"/>
    <p:sldLayoutId id="2147483674" r:id="rId30"/>
    <p:sldLayoutId id="2147483675" r:id="rId31"/>
    <p:sldLayoutId id="2147483684" r:id="rId3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3.png"/><Relationship Id="rId3" Type="http://schemas.openxmlformats.org/officeDocument/2006/relationships/image" Target="../media/image16.jpg"/><Relationship Id="rId7" Type="http://schemas.openxmlformats.org/officeDocument/2006/relationships/image" Target="../media/image20.svg"/><Relationship Id="rId12" Type="http://schemas.openxmlformats.org/officeDocument/2006/relationships/hyperlink" Target="https://t.me/kuber_community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9.png"/><Relationship Id="rId11" Type="http://schemas.openxmlformats.org/officeDocument/2006/relationships/hyperlink" Target="https://t.me/devopsforlove" TargetMode="External"/><Relationship Id="rId5" Type="http://schemas.openxmlformats.org/officeDocument/2006/relationships/image" Target="../media/image18.svg"/><Relationship Id="rId10" Type="http://schemas.openxmlformats.org/officeDocument/2006/relationships/hyperlink" Target="https://t.me/itschoolrtk" TargetMode="External"/><Relationship Id="rId4" Type="http://schemas.openxmlformats.org/officeDocument/2006/relationships/image" Target="../media/image17.png"/><Relationship Id="rId9" Type="http://schemas.openxmlformats.org/officeDocument/2006/relationships/image" Target="../media/image22.svg"/><Relationship Id="rId14" Type="http://schemas.openxmlformats.org/officeDocument/2006/relationships/image" Target="../media/image2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9Ge5zdYhNE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0.png"/><Relationship Id="rId13" Type="http://schemas.openxmlformats.org/officeDocument/2006/relationships/customXml" Target="../ink/ink5.xml"/><Relationship Id="rId18" Type="http://schemas.openxmlformats.org/officeDocument/2006/relationships/image" Target="../media/image41.png"/><Relationship Id="rId3" Type="http://schemas.openxmlformats.org/officeDocument/2006/relationships/image" Target="../media/image32.png"/><Relationship Id="rId21" Type="http://schemas.openxmlformats.org/officeDocument/2006/relationships/customXml" Target="../ink/ink9.xml"/><Relationship Id="rId7" Type="http://schemas.openxmlformats.org/officeDocument/2006/relationships/customXml" Target="../ink/ink2.xml"/><Relationship Id="rId12" Type="http://schemas.openxmlformats.org/officeDocument/2006/relationships/image" Target="../media/image38.png"/><Relationship Id="rId17" Type="http://schemas.openxmlformats.org/officeDocument/2006/relationships/customXml" Target="../ink/ink7.xml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40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5.png"/><Relationship Id="rId11" Type="http://schemas.openxmlformats.org/officeDocument/2006/relationships/customXml" Target="../ink/ink4.xml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10" Type="http://schemas.openxmlformats.org/officeDocument/2006/relationships/image" Target="../media/image370.png"/><Relationship Id="rId19" Type="http://schemas.openxmlformats.org/officeDocument/2006/relationships/customXml" Target="../ink/ink8.xml"/><Relationship Id="rId4" Type="http://schemas.openxmlformats.org/officeDocument/2006/relationships/hyperlink" Target="https://habr.com/ru/articles/1069376/" TargetMode="External"/><Relationship Id="rId9" Type="http://schemas.openxmlformats.org/officeDocument/2006/relationships/customXml" Target="../ink/ink3.xml"/><Relationship Id="rId14" Type="http://schemas.openxmlformats.org/officeDocument/2006/relationships/image" Target="../media/image39.png"/><Relationship Id="rId22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darkbenladan/stateoftheengineerspathtotherussianmarket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ya.zerocoder.ru/pgt-10-priznakov-plohoj-vakansii-v-it/?ysclid=mtb5utni6473235308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t-j.ru/proiti-ats-filtri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5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0.xml"/><Relationship Id="rId4" Type="http://schemas.openxmlformats.org/officeDocument/2006/relationships/hyperlink" Target="https://www.youtube.com/watch?v=txmyk65LYa4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0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s://habr.com/ru/articles/1069376/" TargetMode="Externa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habr.com/ru/articles/1069376/" TargetMode="Externa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9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stats.hh.ru/" TargetMode="Externa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9.xml"/><Relationship Id="rId5" Type="http://schemas.openxmlformats.org/officeDocument/2006/relationships/hyperlink" Target="https://checkroi.ru/blog/zarplata-devops-inzhener/" TargetMode="External"/><Relationship Id="rId4" Type="http://schemas.openxmlformats.org/officeDocument/2006/relationships/hyperlink" Target="https://career.habr.com/salaries?spec_aliases%5B%5D=devops" TargetMode="Externa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0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0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0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0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0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0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0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0.xml"/><Relationship Id="rId4" Type="http://schemas.openxmlformats.org/officeDocument/2006/relationships/hyperlink" Target="https://www.youtube.com/watch?v=ANDFe1GATOU&amp;list=PLOUnAwlRtk1BLefNKeYMGvxB-Os705UHM&amp;index=5" TargetMode="Externa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0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0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0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0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0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0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0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0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0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0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0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0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0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0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0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0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0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0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0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0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0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46.png"/><Relationship Id="rId4" Type="http://schemas.openxmlformats.org/officeDocument/2006/relationships/image" Target="../media/image81.jpe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7" Type="http://schemas.openxmlformats.org/officeDocument/2006/relationships/hyperlink" Target="https://t.me/itschoolrtk" TargetMode="External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jpeg"/><Relationship Id="rId5" Type="http://schemas.openxmlformats.org/officeDocument/2006/relationships/image" Target="../media/image16.jpg"/><Relationship Id="rId4" Type="http://schemas.openxmlformats.org/officeDocument/2006/relationships/hyperlink" Target="https://t.me/devopsforlov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0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623071F-5ECA-89F5-78AF-28EF6F557C6F}"/>
              </a:ext>
            </a:extLst>
          </p:cNvPr>
          <p:cNvSpPr txBox="1"/>
          <p:nvPr/>
        </p:nvSpPr>
        <p:spPr>
          <a:xfrm>
            <a:off x="749118" y="616319"/>
            <a:ext cx="6995060" cy="2637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134" b="1" dirty="0">
                <a:solidFill>
                  <a:schemeClr val="bg1"/>
                </a:solidFill>
                <a:latin typeface="Montserrat Black" panose="00000A00000000000000" pitchFamily="2" charset="-52"/>
              </a:rPr>
              <a:t>Социальный </a:t>
            </a:r>
          </a:p>
          <a:p>
            <a:r>
              <a:rPr lang="ru-RU" sz="4134" b="1" dirty="0">
                <a:solidFill>
                  <a:schemeClr val="bg1"/>
                </a:solidFill>
                <a:latin typeface="Montserrat Black" panose="00000A00000000000000" pitchFamily="2" charset="-52"/>
              </a:rPr>
              <a:t>контракт между </a:t>
            </a:r>
            <a:r>
              <a:rPr lang="ro-RO" sz="4134" b="1" dirty="0">
                <a:solidFill>
                  <a:schemeClr val="bg1"/>
                </a:solidFill>
                <a:latin typeface="Montserrat Black" panose="00000A00000000000000" pitchFamily="2" charset="-52"/>
              </a:rPr>
              <a:t>DevOps-</a:t>
            </a:r>
            <a:r>
              <a:rPr lang="ru-RU" sz="4134" b="1" dirty="0">
                <a:solidFill>
                  <a:schemeClr val="bg1"/>
                </a:solidFill>
                <a:latin typeface="Montserrat Black" panose="00000A00000000000000" pitchFamily="2" charset="-52"/>
              </a:rPr>
              <a:t>инженером</a:t>
            </a:r>
            <a:br>
              <a:rPr lang="ru-RU" sz="4134" b="1" dirty="0">
                <a:solidFill>
                  <a:schemeClr val="bg1"/>
                </a:solidFill>
                <a:latin typeface="Montserrat Black" panose="00000A00000000000000" pitchFamily="2" charset="-52"/>
              </a:rPr>
            </a:br>
            <a:r>
              <a:rPr lang="ru-RU" sz="4134" b="1" dirty="0">
                <a:solidFill>
                  <a:schemeClr val="bg1"/>
                </a:solidFill>
                <a:latin typeface="Montserrat Black" panose="00000A00000000000000" pitchFamily="2" charset="-52"/>
              </a:rPr>
              <a:t>и работодателем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59670A0-6271-1818-66C0-EBDFAC0166B9}"/>
              </a:ext>
            </a:extLst>
          </p:cNvPr>
          <p:cNvSpPr/>
          <p:nvPr/>
        </p:nvSpPr>
        <p:spPr>
          <a:xfrm>
            <a:off x="749118" y="3611310"/>
            <a:ext cx="44324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Крылов Александр</a:t>
            </a:r>
          </a:p>
          <a:p>
            <a:r>
              <a:rPr lang="ru-RU" sz="2000" b="0" i="0" dirty="0">
                <a:solidFill>
                  <a:srgbClr val="FFFF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Технический директор</a:t>
            </a:r>
            <a:br>
              <a:rPr lang="en-US" sz="2000" b="0" i="0" dirty="0">
                <a:solidFill>
                  <a:srgbClr val="FFFF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2000" b="0" i="0" dirty="0">
                <a:solidFill>
                  <a:srgbClr val="FFFF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«ИТ Школы Ростелекома»</a:t>
            </a:r>
            <a:endParaRPr lang="ru-RU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E18EF39-0E89-1EC0-6D96-93BB181090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823" y="3579525"/>
            <a:ext cx="1759472" cy="1563975"/>
          </a:xfrm>
          <a:prstGeom prst="rect">
            <a:avLst/>
          </a:prstGeom>
        </p:spPr>
      </p:pic>
      <p:sp>
        <p:nvSpPr>
          <p:cNvPr id="107" name="v2 cover kicker"/>
          <p:cNvSpPr txBox="1"/>
          <p:nvPr/>
        </p:nvSpPr>
        <p:spPr>
          <a:xfrm>
            <a:off x="749118" y="280000"/>
            <a:ext cx="7500000" cy="26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1300" b="1" i="0" spc="15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STATE OF THE ENGINEER'S PATH TO THE RUSSIAN MARKET</a:t>
            </a:r>
          </a:p>
        </p:txBody>
      </p:sp>
      <p:sp>
        <p:nvSpPr>
          <p:cNvPr id="108" name="v2 cover bar"/>
          <p:cNvSpPr/>
          <p:nvPr/>
        </p:nvSpPr>
        <p:spPr>
          <a:xfrm>
            <a:off x="700000" y="3640000"/>
            <a:ext cx="45720" cy="760000"/>
          </a:xfrm>
          <a:prstGeom prst="rect">
            <a:avLst/>
          </a:prstGeom>
          <a:solidFill>
            <a:srgbClr val="FF4F1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384208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0E13EDE-52A7-3035-3519-84747738924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25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9994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96A74A-AFB1-7EEE-2CEB-491E82F47F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25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02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24">
            <a:extLst>
              <a:ext uri="{FF2B5EF4-FFF2-40B4-BE49-F238E27FC236}">
                <a16:creationId xmlns:a16="http://schemas.microsoft.com/office/drawing/2014/main" id="{928D44EB-0F09-E261-7E99-CEF3EF05EB9C}"/>
              </a:ext>
            </a:extLst>
          </p:cNvPr>
          <p:cNvSpPr/>
          <p:nvPr/>
        </p:nvSpPr>
        <p:spPr bwMode="auto">
          <a:xfrm>
            <a:off x="386318" y="2707748"/>
            <a:ext cx="3679060" cy="1792457"/>
          </a:xfrm>
          <a:prstGeom prst="roundRect">
            <a:avLst>
              <a:gd name="adj" fmla="val 3938"/>
            </a:avLst>
          </a:prstGeom>
          <a:gradFill>
            <a:gsLst>
              <a:gs pos="0">
                <a:schemeClr val="bg1">
                  <a:alpha val="6000"/>
                </a:schemeClr>
              </a:gs>
              <a:gs pos="100000">
                <a:schemeClr val="bg2">
                  <a:alpha val="15000"/>
                </a:schemeClr>
              </a:gs>
            </a:gsLst>
            <a:lin ang="16200000" scaled="0"/>
          </a:gradFill>
          <a:ln w="6350">
            <a:solidFill>
              <a:schemeClr val="bg2">
                <a:alpha val="20000"/>
              </a:schemeClr>
            </a:solidFill>
          </a:ln>
          <a:effectLst>
            <a:outerShdw blurRad="139700" dist="88900" dir="3000000" algn="tl" rotWithShape="0">
              <a:schemeClr val="accent1">
                <a:lumMod val="40000"/>
                <a:lumOff val="60000"/>
                <a:alpha val="15000"/>
              </a:scheme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 sz="3000" dirty="0">
              <a:solidFill>
                <a:schemeClr val="bg1"/>
              </a:solidFill>
            </a:endParaRPr>
          </a:p>
        </p:txBody>
      </p:sp>
      <p:sp>
        <p:nvSpPr>
          <p:cNvPr id="5" name="Скругленный прямоугольник 24">
            <a:extLst>
              <a:ext uri="{FF2B5EF4-FFF2-40B4-BE49-F238E27FC236}">
                <a16:creationId xmlns:a16="http://schemas.microsoft.com/office/drawing/2014/main" id="{C81B320E-E35F-5E92-A339-CBF58FE65D51}"/>
              </a:ext>
            </a:extLst>
          </p:cNvPr>
          <p:cNvSpPr/>
          <p:nvPr/>
        </p:nvSpPr>
        <p:spPr bwMode="auto">
          <a:xfrm>
            <a:off x="4207767" y="2707748"/>
            <a:ext cx="3041530" cy="1792456"/>
          </a:xfrm>
          <a:prstGeom prst="roundRect">
            <a:avLst>
              <a:gd name="adj" fmla="val 3938"/>
            </a:avLst>
          </a:prstGeom>
          <a:gradFill>
            <a:gsLst>
              <a:gs pos="0">
                <a:schemeClr val="bg1">
                  <a:alpha val="6000"/>
                </a:schemeClr>
              </a:gs>
              <a:gs pos="100000">
                <a:schemeClr val="bg2">
                  <a:alpha val="15000"/>
                </a:schemeClr>
              </a:gs>
            </a:gsLst>
            <a:lin ang="16200000" scaled="0"/>
          </a:gradFill>
          <a:ln w="6350">
            <a:solidFill>
              <a:schemeClr val="bg2">
                <a:alpha val="20000"/>
              </a:schemeClr>
            </a:solidFill>
          </a:ln>
          <a:effectLst>
            <a:outerShdw blurRad="139700" dist="88900" dir="3000000" algn="tl" rotWithShape="0">
              <a:schemeClr val="accent1">
                <a:lumMod val="40000"/>
                <a:lumOff val="60000"/>
                <a:alpha val="15000"/>
              </a:scheme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 sz="3000" dirty="0">
              <a:solidFill>
                <a:schemeClr val="bg1"/>
              </a:solidFill>
            </a:endParaRPr>
          </a:p>
        </p:txBody>
      </p:sp>
      <p:sp>
        <p:nvSpPr>
          <p:cNvPr id="4" name="Скругленный прямоугольник 24">
            <a:extLst>
              <a:ext uri="{FF2B5EF4-FFF2-40B4-BE49-F238E27FC236}">
                <a16:creationId xmlns:a16="http://schemas.microsoft.com/office/drawing/2014/main" id="{0C678880-B090-A32F-8891-328AF813CAEA}"/>
              </a:ext>
            </a:extLst>
          </p:cNvPr>
          <p:cNvSpPr/>
          <p:nvPr/>
        </p:nvSpPr>
        <p:spPr bwMode="auto">
          <a:xfrm>
            <a:off x="4220852" y="1109585"/>
            <a:ext cx="3041530" cy="1462165"/>
          </a:xfrm>
          <a:prstGeom prst="roundRect">
            <a:avLst>
              <a:gd name="adj" fmla="val 3938"/>
            </a:avLst>
          </a:prstGeom>
          <a:gradFill>
            <a:gsLst>
              <a:gs pos="0">
                <a:schemeClr val="bg1">
                  <a:alpha val="6000"/>
                </a:schemeClr>
              </a:gs>
              <a:gs pos="100000">
                <a:schemeClr val="bg2">
                  <a:alpha val="15000"/>
                </a:schemeClr>
              </a:gs>
            </a:gsLst>
            <a:lin ang="16200000" scaled="0"/>
          </a:gradFill>
          <a:ln w="6350">
            <a:solidFill>
              <a:schemeClr val="bg2">
                <a:alpha val="20000"/>
              </a:schemeClr>
            </a:solidFill>
          </a:ln>
          <a:effectLst>
            <a:outerShdw blurRad="139700" dist="88900" dir="3000000" algn="tl" rotWithShape="0">
              <a:schemeClr val="accent1">
                <a:lumMod val="40000"/>
                <a:lumOff val="60000"/>
                <a:alpha val="15000"/>
              </a:scheme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 sz="3000" dirty="0">
              <a:solidFill>
                <a:schemeClr val="bg1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3567EA1-F95B-4627-4A87-E573BBA236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-38" t="4382" r="-38" b="13461"/>
          <a:stretch/>
        </p:blipFill>
        <p:spPr>
          <a:xfrm>
            <a:off x="6582494" y="1368137"/>
            <a:ext cx="2230077" cy="2486484"/>
          </a:xfrm>
          <a:prstGeom prst="ellipse">
            <a:avLst/>
          </a:prstGeom>
          <a:noFill/>
          <a:ln w="38100">
            <a:solidFill>
              <a:srgbClr val="FF4F12"/>
            </a:solidFill>
          </a:ln>
        </p:spPr>
      </p:pic>
      <p:sp>
        <p:nvSpPr>
          <p:cNvPr id="3" name="Скругленный прямоугольник 24">
            <a:extLst>
              <a:ext uri="{FF2B5EF4-FFF2-40B4-BE49-F238E27FC236}">
                <a16:creationId xmlns:a16="http://schemas.microsoft.com/office/drawing/2014/main" id="{4E3C2487-4B98-835E-6273-F39442750C46}"/>
              </a:ext>
            </a:extLst>
          </p:cNvPr>
          <p:cNvSpPr/>
          <p:nvPr/>
        </p:nvSpPr>
        <p:spPr bwMode="auto">
          <a:xfrm>
            <a:off x="399402" y="1113370"/>
            <a:ext cx="3679060" cy="1458381"/>
          </a:xfrm>
          <a:prstGeom prst="roundRect">
            <a:avLst>
              <a:gd name="adj" fmla="val 3938"/>
            </a:avLst>
          </a:prstGeom>
          <a:gradFill>
            <a:gsLst>
              <a:gs pos="0">
                <a:schemeClr val="bg1">
                  <a:alpha val="6000"/>
                </a:schemeClr>
              </a:gs>
              <a:gs pos="100000">
                <a:schemeClr val="bg2">
                  <a:alpha val="15000"/>
                </a:schemeClr>
              </a:gs>
            </a:gsLst>
            <a:lin ang="16200000" scaled="0"/>
          </a:gradFill>
          <a:ln w="6350">
            <a:solidFill>
              <a:schemeClr val="bg2">
                <a:alpha val="20000"/>
              </a:schemeClr>
            </a:solidFill>
          </a:ln>
          <a:effectLst>
            <a:outerShdw blurRad="139700" dist="88900" dir="3000000" algn="tl" rotWithShape="0">
              <a:schemeClr val="accent1">
                <a:lumMod val="40000"/>
                <a:lumOff val="60000"/>
                <a:alpha val="15000"/>
              </a:scheme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 sz="3000" dirty="0">
              <a:solidFill>
                <a:schemeClr val="bg1"/>
              </a:solidFill>
            </a:endParaRP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CD1BB55D-F5C8-7B49-C1EC-0693DD7BBE3E}"/>
              </a:ext>
            </a:extLst>
          </p:cNvPr>
          <p:cNvGrpSpPr/>
          <p:nvPr/>
        </p:nvGrpSpPr>
        <p:grpSpPr>
          <a:xfrm>
            <a:off x="824460" y="1228346"/>
            <a:ext cx="3254001" cy="1135483"/>
            <a:chOff x="4340505" y="1630665"/>
            <a:chExt cx="3015166" cy="100931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B71E8F9-DA9A-8715-4D4B-C220CE3E85FD}"/>
                </a:ext>
              </a:extLst>
            </p:cNvPr>
            <p:cNvSpPr txBox="1"/>
            <p:nvPr/>
          </p:nvSpPr>
          <p:spPr>
            <a:xfrm>
              <a:off x="4340507" y="1869402"/>
              <a:ext cx="3015164" cy="7705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67891" indent="-267891">
                <a:spcAft>
                  <a:spcPts val="450"/>
                </a:spcAft>
                <a:buClr>
                  <a:srgbClr val="1CF2DE"/>
                </a:buClr>
                <a:buFont typeface="Arial" panose="020B0604020202020204" pitchFamily="34" charset="0"/>
                <a:buChar char="•"/>
              </a:pPr>
              <a:r>
                <a:rPr lang="ru-RU" sz="14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Да, рынок не стабилен</a:t>
              </a:r>
            </a:p>
            <a:p>
              <a:pPr marL="267891" indent="-267891">
                <a:spcAft>
                  <a:spcPts val="450"/>
                </a:spcAft>
                <a:buClr>
                  <a:srgbClr val="1CF2DE"/>
                </a:buClr>
                <a:buFont typeface="Arial" panose="020B0604020202020204" pitchFamily="34" charset="0"/>
                <a:buChar char="•"/>
              </a:pPr>
              <a:r>
                <a:rPr lang="ru-RU" sz="14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Да, есть оптимизации</a:t>
              </a:r>
            </a:p>
            <a:p>
              <a:pPr marL="267891" indent="-267891">
                <a:spcAft>
                  <a:spcPts val="450"/>
                </a:spcAft>
                <a:buClr>
                  <a:srgbClr val="1CF2DE"/>
                </a:buClr>
                <a:buFont typeface="Arial" panose="020B0604020202020204" pitchFamily="34" charset="0"/>
                <a:buChar char="•"/>
              </a:pPr>
              <a:r>
                <a:rPr lang="ru-RU" sz="14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Да, найти работу реально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8AB81CF-F66D-3B95-8377-C87820BDF811}"/>
                </a:ext>
              </a:extLst>
            </p:cNvPr>
            <p:cNvSpPr txBox="1"/>
            <p:nvPr/>
          </p:nvSpPr>
          <p:spPr>
            <a:xfrm>
              <a:off x="4340505" y="1630665"/>
              <a:ext cx="2965450" cy="287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5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Результаты исследования</a:t>
              </a:r>
              <a:endParaRPr lang="ru-RU" sz="15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B99E083-5DAB-2D71-9BA2-B3B69D1370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8984" y="1292040"/>
            <a:ext cx="330516" cy="330516"/>
          </a:xfrm>
          <a:prstGeom prst="rect">
            <a:avLst/>
          </a:prstGeom>
        </p:spPr>
      </p:pic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E41C5050-A62F-8F65-2E2D-7344DC003494}"/>
              </a:ext>
            </a:extLst>
          </p:cNvPr>
          <p:cNvGrpSpPr/>
          <p:nvPr/>
        </p:nvGrpSpPr>
        <p:grpSpPr>
          <a:xfrm>
            <a:off x="813172" y="2969218"/>
            <a:ext cx="3414882" cy="1530988"/>
            <a:chOff x="4340507" y="3972988"/>
            <a:chExt cx="3035450" cy="136087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D1BD25C-D42F-6E11-746B-200DB6BE7E11}"/>
                </a:ext>
              </a:extLst>
            </p:cNvPr>
            <p:cNvSpPr txBox="1"/>
            <p:nvPr/>
          </p:nvSpPr>
          <p:spPr>
            <a:xfrm>
              <a:off x="4340507" y="4237269"/>
              <a:ext cx="3035450" cy="109659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34538" indent="-134538">
                <a:spcBef>
                  <a:spcPts val="450"/>
                </a:spcBef>
                <a:buClr>
                  <a:srgbClr val="99F7F7"/>
                </a:buClr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DevOps</a:t>
              </a:r>
              <a:r>
                <a:rPr lang="ru-RU" sz="14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: ИТ Школа РТК, </a:t>
              </a:r>
              <a:r>
                <a:rPr lang="en-US" sz="14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Rebrain</a:t>
              </a:r>
              <a:endParaRPr lang="ru-RU" sz="1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endParaRPr>
            </a:p>
            <a:p>
              <a:pPr marL="134538" indent="-134538">
                <a:spcBef>
                  <a:spcPts val="450"/>
                </a:spcBef>
                <a:buClr>
                  <a:srgbClr val="99F7F7"/>
                </a:buClr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DevOps</a:t>
              </a:r>
              <a:r>
                <a:rPr lang="ru-RU" sz="14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С</a:t>
              </a:r>
              <a:r>
                <a:rPr lang="en-US" sz="1400" dirty="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onf</a:t>
              </a:r>
              <a:r>
                <a:rPr lang="en-US" sz="14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, </a:t>
              </a:r>
              <a:r>
                <a:rPr lang="en-US" sz="1400" dirty="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HighLoad</a:t>
              </a:r>
              <a:r>
                <a:rPr lang="ru-RU" sz="14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++,</a:t>
              </a:r>
              <a:r>
                <a:rPr lang="en-US" sz="14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 </a:t>
              </a:r>
              <a:r>
                <a:rPr lang="en-US" sz="1400" dirty="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TeamLead</a:t>
              </a:r>
              <a:r>
                <a:rPr lang="en-US" sz="14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 </a:t>
              </a:r>
              <a:r>
                <a:rPr lang="ru-RU" sz="14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С</a:t>
              </a:r>
              <a:r>
                <a:rPr lang="en-US" sz="1400" dirty="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onf</a:t>
              </a:r>
              <a:r>
                <a:rPr lang="ru-RU" sz="14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, </a:t>
              </a:r>
              <a:r>
                <a:rPr lang="en-US" sz="14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Industrial++, </a:t>
              </a:r>
              <a:r>
                <a:rPr lang="en-US" sz="1400" dirty="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DevOops</a:t>
              </a:r>
              <a:r>
                <a:rPr lang="en-US" sz="14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, Merge, </a:t>
              </a:r>
              <a:r>
                <a:rPr lang="ru-RU" sz="14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Стачка, </a:t>
              </a:r>
              <a:r>
                <a:rPr lang="en-US" sz="1400" dirty="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ProITFest</a:t>
              </a:r>
              <a:r>
                <a:rPr lang="en-US" sz="14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, Dump, K8sday </a:t>
              </a:r>
              <a:endParaRPr lang="ru-RU" sz="1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52B397F-CF0D-B447-C150-6AB553F2F002}"/>
                </a:ext>
              </a:extLst>
            </p:cNvPr>
            <p:cNvSpPr txBox="1"/>
            <p:nvPr/>
          </p:nvSpPr>
          <p:spPr>
            <a:xfrm>
              <a:off x="4340507" y="3972988"/>
              <a:ext cx="2711275" cy="2872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5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Спикер:</a:t>
              </a:r>
              <a:endParaRPr lang="ru-RU" sz="15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6E6DA9B3-3F72-CD4A-D4E9-ADFE2B4BAA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2486" y="2881646"/>
            <a:ext cx="439317" cy="439317"/>
          </a:xfrm>
          <a:prstGeom prst="rect">
            <a:avLst/>
          </a:prstGeom>
        </p:spPr>
      </p:pic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5FB7A6D2-DC2C-6FF8-6F58-3A51EF7893BA}"/>
              </a:ext>
            </a:extLst>
          </p:cNvPr>
          <p:cNvGrpSpPr/>
          <p:nvPr/>
        </p:nvGrpSpPr>
        <p:grpSpPr>
          <a:xfrm>
            <a:off x="4620974" y="1189467"/>
            <a:ext cx="2378022" cy="1068497"/>
            <a:chOff x="8277626" y="1720204"/>
            <a:chExt cx="3358926" cy="94977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896127C-537A-A048-43F5-AC926AE3E8FE}"/>
                </a:ext>
              </a:extLst>
            </p:cNvPr>
            <p:cNvSpPr txBox="1"/>
            <p:nvPr/>
          </p:nvSpPr>
          <p:spPr>
            <a:xfrm>
              <a:off x="8277626" y="2204893"/>
              <a:ext cx="2432348" cy="4650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450"/>
                </a:spcBef>
                <a:buClr>
                  <a:srgbClr val="FF4A00"/>
                </a:buClr>
              </a:pPr>
              <a:r>
                <a:rPr lang="en-US" sz="1400" dirty="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ProITStand</a:t>
              </a:r>
              <a:r>
                <a:rPr lang="en-US" sz="14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, Brainstorm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6FB6B25-5C11-C179-2E41-D357127E454F}"/>
                </a:ext>
              </a:extLst>
            </p:cNvPr>
            <p:cNvSpPr txBox="1"/>
            <p:nvPr/>
          </p:nvSpPr>
          <p:spPr>
            <a:xfrm>
              <a:off x="8277629" y="1720204"/>
              <a:ext cx="3358923" cy="4924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5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Автор</a:t>
              </a:r>
              <a:r>
                <a:rPr lang="en-GB" sz="15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,</a:t>
              </a:r>
              <a:r>
                <a:rPr lang="ru-RU" sz="15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 ведущий подкастов</a:t>
              </a:r>
              <a:endParaRPr lang="ru-RU" sz="15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101D9715-AC96-CF26-6A75-F4FB207E8E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88194" y="1253125"/>
            <a:ext cx="380785" cy="417168"/>
          </a:xfrm>
          <a:prstGeom prst="rect">
            <a:avLst/>
          </a:prstGeom>
        </p:spPr>
      </p:pic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A3E049DB-A6FF-00C1-76DA-4DEC23A1CBE2}"/>
              </a:ext>
            </a:extLst>
          </p:cNvPr>
          <p:cNvGrpSpPr/>
          <p:nvPr/>
        </p:nvGrpSpPr>
        <p:grpSpPr>
          <a:xfrm>
            <a:off x="4606383" y="2966343"/>
            <a:ext cx="3580228" cy="956720"/>
            <a:chOff x="4340507" y="3065754"/>
            <a:chExt cx="3486498" cy="85041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D92CB38-5B86-6348-DFDA-FF92A10C9EDB}"/>
                </a:ext>
              </a:extLst>
            </p:cNvPr>
            <p:cNvSpPr txBox="1"/>
            <p:nvPr/>
          </p:nvSpPr>
          <p:spPr>
            <a:xfrm>
              <a:off x="4349863" y="3341656"/>
              <a:ext cx="3477142" cy="5745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Clr>
                  <a:srgbClr val="FF4A00"/>
                </a:buClr>
              </a:pPr>
              <a:r>
                <a:rPr lang="en-US" sz="1200" dirty="0">
                  <a:solidFill>
                    <a:srgbClr val="1CF2D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  <a:hlinkClick r:id="rId10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@itschoolrtk</a:t>
              </a:r>
              <a:br>
                <a:rPr lang="ru-RU" sz="1200" dirty="0">
                  <a:solidFill>
                    <a:srgbClr val="1CF2D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  <a:hlinkClick r:id="rId11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</a:br>
              <a:r>
                <a:rPr lang="en-US" sz="1200" dirty="0">
                  <a:solidFill>
                    <a:srgbClr val="1CF2D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  <a:hlinkClick r:id="rId11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@devopsforlove</a:t>
              </a:r>
              <a:br>
                <a:rPr lang="ru-RU" sz="1200" dirty="0">
                  <a:solidFill>
                    <a:srgbClr val="1CF2D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</a:br>
              <a:r>
                <a:rPr lang="ro-RO" sz="1200" dirty="0">
                  <a:solidFill>
                    <a:srgbClr val="1CF2D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  <a:hlinkClick r:id="rId1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@kuber_community</a:t>
              </a:r>
              <a:endParaRPr lang="ru-RU" sz="1200" dirty="0">
                <a:solidFill>
                  <a:srgbClr val="1CF2DE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E6B308B-C6B5-6238-A301-8F96643698A0}"/>
                </a:ext>
              </a:extLst>
            </p:cNvPr>
            <p:cNvSpPr txBox="1"/>
            <p:nvPr/>
          </p:nvSpPr>
          <p:spPr>
            <a:xfrm>
              <a:off x="4340507" y="3065754"/>
              <a:ext cx="3088180" cy="287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5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Амбассадор</a:t>
              </a:r>
              <a:endParaRPr lang="ru-RU" sz="15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8AFDD867-7183-A787-BA97-16A9B3688DB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57034" y="2879675"/>
            <a:ext cx="387522" cy="424549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11773B66-4BC2-1091-1A3E-433B88CF9F58}"/>
              </a:ext>
            </a:extLst>
          </p:cNvPr>
          <p:cNvSpPr/>
          <p:nvPr/>
        </p:nvSpPr>
        <p:spPr>
          <a:xfrm>
            <a:off x="6539855" y="3830362"/>
            <a:ext cx="2334597" cy="535471"/>
          </a:xfrm>
          <a:prstGeom prst="roundRect">
            <a:avLst>
              <a:gd name="adj" fmla="val 13448"/>
            </a:avLst>
          </a:prstGeom>
          <a:solidFill>
            <a:schemeClr val="tx1"/>
          </a:solidFill>
          <a:ln>
            <a:solidFill>
              <a:srgbClr val="1CF2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5046B3D-E70B-75E0-F049-E2ACB2D7A624}"/>
              </a:ext>
            </a:extLst>
          </p:cNvPr>
          <p:cNvSpPr txBox="1"/>
          <p:nvPr/>
        </p:nvSpPr>
        <p:spPr>
          <a:xfrm>
            <a:off x="6582493" y="3889089"/>
            <a:ext cx="22881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Технический директор</a:t>
            </a:r>
            <a:br>
              <a:rPr lang="ru-RU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ИТ Школы РТК</a:t>
            </a:r>
          </a:p>
        </p:txBody>
      </p:sp>
      <p:sp>
        <p:nvSpPr>
          <p:cNvPr id="12" name="Заголовок 5">
            <a:extLst>
              <a:ext uri="{FF2B5EF4-FFF2-40B4-BE49-F238E27FC236}">
                <a16:creationId xmlns:a16="http://schemas.microsoft.com/office/drawing/2014/main" id="{FE5AAFD3-D2E9-EA83-B979-415CFF995F63}"/>
              </a:ext>
            </a:extLst>
          </p:cNvPr>
          <p:cNvSpPr txBox="1">
            <a:spLocks/>
          </p:cNvSpPr>
          <p:nvPr/>
        </p:nvSpPr>
        <p:spPr>
          <a:xfrm>
            <a:off x="361208" y="363494"/>
            <a:ext cx="4796781" cy="46678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27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Давайте знакомиться</a:t>
            </a:r>
            <a:endParaRPr lang="en-US" sz="27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7" name="v2 kicker"/>
          <p:cNvSpPr txBox="1"/>
          <p:nvPr/>
        </p:nvSpPr>
        <p:spPr>
          <a:xfrm>
            <a:off x="361208" y="173494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ВВЕДЕНИЕ</a:t>
            </a:r>
          </a:p>
        </p:txBody>
      </p:sp>
      <p:sp>
        <p:nvSpPr>
          <p:cNvPr id="148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4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0481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537480A-74D1-50FB-C81E-FB959F8DC6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424" b="704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576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4C3AE5-9970-8B88-45DB-E87C162B57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25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328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11">
            <a:extLst>
              <a:ext uri="{FF2B5EF4-FFF2-40B4-BE49-F238E27FC236}">
                <a16:creationId xmlns:a16="http://schemas.microsoft.com/office/drawing/2014/main" id="{916070B2-8A52-C5FC-9E13-774F70877C10}"/>
              </a:ext>
            </a:extLst>
          </p:cNvPr>
          <p:cNvSpPr/>
          <p:nvPr/>
        </p:nvSpPr>
        <p:spPr>
          <a:xfrm>
            <a:off x="377536" y="1073531"/>
            <a:ext cx="51702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</a:rPr>
              <a:t>Волатильный рынок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A1F9C874-2BBA-E296-8971-F4DE4FFC439A}"/>
              </a:ext>
            </a:extLst>
          </p:cNvPr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и предпосылки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8479A966-5930-0D13-E85B-3BD8F4C63179}"/>
              </a:ext>
            </a:extLst>
          </p:cNvPr>
          <p:cNvSpPr/>
          <p:nvPr/>
        </p:nvSpPr>
        <p:spPr>
          <a:xfrm>
            <a:off x="457200" y="960120"/>
            <a:ext cx="1828800" cy="45720"/>
          </a:xfrm>
          <a:prstGeom prst="rect">
            <a:avLst/>
          </a:prstGeom>
          <a:solidFill>
            <a:srgbClr val="FF4F12"/>
          </a:solidFill>
          <a:ln/>
        </p:spPr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8E209C5-5B2C-4915-84AC-B5BAD55C9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796" y="1535196"/>
            <a:ext cx="5286408" cy="295066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" name="v2 kicker"/>
          <p:cNvSpPr txBox="1"/>
          <p:nvPr/>
        </p:nvSpPr>
        <p:spPr>
          <a:xfrm>
            <a:off x="457200" y="204320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01 · РЫНОК ИНЖЕНЕРОВ</a:t>
            </a:r>
          </a:p>
        </p:txBody>
      </p:sp>
      <p:sp>
        <p:nvSpPr>
          <p:cNvPr id="1128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7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5419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11">
            <a:extLst>
              <a:ext uri="{FF2B5EF4-FFF2-40B4-BE49-F238E27FC236}">
                <a16:creationId xmlns:a16="http://schemas.microsoft.com/office/drawing/2014/main" id="{916070B2-8A52-C5FC-9E13-774F70877C10}"/>
              </a:ext>
            </a:extLst>
          </p:cNvPr>
          <p:cNvSpPr/>
          <p:nvPr/>
        </p:nvSpPr>
        <p:spPr>
          <a:xfrm>
            <a:off x="377536" y="1073531"/>
            <a:ext cx="51702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b="1" dirty="0"/>
              <a:t>Волатильный рынок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A1F9C874-2BBA-E296-8971-F4DE4FFC439A}"/>
              </a:ext>
            </a:extLst>
          </p:cNvPr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и предпосылки</a:t>
            </a:r>
            <a:endParaRPr lang="en-US" sz="3600" dirty="0"/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8479A966-5930-0D13-E85B-3BD8F4C63179}"/>
              </a:ext>
            </a:extLst>
          </p:cNvPr>
          <p:cNvSpPr/>
          <p:nvPr/>
        </p:nvSpPr>
        <p:spPr>
          <a:xfrm>
            <a:off x="457200" y="960120"/>
            <a:ext cx="1828800" cy="45720"/>
          </a:xfrm>
          <a:prstGeom prst="rect">
            <a:avLst/>
          </a:prstGeom>
          <a:solidFill>
            <a:srgbClr val="FF4F12"/>
          </a:solidFill>
          <a:ln/>
        </p:spPr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8E209C5-5B2C-4915-84AC-B5BAD55C9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24920" cy="5148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02935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11">
            <a:extLst>
              <a:ext uri="{FF2B5EF4-FFF2-40B4-BE49-F238E27FC236}">
                <a16:creationId xmlns:a16="http://schemas.microsoft.com/office/drawing/2014/main" id="{916070B2-8A52-C5FC-9E13-774F70877C10}"/>
              </a:ext>
            </a:extLst>
          </p:cNvPr>
          <p:cNvSpPr/>
          <p:nvPr/>
        </p:nvSpPr>
        <p:spPr>
          <a:xfrm>
            <a:off x="377536" y="1073531"/>
            <a:ext cx="5170279" cy="895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Волатильный рынок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</a:rPr>
              <a:t>Оптимизации 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A1F9C874-2BBA-E296-8971-F4DE4FFC439A}"/>
              </a:ext>
            </a:extLst>
          </p:cNvPr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и предпосылки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8479A966-5930-0D13-E85B-3BD8F4C63179}"/>
              </a:ext>
            </a:extLst>
          </p:cNvPr>
          <p:cNvSpPr/>
          <p:nvPr/>
        </p:nvSpPr>
        <p:spPr>
          <a:xfrm>
            <a:off x="457200" y="960120"/>
            <a:ext cx="1828800" cy="45720"/>
          </a:xfrm>
          <a:prstGeom prst="rect">
            <a:avLst/>
          </a:prstGeom>
          <a:solidFill>
            <a:srgbClr val="FF4F12"/>
          </a:solidFill>
          <a:ln/>
        </p:spPr>
      </p:sp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E3F3736B-80B8-2130-32C2-811314EB4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300000" y="1200000"/>
            <a:ext cx="4390000" cy="3020000"/>
          </a:xfrm>
          <a:prstGeom prst="roundRect">
            <a:avLst>
              <a:gd name="adj" fmla="val 300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5" name="v2 kicker"/>
          <p:cNvSpPr txBox="1"/>
          <p:nvPr/>
        </p:nvSpPr>
        <p:spPr>
          <a:xfrm>
            <a:off x="457200" y="204320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01 · РЫНОК ИНЖЕНЕРОВ</a:t>
            </a:r>
          </a:p>
        </p:txBody>
      </p:sp>
      <p:sp>
        <p:nvSpPr>
          <p:cNvPr id="3176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9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0933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11">
            <a:extLst>
              <a:ext uri="{FF2B5EF4-FFF2-40B4-BE49-F238E27FC236}">
                <a16:creationId xmlns:a16="http://schemas.microsoft.com/office/drawing/2014/main" id="{916070B2-8A52-C5FC-9E13-774F70877C10}"/>
              </a:ext>
            </a:extLst>
          </p:cNvPr>
          <p:cNvSpPr/>
          <p:nvPr/>
        </p:nvSpPr>
        <p:spPr>
          <a:xfrm>
            <a:off x="377536" y="1073531"/>
            <a:ext cx="5170279" cy="1328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Волатильный рынок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Оптимизации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</a:rPr>
              <a:t>Дисбаланс ЗП (09.2026)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A1F9C874-2BBA-E296-8971-F4DE4FFC439A}"/>
              </a:ext>
            </a:extLst>
          </p:cNvPr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и предпосылки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8479A966-5930-0D13-E85B-3BD8F4C63179}"/>
              </a:ext>
            </a:extLst>
          </p:cNvPr>
          <p:cNvSpPr/>
          <p:nvPr/>
        </p:nvSpPr>
        <p:spPr>
          <a:xfrm>
            <a:off x="457200" y="960120"/>
            <a:ext cx="1828800" cy="45720"/>
          </a:xfrm>
          <a:prstGeom prst="rect">
            <a:avLst/>
          </a:prstGeom>
          <a:solidFill>
            <a:srgbClr val="FF4F12"/>
          </a:solidFill>
          <a:ln/>
        </p:spPr>
      </p:sp>
      <p:grpSp>
        <p:nvGrpSpPr>
          <p:cNvPr id="5" name="Стат 116"/>
          <p:cNvGrpSpPr/>
          <p:nvPr/>
        </p:nvGrpSpPr>
        <p:grpSpPr>
          <a:xfrm>
            <a:off x="4480000" y="1120000"/>
            <a:ext cx="2050000" cy="1400000"/>
            <a:chOff x="4480000" y="1120000"/>
            <a:chExt cx="2050000" cy="1400000"/>
          </a:xfrm>
        </p:grpSpPr>
        <p:sp>
          <p:nvSpPr>
            <p:cNvPr id="128" name="card"/>
            <p:cNvSpPr/>
            <p:nvPr/>
          </p:nvSpPr>
          <p:spPr>
            <a:xfrm>
              <a:off x="4480000" y="1120000"/>
              <a:ext cx="2050000" cy="1400000"/>
            </a:xfrm>
            <a:prstGeom prst="roundRect">
              <a:avLst>
                <a:gd name="adj" fmla="val 6000"/>
              </a:avLst>
            </a:prstGeom>
            <a:solidFill>
              <a:srgbClr val="252050"/>
            </a:solidFill>
            <a:ln>
              <a:noFill/>
            </a:ln>
          </p:spPr>
        </p:sp>
        <p:sp>
          <p:nvSpPr>
            <p:cNvPr id="129" name="num"/>
            <p:cNvSpPr txBox="1"/>
            <p:nvPr/>
          </p:nvSpPr>
          <p:spPr>
            <a:xfrm>
              <a:off x="4480000" y="1210000"/>
              <a:ext cx="2050000" cy="680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tIns="0" rIns="0" bIns="0" rtlCol="0" anchor="ctr">
              <a:noAutofit/>
            </a:bodyPr>
            <a:lstStyle/>
            <a:p>
              <a:pPr marL="0" indent="0" algn="l">
                <a:spcBef>
                  <a:spcPts val="0"/>
                </a:spcBef>
                <a:buNone/>
              </a:pPr>
              <a:r>
                <a:rPr lang="ru-RU" sz="4400" b="1" i="0" dirty="0">
                  <a:solidFill>
                    <a:srgbClr val="FF4F12"/>
                  </a:solidFill>
                  <a:latin typeface="Arial"/>
                  <a:ea typeface="Arial"/>
                  <a:cs typeface="Arial"/>
                </a:rPr>
                <a:t>116</a:t>
              </a:r>
            </a:p>
          </p:txBody>
        </p:sp>
        <p:sp>
          <p:nvSpPr>
            <p:cNvPr id="130" name="lab"/>
            <p:cNvSpPr txBox="1"/>
            <p:nvPr/>
          </p:nvSpPr>
          <p:spPr>
            <a:xfrm>
              <a:off x="4480000" y="1900000"/>
              <a:ext cx="2050000" cy="520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tIns="0" rIns="0" bIns="0" rtlCol="0" anchor="t">
              <a:noAutofit/>
            </a:bodyPr>
            <a:lstStyle/>
            <a:p>
              <a:pPr marL="0" indent="0" algn="l">
                <a:spcBef>
                  <a:spcPts val="0"/>
                </a:spcBef>
                <a:buNone/>
              </a:pPr>
              <a:r>
                <a:rPr lang="ru-RU" sz="1400" b="1" i="0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вакансий</a:t>
              </a:r>
            </a:p>
            <a:p>
              <a:pPr marL="0" indent="0" algn="l">
                <a:spcBef>
                  <a:spcPts val="2"/>
                </a:spcBef>
                <a:buNone/>
              </a:pPr>
              <a:r>
                <a:rPr lang="ru-RU" sz="1300" b="0" i="0" dirty="0">
                  <a:solidFill>
                    <a:srgbClr val="FFB08C"/>
                  </a:solidFill>
                  <a:latin typeface="Arial"/>
                  <a:ea typeface="Arial"/>
                  <a:cs typeface="Arial"/>
                </a:rPr>
                <a:t>от 90 000 ₽</a:t>
              </a:r>
            </a:p>
          </p:txBody>
        </p:sp>
      </p:grpSp>
      <p:grpSp>
        <p:nvGrpSpPr>
          <p:cNvPr id="6" name="Стат 103"/>
          <p:cNvGrpSpPr/>
          <p:nvPr/>
        </p:nvGrpSpPr>
        <p:grpSpPr>
          <a:xfrm>
            <a:off x="6660000" y="1120000"/>
            <a:ext cx="2050000" cy="1400000"/>
            <a:chOff x="6660000" y="1120000"/>
            <a:chExt cx="2050000" cy="1400000"/>
          </a:xfrm>
        </p:grpSpPr>
        <p:sp>
          <p:nvSpPr>
            <p:cNvPr id="131" name="card"/>
            <p:cNvSpPr/>
            <p:nvPr/>
          </p:nvSpPr>
          <p:spPr>
            <a:xfrm>
              <a:off x="6660000" y="1120000"/>
              <a:ext cx="2050000" cy="1400000"/>
            </a:xfrm>
            <a:prstGeom prst="roundRect">
              <a:avLst>
                <a:gd name="adj" fmla="val 6000"/>
              </a:avLst>
            </a:prstGeom>
            <a:solidFill>
              <a:srgbClr val="252050"/>
            </a:solidFill>
            <a:ln>
              <a:noFill/>
            </a:ln>
          </p:spPr>
        </p:sp>
        <p:sp>
          <p:nvSpPr>
            <p:cNvPr id="132" name="num"/>
            <p:cNvSpPr txBox="1"/>
            <p:nvPr/>
          </p:nvSpPr>
          <p:spPr>
            <a:xfrm>
              <a:off x="6660000" y="1210000"/>
              <a:ext cx="2050000" cy="680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tIns="0" rIns="0" bIns="0" rtlCol="0" anchor="ctr">
              <a:noAutofit/>
            </a:bodyPr>
            <a:lstStyle/>
            <a:p>
              <a:pPr marL="0" indent="0" algn="l">
                <a:spcBef>
                  <a:spcPts val="0"/>
                </a:spcBef>
                <a:buNone/>
              </a:pPr>
              <a:r>
                <a:rPr lang="ru-RU" sz="4400" b="1" i="0" dirty="0">
                  <a:solidFill>
                    <a:srgbClr val="FF4F12"/>
                  </a:solidFill>
                  <a:latin typeface="Arial"/>
                  <a:ea typeface="Arial"/>
                  <a:cs typeface="Arial"/>
                </a:rPr>
                <a:t>103</a:t>
              </a:r>
            </a:p>
          </p:txBody>
        </p:sp>
        <p:sp>
          <p:nvSpPr>
            <p:cNvPr id="133" name="lab"/>
            <p:cNvSpPr txBox="1"/>
            <p:nvPr/>
          </p:nvSpPr>
          <p:spPr>
            <a:xfrm>
              <a:off x="6660000" y="1900000"/>
              <a:ext cx="2050000" cy="520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tIns="0" rIns="0" bIns="0" rtlCol="0" anchor="t">
              <a:noAutofit/>
            </a:bodyPr>
            <a:lstStyle/>
            <a:p>
              <a:pPr marL="0" indent="0" algn="l">
                <a:spcBef>
                  <a:spcPts val="0"/>
                </a:spcBef>
                <a:buNone/>
              </a:pPr>
              <a:r>
                <a:rPr lang="ru-RU" sz="1400" b="1" i="0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вакансии</a:t>
              </a:r>
            </a:p>
            <a:p>
              <a:pPr marL="0" indent="0" algn="l">
                <a:spcBef>
                  <a:spcPts val="2"/>
                </a:spcBef>
                <a:buNone/>
              </a:pPr>
              <a:r>
                <a:rPr lang="ru-RU" sz="1300" b="0" i="0" dirty="0">
                  <a:solidFill>
                    <a:srgbClr val="FFB08C"/>
                  </a:solidFill>
                  <a:latin typeface="Arial"/>
                  <a:ea typeface="Arial"/>
                  <a:cs typeface="Arial"/>
                </a:rPr>
                <a:t>от 175 000 ₽</a:t>
              </a:r>
            </a:p>
          </p:txBody>
        </p:sp>
      </p:grpSp>
      <p:grpSp>
        <p:nvGrpSpPr>
          <p:cNvPr id="7" name="Стат 53"/>
          <p:cNvGrpSpPr/>
          <p:nvPr/>
        </p:nvGrpSpPr>
        <p:grpSpPr>
          <a:xfrm>
            <a:off x="4480000" y="2650000"/>
            <a:ext cx="2050000" cy="1400000"/>
            <a:chOff x="4480000" y="2650000"/>
            <a:chExt cx="2050000" cy="1400000"/>
          </a:xfrm>
        </p:grpSpPr>
        <p:sp>
          <p:nvSpPr>
            <p:cNvPr id="134" name="card"/>
            <p:cNvSpPr/>
            <p:nvPr/>
          </p:nvSpPr>
          <p:spPr>
            <a:xfrm>
              <a:off x="4480000" y="2650000"/>
              <a:ext cx="2050000" cy="1400000"/>
            </a:xfrm>
            <a:prstGeom prst="roundRect">
              <a:avLst>
                <a:gd name="adj" fmla="val 6000"/>
              </a:avLst>
            </a:prstGeom>
            <a:solidFill>
              <a:srgbClr val="252050"/>
            </a:solidFill>
            <a:ln>
              <a:noFill/>
            </a:ln>
          </p:spPr>
        </p:sp>
        <p:sp>
          <p:nvSpPr>
            <p:cNvPr id="135" name="num"/>
            <p:cNvSpPr txBox="1"/>
            <p:nvPr/>
          </p:nvSpPr>
          <p:spPr>
            <a:xfrm>
              <a:off x="4480000" y="2740000"/>
              <a:ext cx="2050000" cy="680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tIns="0" rIns="0" bIns="0" rtlCol="0" anchor="ctr">
              <a:noAutofit/>
            </a:bodyPr>
            <a:lstStyle/>
            <a:p>
              <a:pPr marL="0" indent="0" algn="l">
                <a:spcBef>
                  <a:spcPts val="0"/>
                </a:spcBef>
                <a:buNone/>
              </a:pPr>
              <a:r>
                <a:rPr lang="ru-RU" sz="4400" b="1" i="0" dirty="0">
                  <a:solidFill>
                    <a:srgbClr val="FF4F12"/>
                  </a:solidFill>
                  <a:latin typeface="Arial"/>
                  <a:ea typeface="Arial"/>
                  <a:cs typeface="Arial"/>
                </a:rPr>
                <a:t>53</a:t>
              </a:r>
            </a:p>
          </p:txBody>
        </p:sp>
        <p:sp>
          <p:nvSpPr>
            <p:cNvPr id="136" name="lab"/>
            <p:cNvSpPr txBox="1"/>
            <p:nvPr/>
          </p:nvSpPr>
          <p:spPr>
            <a:xfrm>
              <a:off x="4480000" y="3430000"/>
              <a:ext cx="2050000" cy="520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tIns="0" rIns="0" bIns="0" rtlCol="0" anchor="t">
              <a:noAutofit/>
            </a:bodyPr>
            <a:lstStyle/>
            <a:p>
              <a:pPr marL="0" indent="0" algn="l">
                <a:spcBef>
                  <a:spcPts val="0"/>
                </a:spcBef>
                <a:buNone/>
              </a:pPr>
              <a:r>
                <a:rPr lang="ru-RU" sz="1400" b="1" i="0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вакансии</a:t>
              </a:r>
            </a:p>
            <a:p>
              <a:pPr marL="0" indent="0" algn="l">
                <a:spcBef>
                  <a:spcPts val="2"/>
                </a:spcBef>
                <a:buNone/>
              </a:pPr>
              <a:r>
                <a:rPr lang="ru-RU" sz="1300" b="0" i="0" dirty="0">
                  <a:solidFill>
                    <a:srgbClr val="FFB08C"/>
                  </a:solidFill>
                  <a:latin typeface="Arial"/>
                  <a:ea typeface="Arial"/>
                  <a:cs typeface="Arial"/>
                </a:rPr>
                <a:t>от 260 000 ₽</a:t>
              </a:r>
            </a:p>
          </p:txBody>
        </p:sp>
      </p:grpSp>
      <p:grpSp>
        <p:nvGrpSpPr>
          <p:cNvPr id="8" name="Стат 23"/>
          <p:cNvGrpSpPr/>
          <p:nvPr/>
        </p:nvGrpSpPr>
        <p:grpSpPr>
          <a:xfrm>
            <a:off x="6660000" y="2650000"/>
            <a:ext cx="2050000" cy="1400000"/>
            <a:chOff x="6660000" y="2650000"/>
            <a:chExt cx="2050000" cy="1400000"/>
          </a:xfrm>
        </p:grpSpPr>
        <p:sp>
          <p:nvSpPr>
            <p:cNvPr id="137" name="card"/>
            <p:cNvSpPr/>
            <p:nvPr/>
          </p:nvSpPr>
          <p:spPr>
            <a:xfrm>
              <a:off x="6660000" y="2650000"/>
              <a:ext cx="2050000" cy="1400000"/>
            </a:xfrm>
            <a:prstGeom prst="roundRect">
              <a:avLst>
                <a:gd name="adj" fmla="val 6000"/>
              </a:avLst>
            </a:prstGeom>
            <a:solidFill>
              <a:srgbClr val="252050"/>
            </a:solidFill>
            <a:ln>
              <a:noFill/>
            </a:ln>
          </p:spPr>
        </p:sp>
        <p:sp>
          <p:nvSpPr>
            <p:cNvPr id="138" name="num"/>
            <p:cNvSpPr txBox="1"/>
            <p:nvPr/>
          </p:nvSpPr>
          <p:spPr>
            <a:xfrm>
              <a:off x="6660000" y="2740000"/>
              <a:ext cx="2050000" cy="680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tIns="0" rIns="0" bIns="0" rtlCol="0" anchor="ctr">
              <a:noAutofit/>
            </a:bodyPr>
            <a:lstStyle/>
            <a:p>
              <a:pPr marL="0" indent="0" algn="l">
                <a:spcBef>
                  <a:spcPts val="0"/>
                </a:spcBef>
                <a:buNone/>
              </a:pPr>
              <a:r>
                <a:rPr lang="ru-RU" sz="4400" b="1" i="0" dirty="0">
                  <a:solidFill>
                    <a:srgbClr val="FF4F12"/>
                  </a:solidFill>
                  <a:latin typeface="Arial"/>
                  <a:ea typeface="Arial"/>
                  <a:cs typeface="Arial"/>
                </a:rPr>
                <a:t>23</a:t>
              </a:r>
            </a:p>
          </p:txBody>
        </p:sp>
        <p:sp>
          <p:nvSpPr>
            <p:cNvPr id="139" name="lab"/>
            <p:cNvSpPr txBox="1"/>
            <p:nvPr/>
          </p:nvSpPr>
          <p:spPr>
            <a:xfrm>
              <a:off x="6660000" y="3430000"/>
              <a:ext cx="2050000" cy="520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tIns="0" rIns="0" bIns="0" rtlCol="0" anchor="t">
              <a:noAutofit/>
            </a:bodyPr>
            <a:lstStyle/>
            <a:p>
              <a:pPr marL="0" indent="0" algn="l">
                <a:spcBef>
                  <a:spcPts val="0"/>
                </a:spcBef>
                <a:buNone/>
              </a:pPr>
              <a:r>
                <a:rPr lang="ru-RU" sz="1400" b="1" i="0" dirty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вакансии</a:t>
              </a:r>
            </a:p>
            <a:p>
              <a:pPr marL="0" indent="0" algn="l">
                <a:spcBef>
                  <a:spcPts val="2"/>
                </a:spcBef>
                <a:buNone/>
              </a:pPr>
              <a:r>
                <a:rPr lang="ru-RU" sz="1300" b="0" i="0" dirty="0">
                  <a:solidFill>
                    <a:srgbClr val="FFB08C"/>
                  </a:solidFill>
                  <a:latin typeface="Arial"/>
                  <a:ea typeface="Arial"/>
                  <a:cs typeface="Arial"/>
                </a:rPr>
                <a:t>от 345 000 ₽</a:t>
              </a:r>
            </a:p>
          </p:txBody>
        </p:sp>
      </p:grpSp>
      <p:sp>
        <p:nvSpPr>
          <p:cNvPr id="126" name="v2 kicker"/>
          <p:cNvSpPr txBox="1"/>
          <p:nvPr/>
        </p:nvSpPr>
        <p:spPr>
          <a:xfrm>
            <a:off x="457200" y="204320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01 · РЫНОК ИНЖЕНЕРОВ</a:t>
            </a:r>
          </a:p>
        </p:txBody>
      </p:sp>
      <p:sp>
        <p:nvSpPr>
          <p:cNvPr id="127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10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  <p:sp>
        <p:nvSpPr>
          <p:cNvPr id="140" name="v2 caption"/>
          <p:cNvSpPr txBox="1"/>
          <p:nvPr/>
        </p:nvSpPr>
        <p:spPr>
          <a:xfrm>
            <a:off x="4480000" y="4060000"/>
            <a:ext cx="4230000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1000" b="0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Вакансии DevOps-инженера по России, опыт от 3 до 6 лет, сентябрь 2026</a:t>
            </a:r>
          </a:p>
        </p:txBody>
      </p:sp>
    </p:spTree>
    <p:extLst>
      <p:ext uri="{BB962C8B-B14F-4D97-AF65-F5344CB8AC3E}">
        <p14:creationId xmlns:p14="http://schemas.microsoft.com/office/powerpoint/2010/main" val="3910372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11">
            <a:extLst>
              <a:ext uri="{FF2B5EF4-FFF2-40B4-BE49-F238E27FC236}">
                <a16:creationId xmlns:a16="http://schemas.microsoft.com/office/drawing/2014/main" id="{916070B2-8A52-C5FC-9E13-774F70877C10}"/>
              </a:ext>
            </a:extLst>
          </p:cNvPr>
          <p:cNvSpPr/>
          <p:nvPr/>
        </p:nvSpPr>
        <p:spPr>
          <a:xfrm>
            <a:off x="377536" y="1073531"/>
            <a:ext cx="5170279" cy="1762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Волатильный рынок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Оптимизации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Дисбаланс ЗП (09.2026)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</a:rPr>
              <a:t>Кризис конференций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A1F9C874-2BBA-E296-8971-F4DE4FFC439A}"/>
              </a:ext>
            </a:extLst>
          </p:cNvPr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и предпосылки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8479A966-5930-0D13-E85B-3BD8F4C63179}"/>
              </a:ext>
            </a:extLst>
          </p:cNvPr>
          <p:cNvSpPr/>
          <p:nvPr/>
        </p:nvSpPr>
        <p:spPr>
          <a:xfrm>
            <a:off x="457200" y="960120"/>
            <a:ext cx="1828800" cy="45720"/>
          </a:xfrm>
          <a:prstGeom prst="rect">
            <a:avLst/>
          </a:prstGeom>
          <a:solidFill>
            <a:srgbClr val="FF4F12"/>
          </a:solidFill>
          <a:ln/>
        </p:spPr>
      </p:sp>
      <p:pic>
        <p:nvPicPr>
          <p:cNvPr id="7" name="Рисунок 6">
            <a:hlinkClick r:id="rId3"/>
            <a:extLst>
              <a:ext uri="{FF2B5EF4-FFF2-40B4-BE49-F238E27FC236}">
                <a16:creationId xmlns:a16="http://schemas.microsoft.com/office/drawing/2014/main" id="{0C25D1A7-7FE8-7686-0361-AB465C5128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2135" y="1005840"/>
            <a:ext cx="4534329" cy="2550560"/>
          </a:xfrm>
          <a:prstGeom prst="round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AF990C4-1FF2-A02D-78DC-79CF39036CA7}"/>
              </a:ext>
            </a:extLst>
          </p:cNvPr>
          <p:cNvSpPr txBox="1"/>
          <p:nvPr/>
        </p:nvSpPr>
        <p:spPr>
          <a:xfrm>
            <a:off x="4911237" y="3624091"/>
            <a:ext cx="317612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https://www.youtube.com/watch?v=x9Ge5zdYhNE</a:t>
            </a:r>
            <a:r>
              <a:rPr lang="ru-RU" sz="11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26" name="v2 kicker"/>
          <p:cNvSpPr txBox="1"/>
          <p:nvPr/>
        </p:nvSpPr>
        <p:spPr>
          <a:xfrm>
            <a:off x="457200" y="204320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01 · РЫНОК ИНЖЕНЕРОВ</a:t>
            </a:r>
          </a:p>
        </p:txBody>
      </p:sp>
      <p:sp>
        <p:nvSpPr>
          <p:cNvPr id="127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11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68744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11">
            <a:extLst>
              <a:ext uri="{FF2B5EF4-FFF2-40B4-BE49-F238E27FC236}">
                <a16:creationId xmlns:a16="http://schemas.microsoft.com/office/drawing/2014/main" id="{916070B2-8A52-C5FC-9E13-774F70877C10}"/>
              </a:ext>
            </a:extLst>
          </p:cNvPr>
          <p:cNvSpPr/>
          <p:nvPr/>
        </p:nvSpPr>
        <p:spPr>
          <a:xfrm>
            <a:off x="377536" y="1073531"/>
            <a:ext cx="5170279" cy="2564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Волатильный рынок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Оптимизации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Дисбаланс ЗП (09.2026)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Кризис конференций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</a:rPr>
              <a:t>Мыльный пузырь площадок обучения ИТ</a:t>
            </a:r>
            <a:endParaRPr lang="ru-RU" sz="21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A1F9C874-2BBA-E296-8971-F4DE4FFC439A}"/>
              </a:ext>
            </a:extLst>
          </p:cNvPr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и предпосылки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8479A966-5930-0D13-E85B-3BD8F4C63179}"/>
              </a:ext>
            </a:extLst>
          </p:cNvPr>
          <p:cNvSpPr/>
          <p:nvPr/>
        </p:nvSpPr>
        <p:spPr>
          <a:xfrm>
            <a:off x="457200" y="960120"/>
            <a:ext cx="1828800" cy="45720"/>
          </a:xfrm>
          <a:prstGeom prst="rect">
            <a:avLst/>
          </a:prstGeom>
          <a:solidFill>
            <a:srgbClr val="FF4F12"/>
          </a:solidFill>
          <a:ln/>
        </p:spPr>
      </p:sp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E092A24F-13C6-23EE-9945-404B953BC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410" y="2817208"/>
            <a:ext cx="3970054" cy="2268602"/>
          </a:xfrm>
          <a:prstGeom prst="round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1"/>
          <p:cNvSpPr/>
          <p:nvPr/>
        </p:nvSpPr>
        <p:spPr>
          <a:xfrm>
            <a:off x="4950000" y="1060000"/>
            <a:ext cx="3750000" cy="1690000"/>
          </a:xfrm>
          <a:prstGeom prst="roundRect">
            <a:avLst>
              <a:gd name="adj" fmla="val 5000"/>
            </a:avLst>
          </a:prstGeom>
          <a:solidFill>
            <a:srgbClr val="252050"/>
          </a:solidFill>
          <a:ln>
            <a:noFill/>
          </a:ln>
        </p:spPr>
        <p:txBody>
          <a:bodyPr wrap="square" lIns="200000" tIns="60000" rIns="150000" bIns="6000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50" b="1" i="0" spc="60" dirty="0">
                <a:solidFill>
                  <a:srgbClr val="FFB08C"/>
                </a:solidFill>
                <a:latin typeface="Arial"/>
                <a:ea typeface="Arial"/>
                <a:cs typeface="Arial"/>
              </a:rPr>
              <a:t>НЕ ТРУДОУСТРАИВАЮТСЯ · ОТКРЫТЫЕ ИСТОЧНИКИ</a:t>
            </a:r>
          </a:p>
          <a:p>
            <a:pPr marL="0" indent="0" algn="l">
              <a:spcBef>
                <a:spcPts val="3"/>
              </a:spcBef>
              <a:buNone/>
            </a:pPr>
            <a:r>
              <a:rPr lang="ru-RU" sz="1800" b="1" i="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16%</a:t>
            </a:r>
            <a:r>
              <a:rPr lang="ru-RU" sz="1400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  Skillbox</a:t>
            </a:r>
          </a:p>
          <a:p>
            <a:pPr marL="0" indent="0" algn="l">
              <a:spcBef>
                <a:spcPts val="3"/>
              </a:spcBef>
              <a:buNone/>
            </a:pPr>
            <a:r>
              <a:rPr lang="ru-RU" sz="1800" b="1" i="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15–20%</a:t>
            </a:r>
            <a:r>
              <a:rPr lang="ru-RU" sz="1400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  Skillfactory</a:t>
            </a:r>
          </a:p>
          <a:p>
            <a:pPr marL="0" indent="0" algn="l">
              <a:spcBef>
                <a:spcPts val="3"/>
              </a:spcBef>
              <a:buNone/>
            </a:pPr>
            <a:r>
              <a:rPr lang="ru-RU" sz="1800" b="1" i="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33%</a:t>
            </a:r>
            <a:r>
              <a:rPr lang="ru-RU" sz="1400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  Нетология</a:t>
            </a:r>
          </a:p>
          <a:p>
            <a:pPr marL="0" indent="0" algn="l">
              <a:spcBef>
                <a:spcPts val="3"/>
              </a:spcBef>
              <a:buNone/>
            </a:pPr>
            <a:r>
              <a:rPr lang="ru-RU" sz="1800" b="1" i="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52%</a:t>
            </a:r>
            <a:r>
              <a:rPr lang="ru-RU" sz="1400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  Otus</a:t>
            </a:r>
          </a:p>
          <a:p>
            <a:pPr marL="0" indent="0" algn="l">
              <a:spcBef>
                <a:spcPts val="5"/>
              </a:spcBef>
              <a:buNone/>
            </a:pPr>
            <a:r>
              <a:rPr lang="ru-RU" sz="1200" b="1" i="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Что в реальности?</a:t>
            </a:r>
          </a:p>
        </p:txBody>
      </p:sp>
      <p:sp>
        <p:nvSpPr>
          <p:cNvPr id="5223" name="v2 kicker"/>
          <p:cNvSpPr txBox="1"/>
          <p:nvPr/>
        </p:nvSpPr>
        <p:spPr>
          <a:xfrm>
            <a:off x="457200" y="204320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01 · РЫНОК ИНЖЕНЕРОВ</a:t>
            </a:r>
          </a:p>
        </p:txBody>
      </p:sp>
      <p:sp>
        <p:nvSpPr>
          <p:cNvPr id="5224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12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1369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11">
            <a:extLst>
              <a:ext uri="{FF2B5EF4-FFF2-40B4-BE49-F238E27FC236}">
                <a16:creationId xmlns:a16="http://schemas.microsoft.com/office/drawing/2014/main" id="{916070B2-8A52-C5FC-9E13-774F70877C10}"/>
              </a:ext>
            </a:extLst>
          </p:cNvPr>
          <p:cNvSpPr/>
          <p:nvPr/>
        </p:nvSpPr>
        <p:spPr>
          <a:xfrm>
            <a:off x="377536" y="1073531"/>
            <a:ext cx="5170279" cy="2998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Волатильный рынок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Оптимизации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Дисбаланс ЗП (09.2026)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Кризис конференций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Мыльный пузырь площадок обучения ИТ</a:t>
            </a:r>
            <a:endParaRPr lang="ru-RU" sz="21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</a:rPr>
              <a:t>Псевдо вакансии</a:t>
            </a:r>
            <a:endParaRPr lang="ru-RU" sz="21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A1F9C874-2BBA-E296-8971-F4DE4FFC439A}"/>
              </a:ext>
            </a:extLst>
          </p:cNvPr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и предпосылки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8479A966-5930-0D13-E85B-3BD8F4C63179}"/>
              </a:ext>
            </a:extLst>
          </p:cNvPr>
          <p:cNvSpPr/>
          <p:nvPr/>
        </p:nvSpPr>
        <p:spPr>
          <a:xfrm>
            <a:off x="457200" y="960120"/>
            <a:ext cx="1828800" cy="45720"/>
          </a:xfrm>
          <a:prstGeom prst="rect">
            <a:avLst/>
          </a:prstGeom>
          <a:solidFill>
            <a:srgbClr val="FF4F12"/>
          </a:solidFill>
          <a:ln/>
        </p:spPr>
      </p:sp>
      <p:pic>
        <p:nvPicPr>
          <p:cNvPr id="6146" name="Picture 2" descr="Picture background">
            <a:extLst>
              <a:ext uri="{FF2B5EF4-FFF2-40B4-BE49-F238E27FC236}">
                <a16:creationId xmlns:a16="http://schemas.microsoft.com/office/drawing/2014/main" id="{65C71E87-E0CF-7C2D-7AB7-084C3DC3D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71712"/>
            <a:ext cx="4220087" cy="2373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1">
            <a:extLst>
              <a:ext uri="{FF2B5EF4-FFF2-40B4-BE49-F238E27FC236}">
                <a16:creationId xmlns:a16="http://schemas.microsoft.com/office/drawing/2014/main" id="{F523F76E-7E2B-AFA8-E439-3A8598B096D9}"/>
              </a:ext>
            </a:extLst>
          </p:cNvPr>
          <p:cNvSpPr/>
          <p:nvPr/>
        </p:nvSpPr>
        <p:spPr>
          <a:xfrm>
            <a:off x="5057976" y="3076305"/>
            <a:ext cx="3248134" cy="17912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ru-RU" sz="2400" i="0" dirty="0">
                <a:solidFill>
                  <a:schemeClr val="bg1"/>
                </a:solidFill>
                <a:effectLst/>
                <a:latin typeface="YS Text"/>
              </a:rPr>
              <a:t>Исследования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rgbClr val="FF0000"/>
                </a:solidFill>
                <a:latin typeface="YS Text"/>
              </a:rPr>
              <a:t>Искусственно + или - </a:t>
            </a:r>
            <a:r>
              <a:rPr lang="en-US" sz="2400" b="1" dirty="0">
                <a:solidFill>
                  <a:srgbClr val="FF0000"/>
                </a:solidFill>
                <a:latin typeface="YS Text"/>
              </a:rPr>
              <a:t>$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6247" name="v2 kicker"/>
          <p:cNvSpPr txBox="1"/>
          <p:nvPr/>
        </p:nvSpPr>
        <p:spPr>
          <a:xfrm>
            <a:off x="457200" y="204320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01 · РЫНОК ИНЖЕНЕРОВ</a:t>
            </a:r>
          </a:p>
        </p:txBody>
      </p:sp>
      <p:sp>
        <p:nvSpPr>
          <p:cNvPr id="6248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13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961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A1F9C874-2BBA-E296-8971-F4DE4FFC439A}"/>
              </a:ext>
            </a:extLst>
          </p:cNvPr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и предпосылки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8479A966-5930-0D13-E85B-3BD8F4C63179}"/>
              </a:ext>
            </a:extLst>
          </p:cNvPr>
          <p:cNvSpPr/>
          <p:nvPr/>
        </p:nvSpPr>
        <p:spPr>
          <a:xfrm>
            <a:off x="457200" y="960120"/>
            <a:ext cx="1828800" cy="45720"/>
          </a:xfrm>
          <a:prstGeom prst="rect">
            <a:avLst/>
          </a:prstGeom>
          <a:solidFill>
            <a:srgbClr val="FF4F12"/>
          </a:solidFill>
          <a:ln/>
        </p:spPr>
      </p:sp>
      <p:pic>
        <p:nvPicPr>
          <p:cNvPr id="7170" name="Picture 2" descr="Топ 25 профессий в Российском IT 2026 г.">
            <a:extLst>
              <a:ext uri="{FF2B5EF4-FFF2-40B4-BE49-F238E27FC236}">
                <a16:creationId xmlns:a16="http://schemas.microsoft.com/office/drawing/2014/main" id="{5B717501-23E2-D49B-7D7C-00D712C6E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159" y="1005840"/>
            <a:ext cx="4939682" cy="4041558"/>
          </a:xfrm>
          <a:prstGeom prst="round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C49ECF-CE99-3124-3A79-F1DC002621E0}"/>
              </a:ext>
            </a:extLst>
          </p:cNvPr>
          <p:cNvSpPr txBox="1"/>
          <p:nvPr/>
        </p:nvSpPr>
        <p:spPr>
          <a:xfrm>
            <a:off x="6748913" y="4881890"/>
            <a:ext cx="246427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https://habr.com/ru/articles/1069376/</a:t>
            </a:r>
            <a:r>
              <a:rPr lang="ru-RU" sz="1100" dirty="0">
                <a:solidFill>
                  <a:schemeClr val="bg1"/>
                </a:solidFill>
              </a:rPr>
              <a:t>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Рукописный ввод 6">
                <a:extLst>
                  <a:ext uri="{FF2B5EF4-FFF2-40B4-BE49-F238E27FC236}">
                    <a16:creationId xmlns:a16="http://schemas.microsoft.com/office/drawing/2014/main" id="{7187DFC2-2422-3EBF-6C37-BF8DF21EAEE8}"/>
                  </a:ext>
                </a:extLst>
              </p14:cNvPr>
              <p14:cNvContentPartPr/>
              <p14:nvPr/>
            </p14:nvContentPartPr>
            <p14:xfrm>
              <a:off x="2027023" y="1425587"/>
              <a:ext cx="206280" cy="160920"/>
            </p14:xfrm>
          </p:contentPart>
        </mc:Choice>
        <mc:Fallback xmlns=""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id="{7187DFC2-2422-3EBF-6C37-BF8DF21EAEE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20903" y="1419467"/>
                <a:ext cx="218520" cy="17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Рукописный ввод 7">
                <a:extLst>
                  <a:ext uri="{FF2B5EF4-FFF2-40B4-BE49-F238E27FC236}">
                    <a16:creationId xmlns:a16="http://schemas.microsoft.com/office/drawing/2014/main" id="{40C7164F-9E87-1E55-9F92-640934AE2BE0}"/>
                  </a:ext>
                </a:extLst>
              </p14:cNvPr>
              <p14:cNvContentPartPr/>
              <p14:nvPr/>
            </p14:nvContentPartPr>
            <p14:xfrm>
              <a:off x="2350663" y="1943987"/>
              <a:ext cx="131760" cy="138600"/>
            </p14:xfrm>
          </p:contentPart>
        </mc:Choice>
        <mc:Fallback xmlns="">
          <p:pic>
            <p:nvPicPr>
              <p:cNvPr id="8" name="Рукописный ввод 7">
                <a:extLst>
                  <a:ext uri="{FF2B5EF4-FFF2-40B4-BE49-F238E27FC236}">
                    <a16:creationId xmlns:a16="http://schemas.microsoft.com/office/drawing/2014/main" id="{40C7164F-9E87-1E55-9F92-640934AE2BE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344543" y="1937867"/>
                <a:ext cx="144000" cy="15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id="{307C4DCF-9798-5B0E-DFF6-71FE70A3E7BF}"/>
                  </a:ext>
                </a:extLst>
              </p14:cNvPr>
              <p14:cNvContentPartPr/>
              <p14:nvPr/>
            </p14:nvContentPartPr>
            <p14:xfrm>
              <a:off x="5354143" y="1585427"/>
              <a:ext cx="126360" cy="1800"/>
            </p14:xfrm>
          </p:contentPart>
        </mc:Choice>
        <mc:Fallback xmlns=""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id="{307C4DCF-9798-5B0E-DFF6-71FE70A3E7B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348023" y="1579307"/>
                <a:ext cx="138600" cy="1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id="{09CA1CE9-32C7-981A-43C3-5404310777F6}"/>
                  </a:ext>
                </a:extLst>
              </p14:cNvPr>
              <p14:cNvContentPartPr/>
              <p14:nvPr/>
            </p14:nvContentPartPr>
            <p14:xfrm>
              <a:off x="4733863" y="2102747"/>
              <a:ext cx="124560" cy="2880"/>
            </p14:xfrm>
          </p:contentPart>
        </mc:Choice>
        <mc:Fallback xmlns=""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09CA1CE9-32C7-981A-43C3-5404310777F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727743" y="2096627"/>
                <a:ext cx="136800" cy="1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D0A50E17-3D8C-104B-368B-617EFF0E0883}"/>
                  </a:ext>
                </a:extLst>
              </p14:cNvPr>
              <p14:cNvContentPartPr/>
              <p14:nvPr/>
            </p14:nvContentPartPr>
            <p14:xfrm>
              <a:off x="2456863" y="2972867"/>
              <a:ext cx="174960" cy="153000"/>
            </p14:xfrm>
          </p:contentPart>
        </mc:Choice>
        <mc:Fallback xmlns=""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id="{D0A50E17-3D8C-104B-368B-617EFF0E0883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450743" y="2966747"/>
                <a:ext cx="187200" cy="16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2" name="Рукописный ввод 11">
                <a:extLst>
                  <a:ext uri="{FF2B5EF4-FFF2-40B4-BE49-F238E27FC236}">
                    <a16:creationId xmlns:a16="http://schemas.microsoft.com/office/drawing/2014/main" id="{C6F12716-B822-7679-893F-61BB62B02208}"/>
                  </a:ext>
                </a:extLst>
              </p14:cNvPr>
              <p14:cNvContentPartPr/>
              <p14:nvPr/>
            </p14:nvContentPartPr>
            <p14:xfrm>
              <a:off x="4205383" y="3158267"/>
              <a:ext cx="158760" cy="1440"/>
            </p14:xfrm>
          </p:contentPart>
        </mc:Choice>
        <mc:Fallback xmlns="">
          <p:pic>
            <p:nvPicPr>
              <p:cNvPr id="12" name="Рукописный ввод 11">
                <a:extLst>
                  <a:ext uri="{FF2B5EF4-FFF2-40B4-BE49-F238E27FC236}">
                    <a16:creationId xmlns:a16="http://schemas.microsoft.com/office/drawing/2014/main" id="{C6F12716-B822-7679-893F-61BB62B02208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199263" y="3152147"/>
                <a:ext cx="171000" cy="1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3" name="Рукописный ввод 12">
                <a:extLst>
                  <a:ext uri="{FF2B5EF4-FFF2-40B4-BE49-F238E27FC236}">
                    <a16:creationId xmlns:a16="http://schemas.microsoft.com/office/drawing/2014/main" id="{3E349BED-F479-C4AD-AC9C-2CCB71776C9A}"/>
                  </a:ext>
                </a:extLst>
              </p14:cNvPr>
              <p14:cNvContentPartPr/>
              <p14:nvPr/>
            </p14:nvContentPartPr>
            <p14:xfrm>
              <a:off x="2218543" y="1459067"/>
              <a:ext cx="973440" cy="176760"/>
            </p14:xfrm>
          </p:contentPart>
        </mc:Choice>
        <mc:Fallback xmlns="">
          <p:pic>
            <p:nvPicPr>
              <p:cNvPr id="13" name="Рукописный ввод 12">
                <a:extLst>
                  <a:ext uri="{FF2B5EF4-FFF2-40B4-BE49-F238E27FC236}">
                    <a16:creationId xmlns:a16="http://schemas.microsoft.com/office/drawing/2014/main" id="{3E349BED-F479-C4AD-AC9C-2CCB71776C9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212423" y="1452947"/>
                <a:ext cx="985680" cy="18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4" name="Рукописный ввод 13">
                <a:extLst>
                  <a:ext uri="{FF2B5EF4-FFF2-40B4-BE49-F238E27FC236}">
                    <a16:creationId xmlns:a16="http://schemas.microsoft.com/office/drawing/2014/main" id="{2D42893D-B9A4-A30D-7366-03E10A376067}"/>
                  </a:ext>
                </a:extLst>
              </p14:cNvPr>
              <p14:cNvContentPartPr/>
              <p14:nvPr/>
            </p14:nvContentPartPr>
            <p14:xfrm>
              <a:off x="2425183" y="1987547"/>
              <a:ext cx="795600" cy="125280"/>
            </p14:xfrm>
          </p:contentPart>
        </mc:Choice>
        <mc:Fallback xmlns="">
          <p:pic>
            <p:nvPicPr>
              <p:cNvPr id="14" name="Рукописный ввод 13">
                <a:extLst>
                  <a:ext uri="{FF2B5EF4-FFF2-40B4-BE49-F238E27FC236}">
                    <a16:creationId xmlns:a16="http://schemas.microsoft.com/office/drawing/2014/main" id="{2D42893D-B9A4-A30D-7366-03E10A376067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419063" y="1981427"/>
                <a:ext cx="807840" cy="13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5" name="Рукописный ввод 14">
                <a:extLst>
                  <a:ext uri="{FF2B5EF4-FFF2-40B4-BE49-F238E27FC236}">
                    <a16:creationId xmlns:a16="http://schemas.microsoft.com/office/drawing/2014/main" id="{2F918560-44B1-F810-37D3-719AC9BE1BE0}"/>
                  </a:ext>
                </a:extLst>
              </p14:cNvPr>
              <p14:cNvContentPartPr/>
              <p14:nvPr/>
            </p14:nvContentPartPr>
            <p14:xfrm>
              <a:off x="2811103" y="3041987"/>
              <a:ext cx="402120" cy="119520"/>
            </p14:xfrm>
          </p:contentPart>
        </mc:Choice>
        <mc:Fallback xmlns="">
          <p:pic>
            <p:nvPicPr>
              <p:cNvPr id="15" name="Рукописный ввод 14">
                <a:extLst>
                  <a:ext uri="{FF2B5EF4-FFF2-40B4-BE49-F238E27FC236}">
                    <a16:creationId xmlns:a16="http://schemas.microsoft.com/office/drawing/2014/main" id="{2F918560-44B1-F810-37D3-719AC9BE1BE0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804983" y="3035867"/>
                <a:ext cx="414360" cy="131760"/>
              </a:xfrm>
              <a:prstGeom prst="rect">
                <a:avLst/>
              </a:prstGeom>
            </p:spPr>
          </p:pic>
        </mc:Fallback>
      </mc:AlternateContent>
      <p:sp>
        <p:nvSpPr>
          <p:cNvPr id="7271" name="v2 kicker"/>
          <p:cNvSpPr txBox="1"/>
          <p:nvPr/>
        </p:nvSpPr>
        <p:spPr>
          <a:xfrm>
            <a:off x="457200" y="204320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01 · РЫНОК ИНЖЕНЕРОВ</a:t>
            </a:r>
          </a:p>
        </p:txBody>
      </p:sp>
      <p:sp>
        <p:nvSpPr>
          <p:cNvPr id="7272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14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40097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11">
            <a:extLst>
              <a:ext uri="{FF2B5EF4-FFF2-40B4-BE49-F238E27FC236}">
                <a16:creationId xmlns:a16="http://schemas.microsoft.com/office/drawing/2014/main" id="{916070B2-8A52-C5FC-9E13-774F70877C10}"/>
              </a:ext>
            </a:extLst>
          </p:cNvPr>
          <p:cNvSpPr/>
          <p:nvPr/>
        </p:nvSpPr>
        <p:spPr>
          <a:xfrm>
            <a:off x="377536" y="1073531"/>
            <a:ext cx="5170279" cy="3431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Волатильный рынок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Оптимизации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Дисбаланс ЗП (09.2026)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Кризис конференций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Мыльный пузырь площадок обучения ИТ</a:t>
            </a:r>
            <a:endParaRPr lang="ru-RU" sz="21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Псевдо вакансии 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</a:rPr>
              <a:t>Волки и тарелочники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A1F9C874-2BBA-E296-8971-F4DE4FFC439A}"/>
              </a:ext>
            </a:extLst>
          </p:cNvPr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и предпосылки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8479A966-5930-0D13-E85B-3BD8F4C63179}"/>
              </a:ext>
            </a:extLst>
          </p:cNvPr>
          <p:cNvSpPr/>
          <p:nvPr/>
        </p:nvSpPr>
        <p:spPr>
          <a:xfrm>
            <a:off x="457200" y="960120"/>
            <a:ext cx="1828800" cy="45720"/>
          </a:xfrm>
          <a:prstGeom prst="rect">
            <a:avLst/>
          </a:prstGeom>
          <a:solidFill>
            <a:srgbClr val="FF4F12"/>
          </a:solidFill>
          <a:ln/>
        </p:spPr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05F10B-522C-FD14-CEC9-66A07B6483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000" y="1073531"/>
            <a:ext cx="4220000" cy="2265000"/>
          </a:xfrm>
          <a:prstGeom prst="roundRect">
            <a:avLst>
              <a:gd name="adj" fmla="val 3000"/>
            </a:avLst>
          </a:prstGeom>
        </p:spPr>
      </p:pic>
      <p:sp>
        <p:nvSpPr>
          <p:cNvPr id="5" name="Text 1">
            <a:extLst>
              <a:ext uri="{FF2B5EF4-FFF2-40B4-BE49-F238E27FC236}">
                <a16:creationId xmlns:a16="http://schemas.microsoft.com/office/drawing/2014/main" id="{4052B15B-E8DE-FEAB-CA94-291ACD58E926}"/>
              </a:ext>
            </a:extLst>
          </p:cNvPr>
          <p:cNvSpPr/>
          <p:nvPr/>
        </p:nvSpPr>
        <p:spPr>
          <a:xfrm>
            <a:off x="5086859" y="3325703"/>
            <a:ext cx="3248134" cy="17912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ru-RU" sz="2400" dirty="0">
                <a:solidFill>
                  <a:schemeClr val="bg1"/>
                </a:solidFill>
                <a:latin typeface="YS Text"/>
              </a:rPr>
              <a:t>Живут за счёт других</a:t>
            </a:r>
            <a:endParaRPr lang="ru-RU" sz="2400" i="0" dirty="0">
              <a:solidFill>
                <a:schemeClr val="bg1"/>
              </a:solidFill>
              <a:effectLst/>
              <a:latin typeface="YS Text"/>
            </a:endParaRPr>
          </a:p>
          <a:p>
            <a:pPr marL="0" indent="0" algn="ctr">
              <a:buNone/>
            </a:pPr>
            <a:r>
              <a:rPr lang="ru-RU" sz="2400" b="1" dirty="0">
                <a:solidFill>
                  <a:srgbClr val="FF4F12"/>
                </a:solidFill>
                <a:latin typeface="YS Text"/>
              </a:rPr>
              <a:t>Паразиты</a:t>
            </a:r>
            <a:endParaRPr lang="en-US" sz="2400" b="1" dirty="0">
              <a:solidFill>
                <a:srgbClr val="FF4F12"/>
              </a:solidFill>
            </a:endParaRPr>
          </a:p>
        </p:txBody>
      </p:sp>
      <p:sp>
        <p:nvSpPr>
          <p:cNvPr id="126" name="v2 kicker"/>
          <p:cNvSpPr txBox="1"/>
          <p:nvPr/>
        </p:nvSpPr>
        <p:spPr>
          <a:xfrm>
            <a:off x="457200" y="204320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01 · РЫНОК ИНЖЕНЕРОВ</a:t>
            </a:r>
          </a:p>
        </p:txBody>
      </p:sp>
      <p:sp>
        <p:nvSpPr>
          <p:cNvPr id="127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15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85388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2058DDB9-4488-9483-495F-2B5EECE8F8A9}"/>
              </a:ext>
            </a:extLst>
          </p:cNvPr>
          <p:cNvSpPr txBox="1"/>
          <p:nvPr/>
        </p:nvSpPr>
        <p:spPr>
          <a:xfrm>
            <a:off x="1254774" y="1926925"/>
            <a:ext cx="66344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ln w="25400" cap="rnd" cmpd="sng">
                  <a:solidFill>
                    <a:schemeClr val="accent1">
                      <a:shade val="15000"/>
                    </a:schemeClr>
                  </a:solidFill>
                </a:ln>
                <a:solidFill>
                  <a:srgbClr val="F5F5F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Методология</a:t>
            </a:r>
          </a:p>
          <a:p>
            <a:pPr algn="ctr"/>
            <a:r>
              <a:rPr lang="ru-RU" sz="6000" b="1" dirty="0">
                <a:ln w="25400" cap="rnd" cmpd="sng">
                  <a:solidFill>
                    <a:schemeClr val="accent1">
                      <a:shade val="15000"/>
                    </a:schemeClr>
                  </a:solidFill>
                </a:ln>
                <a:solidFill>
                  <a:srgbClr val="F5F5F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исследования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D2D5BDB-B247-547E-F1E7-5056CFB3D0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5011" y="3865917"/>
            <a:ext cx="1361164" cy="120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0395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11">
            <a:extLst>
              <a:ext uri="{FF2B5EF4-FFF2-40B4-BE49-F238E27FC236}">
                <a16:creationId xmlns:a16="http://schemas.microsoft.com/office/drawing/2014/main" id="{916070B2-8A52-C5FC-9E13-774F70877C10}"/>
              </a:ext>
            </a:extLst>
          </p:cNvPr>
          <p:cNvSpPr/>
          <p:nvPr/>
        </p:nvSpPr>
        <p:spPr>
          <a:xfrm>
            <a:off x="377536" y="1073531"/>
            <a:ext cx="49547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</a:rPr>
              <a:t>Члены ПК крупных конференций (</a:t>
            </a:r>
            <a:r>
              <a:rPr lang="en-US" sz="2400" b="1" dirty="0">
                <a:solidFill>
                  <a:schemeClr val="bg1"/>
                </a:solidFill>
              </a:rPr>
              <a:t>Ontico, </a:t>
            </a:r>
            <a:r>
              <a:rPr lang="ro-RO" sz="2400" b="1" dirty="0">
                <a:solidFill>
                  <a:schemeClr val="bg1"/>
                </a:solidFill>
              </a:rPr>
              <a:t>JUGRu, Dump, </a:t>
            </a:r>
            <a:br>
              <a:rPr lang="ru-RU" sz="2400" b="1" dirty="0">
                <a:solidFill>
                  <a:schemeClr val="bg1"/>
                </a:solidFill>
              </a:rPr>
            </a:br>
            <a:r>
              <a:rPr lang="ro-RO" sz="2400" b="1" dirty="0">
                <a:solidFill>
                  <a:schemeClr val="bg1"/>
                </a:solidFill>
              </a:rPr>
              <a:t>ProITFest, </a:t>
            </a:r>
            <a:r>
              <a:rPr lang="ru-RU" sz="2400" b="1" dirty="0">
                <a:solidFill>
                  <a:schemeClr val="bg1"/>
                </a:solidFill>
              </a:rPr>
              <a:t>Стачка, </a:t>
            </a:r>
            <a:r>
              <a:rPr lang="en-US" sz="2400" b="1" dirty="0">
                <a:solidFill>
                  <a:schemeClr val="bg1"/>
                </a:solidFill>
              </a:rPr>
              <a:t>Merge)</a:t>
            </a:r>
            <a:endParaRPr lang="ro-RO" sz="2400" b="1" dirty="0">
              <a:solidFill>
                <a:schemeClr val="bg1"/>
              </a:solidFill>
            </a:endParaRP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A1F9C874-2BBA-E296-8971-F4DE4FFC439A}"/>
              </a:ext>
            </a:extLst>
          </p:cNvPr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Методология исследования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8479A966-5930-0D13-E85B-3BD8F4C63179}"/>
              </a:ext>
            </a:extLst>
          </p:cNvPr>
          <p:cNvSpPr/>
          <p:nvPr/>
        </p:nvSpPr>
        <p:spPr>
          <a:xfrm>
            <a:off x="457200" y="960120"/>
            <a:ext cx="1828800" cy="45720"/>
          </a:xfrm>
          <a:prstGeom prst="rect">
            <a:avLst/>
          </a:prstGeom>
          <a:solidFill>
            <a:srgbClr val="FF4F12"/>
          </a:solidFill>
          <a:ln/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0243E60-76EC-0A4D-04E0-1598E2EFA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7353" y="1073531"/>
            <a:ext cx="3795649" cy="3795649"/>
          </a:xfrm>
          <a:prstGeom prst="roundRect">
            <a:avLst/>
          </a:prstGeom>
        </p:spPr>
      </p:pic>
      <p:sp>
        <p:nvSpPr>
          <p:cNvPr id="126" name="v2 kicker"/>
          <p:cNvSpPr txBox="1"/>
          <p:nvPr/>
        </p:nvSpPr>
        <p:spPr>
          <a:xfrm>
            <a:off x="457200" y="204320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02 · МЕТОДОЛОГИЯ</a:t>
            </a:r>
          </a:p>
        </p:txBody>
      </p:sp>
      <p:sp>
        <p:nvSpPr>
          <p:cNvPr id="127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17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14289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DF433D6-2B38-82EE-E92E-912EED76E6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73" b="3404"/>
          <a:stretch/>
        </p:blipFill>
        <p:spPr>
          <a:xfrm>
            <a:off x="1650126" y="0"/>
            <a:ext cx="5843747" cy="819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8081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DF433D6-2B38-82EE-E92E-912EED76E6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73" b="3404"/>
          <a:stretch/>
        </p:blipFill>
        <p:spPr>
          <a:xfrm>
            <a:off x="1650126" y="-3323507"/>
            <a:ext cx="5843747" cy="819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238801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11">
            <a:extLst>
              <a:ext uri="{FF2B5EF4-FFF2-40B4-BE49-F238E27FC236}">
                <a16:creationId xmlns:a16="http://schemas.microsoft.com/office/drawing/2014/main" id="{916070B2-8A52-C5FC-9E13-774F70877C10}"/>
              </a:ext>
            </a:extLst>
          </p:cNvPr>
          <p:cNvSpPr/>
          <p:nvPr/>
        </p:nvSpPr>
        <p:spPr>
          <a:xfrm>
            <a:off x="377536" y="1073531"/>
            <a:ext cx="5764319" cy="895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Члены ПК крупных конференций 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</a:rPr>
              <a:t>Глубинные интервью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A1F9C874-2BBA-E296-8971-F4DE4FFC439A}"/>
              </a:ext>
            </a:extLst>
          </p:cNvPr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Методология исследования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8479A966-5930-0D13-E85B-3BD8F4C63179}"/>
              </a:ext>
            </a:extLst>
          </p:cNvPr>
          <p:cNvSpPr/>
          <p:nvPr/>
        </p:nvSpPr>
        <p:spPr>
          <a:xfrm>
            <a:off x="457200" y="960120"/>
            <a:ext cx="1828800" cy="45720"/>
          </a:xfrm>
          <a:prstGeom prst="rect">
            <a:avLst/>
          </a:prstGeom>
          <a:solidFill>
            <a:srgbClr val="FF4F12"/>
          </a:solidFill>
          <a:ln/>
        </p:spPr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221CC86B-AFE3-6933-6492-4F7DBCFE2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4197" y="1670580"/>
            <a:ext cx="4692267" cy="3198600"/>
          </a:xfrm>
          <a:prstGeom prst="round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" name="v2 kicker"/>
          <p:cNvSpPr txBox="1"/>
          <p:nvPr/>
        </p:nvSpPr>
        <p:spPr>
          <a:xfrm>
            <a:off x="457200" y="204320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02 · МЕТОДОЛОГИЯ</a:t>
            </a:r>
          </a:p>
        </p:txBody>
      </p:sp>
      <p:sp>
        <p:nvSpPr>
          <p:cNvPr id="1128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20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839402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11">
            <a:extLst>
              <a:ext uri="{FF2B5EF4-FFF2-40B4-BE49-F238E27FC236}">
                <a16:creationId xmlns:a16="http://schemas.microsoft.com/office/drawing/2014/main" id="{916070B2-8A52-C5FC-9E13-774F70877C10}"/>
              </a:ext>
            </a:extLst>
          </p:cNvPr>
          <p:cNvSpPr/>
          <p:nvPr/>
        </p:nvSpPr>
        <p:spPr>
          <a:xfrm>
            <a:off x="377536" y="1073531"/>
            <a:ext cx="5764319" cy="1328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Члены ПК крупных конференций 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Глубинные интервью</a:t>
            </a:r>
            <a:endParaRPr lang="en-US" sz="2400" dirty="0">
              <a:solidFill>
                <a:schemeClr val="bg1"/>
              </a:solidFill>
            </a:endParaRP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</a:rPr>
              <a:t>Создание классификатора компаний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A1F9C874-2BBA-E296-8971-F4DE4FFC439A}"/>
              </a:ext>
            </a:extLst>
          </p:cNvPr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Методология исследования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8479A966-5930-0D13-E85B-3BD8F4C63179}"/>
              </a:ext>
            </a:extLst>
          </p:cNvPr>
          <p:cNvSpPr/>
          <p:nvPr/>
        </p:nvSpPr>
        <p:spPr>
          <a:xfrm>
            <a:off x="457200" y="960120"/>
            <a:ext cx="1828800" cy="45720"/>
          </a:xfrm>
          <a:prstGeom prst="rect">
            <a:avLst/>
          </a:prstGeom>
          <a:solidFill>
            <a:srgbClr val="FF4F12"/>
          </a:solidFill>
          <a:ln/>
        </p:spPr>
      </p:sp>
      <p:sp>
        <p:nvSpPr>
          <p:cNvPr id="126" name="v2 kicker"/>
          <p:cNvSpPr txBox="1"/>
          <p:nvPr/>
        </p:nvSpPr>
        <p:spPr>
          <a:xfrm>
            <a:off x="457200" y="204320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02 · МЕТОДОЛОГИЯ</a:t>
            </a:r>
          </a:p>
        </p:txBody>
      </p:sp>
      <p:sp>
        <p:nvSpPr>
          <p:cNvPr id="127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21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  <p:pic>
        <p:nvPicPr>
          <p:cNvPr id="128" name="v2 Классификатор компаний" descr="Классификатор компаний: бигтехи, госы и окологосы, ИТ-компании, интеграторы, аутстафф/аутсорс, другие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2000" y="2480000"/>
            <a:ext cx="4500000" cy="2208000"/>
          </a:xfrm>
          <a:prstGeom prst="roundRect">
            <a:avLst>
              <a:gd name="adj" fmla="val 4000"/>
            </a:avLst>
          </a:prstGeom>
        </p:spPr>
      </p:pic>
    </p:spTree>
    <p:extLst>
      <p:ext uri="{BB962C8B-B14F-4D97-AF65-F5344CB8AC3E}">
        <p14:creationId xmlns:p14="http://schemas.microsoft.com/office/powerpoint/2010/main" val="39158311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DA574C5-8B6B-10F1-8830-C9BB41A262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625" b="6975"/>
          <a:stretch/>
        </p:blipFill>
        <p:spPr>
          <a:xfrm>
            <a:off x="415924" y="246930"/>
            <a:ext cx="8312151" cy="464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8258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11">
            <a:extLst>
              <a:ext uri="{FF2B5EF4-FFF2-40B4-BE49-F238E27FC236}">
                <a16:creationId xmlns:a16="http://schemas.microsoft.com/office/drawing/2014/main" id="{916070B2-8A52-C5FC-9E13-774F70877C10}"/>
              </a:ext>
            </a:extLst>
          </p:cNvPr>
          <p:cNvSpPr/>
          <p:nvPr/>
        </p:nvSpPr>
        <p:spPr>
          <a:xfrm>
            <a:off x="377536" y="1073531"/>
            <a:ext cx="5764319" cy="25006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Члены ПК крупных конференций 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Глубинные интервью</a:t>
            </a:r>
            <a:endParaRPr lang="en-US" sz="2400" dirty="0">
              <a:solidFill>
                <a:schemeClr val="bg1"/>
              </a:solidFill>
            </a:endParaRP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Создание классификатора компаний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</a:rPr>
              <a:t>Создание чек-листа:</a:t>
            </a:r>
            <a:br>
              <a:rPr lang="ru-RU" sz="2400" b="1" dirty="0">
                <a:solidFill>
                  <a:schemeClr val="bg1"/>
                </a:solidFill>
              </a:rPr>
            </a:br>
            <a:r>
              <a:rPr lang="ru-RU" sz="2400" b="1" dirty="0">
                <a:solidFill>
                  <a:schemeClr val="bg1"/>
                </a:solidFill>
              </a:rPr>
              <a:t>- для исследования</a:t>
            </a:r>
            <a:br>
              <a:rPr lang="ru-RU" sz="2400" b="1" dirty="0">
                <a:solidFill>
                  <a:schemeClr val="bg1"/>
                </a:solidFill>
              </a:rPr>
            </a:br>
            <a:r>
              <a:rPr lang="ru-RU" sz="2400" b="1" dirty="0">
                <a:solidFill>
                  <a:schemeClr val="bg1"/>
                </a:solidFill>
              </a:rPr>
              <a:t>- для себя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A1F9C874-2BBA-E296-8971-F4DE4FFC439A}"/>
              </a:ext>
            </a:extLst>
          </p:cNvPr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Методология исследования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8479A966-5930-0D13-E85B-3BD8F4C63179}"/>
              </a:ext>
            </a:extLst>
          </p:cNvPr>
          <p:cNvSpPr/>
          <p:nvPr/>
        </p:nvSpPr>
        <p:spPr>
          <a:xfrm>
            <a:off x="457200" y="960120"/>
            <a:ext cx="1828800" cy="45720"/>
          </a:xfrm>
          <a:prstGeom prst="rect">
            <a:avLst/>
          </a:prstGeom>
          <a:solidFill>
            <a:srgbClr val="FF4F12"/>
          </a:solidFill>
          <a:ln/>
        </p:spPr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FB3E04-6A97-2BE8-96BB-8E37F96B1E19}"/>
              </a:ext>
            </a:extLst>
          </p:cNvPr>
          <p:cNvSpPr txBox="1"/>
          <p:nvPr/>
        </p:nvSpPr>
        <p:spPr>
          <a:xfrm>
            <a:off x="6650761" y="4069969"/>
            <a:ext cx="140392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o-RO" sz="1600" dirty="0">
                <a:solidFill>
                  <a:schemeClr val="bg1"/>
                </a:solidFill>
                <a:hlinkClick r:id="rId3"/>
              </a:rPr>
              <a:t>github.com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4E90AE-9E61-505C-45F5-D0AE62F80D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8983" y="1073531"/>
            <a:ext cx="2827482" cy="2827482"/>
          </a:xfrm>
          <a:prstGeom prst="rect">
            <a:avLst/>
          </a:prstGeom>
        </p:spPr>
      </p:pic>
      <p:sp>
        <p:nvSpPr>
          <p:cNvPr id="126" name="v2 kicker"/>
          <p:cNvSpPr txBox="1"/>
          <p:nvPr/>
        </p:nvSpPr>
        <p:spPr>
          <a:xfrm>
            <a:off x="457200" y="204320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02 · МЕТОДОЛОГИЯ</a:t>
            </a:r>
          </a:p>
        </p:txBody>
      </p:sp>
      <p:sp>
        <p:nvSpPr>
          <p:cNvPr id="127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23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64208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C70F8D4-0300-3069-81B2-6357815272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28" b="4288"/>
          <a:stretch/>
        </p:blipFill>
        <p:spPr>
          <a:xfrm>
            <a:off x="1892954" y="0"/>
            <a:ext cx="535809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2597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2058DDB9-4488-9483-495F-2B5EECE8F8A9}"/>
              </a:ext>
            </a:extLst>
          </p:cNvPr>
          <p:cNvSpPr txBox="1"/>
          <p:nvPr/>
        </p:nvSpPr>
        <p:spPr>
          <a:xfrm>
            <a:off x="1706618" y="1140589"/>
            <a:ext cx="573930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ln w="25400" cap="rnd" cmpd="sng">
                  <a:solidFill>
                    <a:schemeClr val="accent1">
                      <a:shade val="15000"/>
                    </a:schemeClr>
                  </a:solidFill>
                </a:ln>
                <a:solidFill>
                  <a:srgbClr val="F5F5F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ПОИСК</a:t>
            </a:r>
          </a:p>
          <a:p>
            <a:pPr algn="ctr"/>
            <a:r>
              <a:rPr lang="ru-RU" sz="6000" b="1" dirty="0">
                <a:ln w="25400" cap="rnd" cmpd="sng">
                  <a:solidFill>
                    <a:schemeClr val="accent1">
                      <a:shade val="15000"/>
                    </a:schemeClr>
                  </a:solidFill>
                </a:ln>
                <a:solidFill>
                  <a:srgbClr val="F5F5F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</a:t>
            </a:r>
          </a:p>
          <a:p>
            <a:pPr algn="ctr"/>
            <a:r>
              <a:rPr lang="ru-RU" sz="6000" b="1" dirty="0">
                <a:ln w="25400" cap="rnd" cmpd="sng">
                  <a:solidFill>
                    <a:schemeClr val="accent1">
                      <a:shade val="15000"/>
                    </a:schemeClr>
                  </a:solidFill>
                </a:ln>
                <a:solidFill>
                  <a:srgbClr val="F5F5F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ВАКАНСИИ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D2D5BDB-B247-547E-F1E7-5056CFB3D0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5011" y="3865917"/>
            <a:ext cx="1361164" cy="120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036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Вакансии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960120"/>
            <a:ext cx="1828800" cy="45720"/>
          </a:xfrm>
          <a:prstGeom prst="rect">
            <a:avLst/>
          </a:prstGeom>
          <a:solidFill>
            <a:srgbClr val="FF4F12"/>
          </a:solidFill>
          <a:ln/>
        </p:spPr>
      </p:sp>
      <p:sp>
        <p:nvSpPr>
          <p:cNvPr id="5" name="Text 3"/>
          <p:cNvSpPr/>
          <p:nvPr/>
        </p:nvSpPr>
        <p:spPr>
          <a:xfrm>
            <a:off x="457199" y="1280160"/>
            <a:ext cx="4240307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Классика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Aft>
                <a:spcPts val="450"/>
              </a:spcAft>
              <a:buClr>
                <a:srgbClr val="1CF2DE"/>
              </a:buClr>
              <a:buSzPct val="80000"/>
            </a:pPr>
            <a:endParaRPr lang="ru-RU" sz="18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E8A1646-1F22-F130-ACBD-87D7EDD4E1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4838" y="1280160"/>
            <a:ext cx="4751962" cy="2533014"/>
          </a:xfrm>
          <a:prstGeom prst="roundRect">
            <a:avLst/>
          </a:prstGeom>
        </p:spPr>
      </p:pic>
      <p:sp>
        <p:nvSpPr>
          <p:cNvPr id="106" name="v2 kicker"/>
          <p:cNvSpPr txBox="1"/>
          <p:nvPr/>
        </p:nvSpPr>
        <p:spPr>
          <a:xfrm>
            <a:off x="457200" y="204320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03 · ПОИСК И ВАКАНСИИ</a:t>
            </a:r>
          </a:p>
        </p:txBody>
      </p:sp>
      <p:sp>
        <p:nvSpPr>
          <p:cNvPr id="107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26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8576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Вакансии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960120"/>
            <a:ext cx="1828800" cy="45720"/>
          </a:xfrm>
          <a:prstGeom prst="rect">
            <a:avLst/>
          </a:prstGeom>
          <a:solidFill>
            <a:srgbClr val="FF4F12"/>
          </a:solidFill>
          <a:ln/>
        </p:spPr>
      </p:sp>
      <p:sp>
        <p:nvSpPr>
          <p:cNvPr id="5" name="Text 3"/>
          <p:cNvSpPr/>
          <p:nvPr/>
        </p:nvSpPr>
        <p:spPr>
          <a:xfrm>
            <a:off x="457199" y="1280160"/>
            <a:ext cx="4240307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Классика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Зонтичная вакансия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Aft>
                <a:spcPts val="450"/>
              </a:spcAft>
              <a:buClr>
                <a:srgbClr val="1CF2DE"/>
              </a:buClr>
              <a:buSzPct val="80000"/>
            </a:pPr>
            <a:endParaRPr lang="ru-RU" sz="18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694342D-FE92-1FA2-6F5D-58B7E81B5C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4838" y="1280160"/>
            <a:ext cx="4751962" cy="2467533"/>
          </a:xfrm>
          <a:prstGeom prst="roundRect">
            <a:avLst/>
          </a:prstGeom>
        </p:spPr>
      </p:pic>
      <p:sp>
        <p:nvSpPr>
          <p:cNvPr id="107" name="v2 kicker"/>
          <p:cNvSpPr txBox="1"/>
          <p:nvPr/>
        </p:nvSpPr>
        <p:spPr>
          <a:xfrm>
            <a:off x="457200" y="204320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03 · ПОИСК И ВАКАНСИИ</a:t>
            </a:r>
          </a:p>
        </p:txBody>
      </p:sp>
      <p:sp>
        <p:nvSpPr>
          <p:cNvPr id="108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27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2471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17FF2D6-C777-7D60-4EAD-8C614AC4FF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1A1536"/>
              </a:clrFrom>
              <a:clrTo>
                <a:srgbClr val="1A1536">
                  <a:alpha val="0"/>
                </a:srgbClr>
              </a:clrTo>
            </a:clrChange>
          </a:blip>
          <a:srcRect t="7111" b="5872"/>
          <a:stretch/>
        </p:blipFill>
        <p:spPr>
          <a:xfrm>
            <a:off x="634513" y="0"/>
            <a:ext cx="787497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2609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Вакансии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960120"/>
            <a:ext cx="1828800" cy="45720"/>
          </a:xfrm>
          <a:prstGeom prst="rect">
            <a:avLst/>
          </a:prstGeom>
          <a:solidFill>
            <a:srgbClr val="FF4F12"/>
          </a:solidFill>
          <a:ln/>
        </p:spPr>
      </p:sp>
      <p:sp>
        <p:nvSpPr>
          <p:cNvPr id="5" name="Text 3"/>
          <p:cNvSpPr/>
          <p:nvPr/>
        </p:nvSpPr>
        <p:spPr>
          <a:xfrm>
            <a:off x="457199" y="1280160"/>
            <a:ext cx="4240307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Классика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Зонтичная вакансия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Псевдо-вакансия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Aft>
                <a:spcPts val="450"/>
              </a:spcAft>
              <a:buClr>
                <a:srgbClr val="1CF2DE"/>
              </a:buClr>
              <a:buSzPct val="80000"/>
            </a:pPr>
            <a:endParaRPr lang="ru-RU" sz="18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4D11F74-1E18-D663-2EBB-0C84E5D565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34" t="6223" r="3012" b="6223"/>
          <a:stretch/>
        </p:blipFill>
        <p:spPr>
          <a:xfrm>
            <a:off x="4572000" y="1005840"/>
            <a:ext cx="4114800" cy="3642345"/>
          </a:xfrm>
          <a:prstGeom prst="roundRect">
            <a:avLst/>
          </a:prstGeom>
        </p:spPr>
      </p:pic>
      <p:sp>
        <p:nvSpPr>
          <p:cNvPr id="113" name="v2 kicker"/>
          <p:cNvSpPr txBox="1"/>
          <p:nvPr/>
        </p:nvSpPr>
        <p:spPr>
          <a:xfrm>
            <a:off x="457200" y="204320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03 · ПОИСК И ВАКАНСИИ</a:t>
            </a:r>
          </a:p>
        </p:txBody>
      </p:sp>
      <p:sp>
        <p:nvSpPr>
          <p:cNvPr id="114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29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4679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63B0BDD-2880-0A9C-C150-A84E04629E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580"/>
          <a:stretch/>
        </p:blipFill>
        <p:spPr>
          <a:xfrm>
            <a:off x="0" y="0"/>
            <a:ext cx="9088193" cy="473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5820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Вакансии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960120"/>
            <a:ext cx="1828800" cy="45720"/>
          </a:xfrm>
          <a:prstGeom prst="rect">
            <a:avLst/>
          </a:prstGeom>
          <a:solidFill>
            <a:srgbClr val="FF4F12"/>
          </a:solidFill>
          <a:ln/>
        </p:spPr>
      </p:sp>
      <p:sp>
        <p:nvSpPr>
          <p:cNvPr id="5" name="Text 3"/>
          <p:cNvSpPr/>
          <p:nvPr/>
        </p:nvSpPr>
        <p:spPr>
          <a:xfrm>
            <a:off x="457199" y="1280160"/>
            <a:ext cx="4240307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Классика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Зонтичная вакансия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Псевдо-вакансия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Что-то странное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Aft>
                <a:spcPts val="450"/>
              </a:spcAft>
              <a:buClr>
                <a:srgbClr val="1CF2DE"/>
              </a:buClr>
              <a:buSzPct val="80000"/>
            </a:pPr>
            <a:endParaRPr lang="ru-RU" sz="18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61C08D-6708-DA17-00F0-08E01C2981B1}"/>
              </a:ext>
            </a:extLst>
          </p:cNvPr>
          <p:cNvSpPr txBox="1"/>
          <p:nvPr/>
        </p:nvSpPr>
        <p:spPr>
          <a:xfrm>
            <a:off x="6643992" y="4561403"/>
            <a:ext cx="20428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14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https://ya.zerocoder.ru/</a:t>
            </a:r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B5B3573-C75C-9D15-F31C-9D468012D3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9395" y="1091508"/>
            <a:ext cx="4177405" cy="3384227"/>
          </a:xfrm>
          <a:prstGeom prst="rect">
            <a:avLst/>
          </a:prstGeom>
        </p:spPr>
      </p:pic>
      <p:sp>
        <p:nvSpPr>
          <p:cNvPr id="110" name="v2 kicker"/>
          <p:cNvSpPr txBox="1"/>
          <p:nvPr/>
        </p:nvSpPr>
        <p:spPr>
          <a:xfrm>
            <a:off x="457200" y="204320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03 · ПОИСК И ВАКАНСИИ</a:t>
            </a:r>
          </a:p>
        </p:txBody>
      </p:sp>
      <p:sp>
        <p:nvSpPr>
          <p:cNvPr id="111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31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78452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Вакансии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960120"/>
            <a:ext cx="1828800" cy="45720"/>
          </a:xfrm>
          <a:prstGeom prst="rect">
            <a:avLst/>
          </a:prstGeom>
          <a:solidFill>
            <a:srgbClr val="FF4F12"/>
          </a:solidFill>
          <a:ln/>
        </p:spPr>
      </p:sp>
      <p:sp>
        <p:nvSpPr>
          <p:cNvPr id="5" name="Text 3"/>
          <p:cNvSpPr/>
          <p:nvPr/>
        </p:nvSpPr>
        <p:spPr>
          <a:xfrm>
            <a:off x="425823" y="1565910"/>
            <a:ext cx="8292354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spcAft>
                <a:spcPts val="450"/>
              </a:spcAft>
              <a:buClr>
                <a:srgbClr val="1CF2DE"/>
              </a:buClr>
              <a:buSzPct val="80000"/>
            </a:pPr>
            <a:r>
              <a:rPr lang="ru-RU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Не везде указана ЗП</a:t>
            </a:r>
          </a:p>
          <a:p>
            <a:pPr algn="ctr">
              <a:spcAft>
                <a:spcPts val="450"/>
              </a:spcAft>
              <a:buClr>
                <a:srgbClr val="1CF2DE"/>
              </a:buClr>
              <a:buSzPct val="80000"/>
            </a:pPr>
            <a:r>
              <a:rPr lang="ru-RU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Вилка на первой встрече</a:t>
            </a:r>
          </a:p>
          <a:p>
            <a:pPr algn="ctr">
              <a:spcAft>
                <a:spcPts val="450"/>
              </a:spcAft>
              <a:buClr>
                <a:srgbClr val="1CF2DE"/>
              </a:buClr>
              <a:buSzPct val="80000"/>
            </a:pPr>
            <a:r>
              <a:rPr lang="ru-RU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Это норма!</a:t>
            </a:r>
          </a:p>
        </p:txBody>
      </p:sp>
      <p:sp>
        <p:nvSpPr>
          <p:cNvPr id="106" name="v2 kicker"/>
          <p:cNvSpPr txBox="1"/>
          <p:nvPr/>
        </p:nvSpPr>
        <p:spPr>
          <a:xfrm>
            <a:off x="457200" y="204320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03 · ПОИСК И ВАКАНСИИ</a:t>
            </a:r>
          </a:p>
        </p:txBody>
      </p:sp>
      <p:sp>
        <p:nvSpPr>
          <p:cNvPr id="107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32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  <p:sp>
        <p:nvSpPr>
          <p:cNvPr id="108" name="v2 bracket"/>
          <p:cNvSpPr/>
          <p:nvPr/>
        </p:nvSpPr>
        <p:spPr>
          <a:xfrm>
            <a:off x="950000" y="1250000"/>
            <a:ext cx="330000" cy="30000"/>
          </a:xfrm>
          <a:prstGeom prst="rect">
            <a:avLst/>
          </a:prstGeom>
          <a:solidFill>
            <a:srgbClr val="FF4F12"/>
          </a:solidFill>
          <a:ln>
            <a:noFill/>
          </a:ln>
        </p:spPr>
      </p:sp>
      <p:sp>
        <p:nvSpPr>
          <p:cNvPr id="109" name="v2 bracket"/>
          <p:cNvSpPr/>
          <p:nvPr/>
        </p:nvSpPr>
        <p:spPr>
          <a:xfrm>
            <a:off x="950000" y="1250000"/>
            <a:ext cx="30000" cy="330000"/>
          </a:xfrm>
          <a:prstGeom prst="rect">
            <a:avLst/>
          </a:prstGeom>
          <a:solidFill>
            <a:srgbClr val="FF4F12"/>
          </a:solidFill>
          <a:ln>
            <a:noFill/>
          </a:ln>
        </p:spPr>
      </p:sp>
      <p:sp>
        <p:nvSpPr>
          <p:cNvPr id="110" name="v2 bracket"/>
          <p:cNvSpPr/>
          <p:nvPr/>
        </p:nvSpPr>
        <p:spPr>
          <a:xfrm>
            <a:off x="7864000" y="3870000"/>
            <a:ext cx="330000" cy="30000"/>
          </a:xfrm>
          <a:prstGeom prst="rect">
            <a:avLst/>
          </a:prstGeom>
          <a:solidFill>
            <a:srgbClr val="FF4F12"/>
          </a:solidFill>
          <a:ln>
            <a:noFill/>
          </a:ln>
        </p:spPr>
      </p:sp>
      <p:sp>
        <p:nvSpPr>
          <p:cNvPr id="111" name="v2 bracket"/>
          <p:cNvSpPr/>
          <p:nvPr/>
        </p:nvSpPr>
        <p:spPr>
          <a:xfrm>
            <a:off x="8164000" y="3570000"/>
            <a:ext cx="30000" cy="330000"/>
          </a:xfrm>
          <a:prstGeom prst="rect">
            <a:avLst/>
          </a:prstGeom>
          <a:solidFill>
            <a:srgbClr val="FF4F12"/>
          </a:solidFill>
          <a:ln>
            <a:noFill/>
          </a:ln>
        </p:spPr>
      </p:sp>
      <p:sp>
        <p:nvSpPr>
          <p:cNvPr id="112" name="v2 stat"/>
          <p:cNvSpPr txBox="1"/>
          <p:nvPr/>
        </p:nvSpPr>
        <p:spPr>
          <a:xfrm>
            <a:off x="1250000" y="4020000"/>
            <a:ext cx="6644000" cy="5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400" b="1" i="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60%+ </a:t>
            </a:r>
            <a:r>
              <a:rPr lang="ru-RU" sz="1200" b="0" i="0" dirty="0">
                <a:solidFill>
                  <a:srgbClr val="FFB08C"/>
                </a:solidFill>
                <a:latin typeface="Arial"/>
                <a:ea typeface="Arial"/>
                <a:cs typeface="Arial"/>
              </a:rPr>
              <a:t>вакансий не указывают вилку — ни на hh, ни на других порталах</a:t>
            </a:r>
          </a:p>
        </p:txBody>
      </p:sp>
    </p:spTree>
    <p:extLst>
      <p:ext uri="{BB962C8B-B14F-4D97-AF65-F5344CB8AC3E}">
        <p14:creationId xmlns:p14="http://schemas.microsoft.com/office/powerpoint/2010/main" val="3541393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Резюме, фильтры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960120"/>
            <a:ext cx="1828800" cy="45720"/>
          </a:xfrm>
          <a:prstGeom prst="rect">
            <a:avLst/>
          </a:prstGeom>
          <a:solidFill>
            <a:srgbClr val="FF4F12"/>
          </a:solidFill>
          <a:ln/>
        </p:spPr>
      </p:sp>
      <p:sp>
        <p:nvSpPr>
          <p:cNvPr id="5" name="Text 3"/>
          <p:cNvSpPr/>
          <p:nvPr/>
        </p:nvSpPr>
        <p:spPr>
          <a:xfrm>
            <a:off x="457199" y="1280160"/>
            <a:ext cx="4240307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ИИ – фильтры</a:t>
            </a:r>
            <a:endParaRPr lang="en-US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Aft>
                <a:spcPts val="450"/>
              </a:spcAft>
              <a:buClr>
                <a:srgbClr val="1CF2DE"/>
              </a:buClr>
              <a:buSzPct val="80000"/>
            </a:pPr>
            <a:endParaRPr lang="ru-RU" sz="18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A220A2-EDDE-DFED-6E1B-B6722CD87BCC}"/>
              </a:ext>
            </a:extLst>
          </p:cNvPr>
          <p:cNvSpPr txBox="1"/>
          <p:nvPr/>
        </p:nvSpPr>
        <p:spPr>
          <a:xfrm>
            <a:off x="6400800" y="4715291"/>
            <a:ext cx="228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https://t-j.ru/proiti-ats-filtri/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E20EFAA-FF5A-4CB0-073E-57406F2E85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016" b="10196"/>
          <a:stretch/>
        </p:blipFill>
        <p:spPr>
          <a:xfrm>
            <a:off x="3302459" y="1280160"/>
            <a:ext cx="5384341" cy="3435131"/>
          </a:xfrm>
          <a:prstGeom prst="rect">
            <a:avLst/>
          </a:prstGeom>
        </p:spPr>
      </p:pic>
      <p:sp>
        <p:nvSpPr>
          <p:cNvPr id="108" name="v2 kicker"/>
          <p:cNvSpPr txBox="1"/>
          <p:nvPr/>
        </p:nvSpPr>
        <p:spPr>
          <a:xfrm>
            <a:off x="457200" y="204320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03 · ПОИСК И ВАКАНСИИ</a:t>
            </a:r>
          </a:p>
        </p:txBody>
      </p:sp>
      <p:sp>
        <p:nvSpPr>
          <p:cNvPr id="109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33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707453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Резюме, фильтры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960120"/>
            <a:ext cx="1828800" cy="45720"/>
          </a:xfrm>
          <a:prstGeom prst="rect">
            <a:avLst/>
          </a:prstGeom>
          <a:solidFill>
            <a:srgbClr val="FF4F12"/>
          </a:solidFill>
          <a:ln/>
        </p:spPr>
      </p:sp>
      <p:sp>
        <p:nvSpPr>
          <p:cNvPr id="5" name="Text 3"/>
          <p:cNvSpPr/>
          <p:nvPr/>
        </p:nvSpPr>
        <p:spPr>
          <a:xfrm>
            <a:off x="457199" y="1280160"/>
            <a:ext cx="4240307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ИИ – фильтры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Публичная деятельность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Aft>
                <a:spcPts val="450"/>
              </a:spcAft>
              <a:buClr>
                <a:srgbClr val="1CF2DE"/>
              </a:buClr>
              <a:buSzPct val="80000"/>
            </a:pPr>
            <a:endParaRPr lang="ru-RU" sz="18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9" name="Как я общаюсь" descr="Как я общаюсь: в интернете и в жизни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9136" y="1280159"/>
            <a:ext cx="4247664" cy="2172000"/>
          </a:xfrm>
          <a:prstGeom prst="roundRect">
            <a:avLst>
              <a:gd name="adj" fmla="val 4000"/>
            </a:avLst>
          </a:prstGeom>
        </p:spPr>
      </p:pic>
      <p:sp>
        <p:nvSpPr>
          <p:cNvPr id="3175" name="v2 kicker"/>
          <p:cNvSpPr txBox="1"/>
          <p:nvPr/>
        </p:nvSpPr>
        <p:spPr>
          <a:xfrm>
            <a:off x="457200" y="204320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03 · ПОИСК И ВАКАНСИИ</a:t>
            </a:r>
          </a:p>
        </p:txBody>
      </p:sp>
      <p:sp>
        <p:nvSpPr>
          <p:cNvPr id="3176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34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71067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Резюме, фильтры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960120"/>
            <a:ext cx="1828800" cy="45720"/>
          </a:xfrm>
          <a:prstGeom prst="rect">
            <a:avLst/>
          </a:prstGeom>
          <a:solidFill>
            <a:srgbClr val="FF4F12"/>
          </a:solidFill>
          <a:ln/>
        </p:spPr>
      </p:sp>
      <p:sp>
        <p:nvSpPr>
          <p:cNvPr id="5" name="Text 3"/>
          <p:cNvSpPr/>
          <p:nvPr/>
        </p:nvSpPr>
        <p:spPr>
          <a:xfrm>
            <a:off x="457199" y="1280160"/>
            <a:ext cx="4240307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ИИ – фильтры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Публичная деятельность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Соц. сети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Aft>
                <a:spcPts val="450"/>
              </a:spcAft>
              <a:buClr>
                <a:srgbClr val="1CF2DE"/>
              </a:buClr>
              <a:buSzPct val="80000"/>
            </a:pPr>
            <a:endParaRPr lang="ru-RU" sz="18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A85D27BD-BA2C-1958-2652-F40FD23FC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242313" y="1280160"/>
            <a:ext cx="4444487" cy="2275500"/>
          </a:xfrm>
          <a:prstGeom prst="roundRect">
            <a:avLst>
              <a:gd name="adj" fmla="val 4000"/>
            </a:avLst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1" name="v2 kicker"/>
          <p:cNvSpPr txBox="1"/>
          <p:nvPr/>
        </p:nvSpPr>
        <p:spPr>
          <a:xfrm>
            <a:off x="457200" y="204320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03 · ПОИСК И ВАКАНСИИ</a:t>
            </a:r>
          </a:p>
        </p:txBody>
      </p:sp>
      <p:sp>
        <p:nvSpPr>
          <p:cNvPr id="2152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35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506610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Резюме, фильтры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960120"/>
            <a:ext cx="1828800" cy="45720"/>
          </a:xfrm>
          <a:prstGeom prst="rect">
            <a:avLst/>
          </a:prstGeom>
          <a:solidFill>
            <a:srgbClr val="FF4F12"/>
          </a:solidFill>
          <a:ln/>
        </p:spPr>
      </p:sp>
      <p:sp>
        <p:nvSpPr>
          <p:cNvPr id="5" name="Text 3"/>
          <p:cNvSpPr/>
          <p:nvPr/>
        </p:nvSpPr>
        <p:spPr>
          <a:xfrm>
            <a:off x="457199" y="1280160"/>
            <a:ext cx="4240307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ИИ – фильтры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Публичная деятельность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Соц. сети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Образование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Aft>
                <a:spcPts val="450"/>
              </a:spcAft>
              <a:buClr>
                <a:srgbClr val="1CF2DE"/>
              </a:buClr>
              <a:buSzPct val="80000"/>
            </a:pPr>
            <a:endParaRPr lang="ru-RU" sz="18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47D950A-311D-30ED-2379-113BFFADD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3236" y="2833538"/>
            <a:ext cx="5588540" cy="146524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56FB933-66A4-DE5D-0F58-9E8BE15DA3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3236" y="1366040"/>
            <a:ext cx="6172200" cy="3503140"/>
          </a:xfrm>
          <a:prstGeom prst="rect">
            <a:avLst/>
          </a:prstGeom>
        </p:spPr>
      </p:pic>
      <p:sp>
        <p:nvSpPr>
          <p:cNvPr id="107" name="v2 kicker"/>
          <p:cNvSpPr txBox="1"/>
          <p:nvPr/>
        </p:nvSpPr>
        <p:spPr>
          <a:xfrm>
            <a:off x="457200" y="204320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03 · ПОИСК И ВАКАНСИИ</a:t>
            </a:r>
          </a:p>
        </p:txBody>
      </p:sp>
      <p:sp>
        <p:nvSpPr>
          <p:cNvPr id="108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36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99847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Резюме, фильтры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960120"/>
            <a:ext cx="1828800" cy="45720"/>
          </a:xfrm>
          <a:prstGeom prst="rect">
            <a:avLst/>
          </a:prstGeom>
          <a:solidFill>
            <a:srgbClr val="FF4F12"/>
          </a:solidFill>
          <a:ln/>
        </p:spPr>
      </p:sp>
      <p:sp>
        <p:nvSpPr>
          <p:cNvPr id="5" name="Text 3"/>
          <p:cNvSpPr/>
          <p:nvPr/>
        </p:nvSpPr>
        <p:spPr>
          <a:xfrm>
            <a:off x="457199" y="1280160"/>
            <a:ext cx="4240307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ИИ – фильтры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Публичная деятельность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Соц. сети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Образование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Вкусовщина руководителя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Aft>
                <a:spcPts val="450"/>
              </a:spcAft>
              <a:buClr>
                <a:srgbClr val="1CF2DE"/>
              </a:buClr>
              <a:buSzPct val="80000"/>
            </a:pPr>
            <a:endParaRPr lang="ru-RU" sz="18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5CFBFC55-61A2-C5BF-7365-752A19287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600" y="1280160"/>
            <a:ext cx="5621811" cy="3189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9" name="v2 kicker"/>
          <p:cNvSpPr txBox="1"/>
          <p:nvPr/>
        </p:nvSpPr>
        <p:spPr>
          <a:xfrm>
            <a:off x="457200" y="204320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03 · ПОИСК И ВАКАНСИИ</a:t>
            </a:r>
          </a:p>
        </p:txBody>
      </p:sp>
      <p:sp>
        <p:nvSpPr>
          <p:cNvPr id="4200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37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316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Резюме, фильтры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960120"/>
            <a:ext cx="1828800" cy="45720"/>
          </a:xfrm>
          <a:prstGeom prst="rect">
            <a:avLst/>
          </a:prstGeom>
          <a:solidFill>
            <a:srgbClr val="FF4F12"/>
          </a:solidFill>
          <a:ln/>
        </p:spPr>
      </p:sp>
      <p:sp>
        <p:nvSpPr>
          <p:cNvPr id="5" name="Text 3"/>
          <p:cNvSpPr/>
          <p:nvPr/>
        </p:nvSpPr>
        <p:spPr>
          <a:xfrm>
            <a:off x="457199" y="1280160"/>
            <a:ext cx="4240307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ИИ – фильтры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Публичная деятельность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Соц. сети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Образование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Вкусовщина руководителя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Корпоративная культура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Aft>
                <a:spcPts val="450"/>
              </a:spcAft>
              <a:buClr>
                <a:srgbClr val="1CF2DE"/>
              </a:buClr>
              <a:buSzPct val="80000"/>
            </a:pPr>
            <a:endParaRPr lang="ru-RU" sz="18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7172" name="Picture 4" descr="Picture background">
            <a:extLst>
              <a:ext uri="{FF2B5EF4-FFF2-40B4-BE49-F238E27FC236}">
                <a16:creationId xmlns:a16="http://schemas.microsoft.com/office/drawing/2014/main" id="{8C4E4D7F-46D4-376F-3056-ADB7977FD4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0" t="11102" r="6170" b="10733"/>
          <a:stretch/>
        </p:blipFill>
        <p:spPr bwMode="auto">
          <a:xfrm>
            <a:off x="4464044" y="1280160"/>
            <a:ext cx="4348263" cy="2180991"/>
          </a:xfrm>
          <a:prstGeom prst="round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6608889-C980-B5F2-87B0-5B595840EE86}"/>
              </a:ext>
            </a:extLst>
          </p:cNvPr>
          <p:cNvSpPr txBox="1"/>
          <p:nvPr/>
        </p:nvSpPr>
        <p:spPr>
          <a:xfrm>
            <a:off x="4974745" y="3461151"/>
            <a:ext cx="33268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https://www.youtube.com/watch?v=txmyk65LYa4</a:t>
            </a:r>
            <a:r>
              <a:rPr lang="ru-RU" sz="12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273" name="v2 kicker"/>
          <p:cNvSpPr txBox="1"/>
          <p:nvPr/>
        </p:nvSpPr>
        <p:spPr>
          <a:xfrm>
            <a:off x="457200" y="204320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03 · ПОИСК И ВАКАНСИИ</a:t>
            </a:r>
          </a:p>
        </p:txBody>
      </p:sp>
      <p:sp>
        <p:nvSpPr>
          <p:cNvPr id="7274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38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159351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Резюме, фильтры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960120"/>
            <a:ext cx="1828800" cy="45720"/>
          </a:xfrm>
          <a:prstGeom prst="rect">
            <a:avLst/>
          </a:prstGeom>
          <a:solidFill>
            <a:srgbClr val="FF4F12"/>
          </a:solidFill>
          <a:ln/>
        </p:spPr>
      </p:sp>
      <p:sp>
        <p:nvSpPr>
          <p:cNvPr id="5" name="Text 3"/>
          <p:cNvSpPr/>
          <p:nvPr/>
        </p:nvSpPr>
        <p:spPr>
          <a:xfrm>
            <a:off x="457199" y="1280160"/>
            <a:ext cx="4240307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ИИ – фильтры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Публичная деятельность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Соц. сети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Образование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Вкусовщина руководителя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Корпоративная культура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Разные уровни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Aft>
                <a:spcPts val="450"/>
              </a:spcAft>
              <a:buClr>
                <a:srgbClr val="1CF2DE"/>
              </a:buClr>
              <a:buSzPct val="80000"/>
            </a:pPr>
            <a:endParaRPr lang="ru-RU" sz="18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6146" name="Picture 2" descr="Picture background">
            <a:extLst>
              <a:ext uri="{FF2B5EF4-FFF2-40B4-BE49-F238E27FC236}">
                <a16:creationId xmlns:a16="http://schemas.microsoft.com/office/drawing/2014/main" id="{05333D2E-7D29-CA3D-DD2F-06C0242383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8" r="24753"/>
          <a:stretch/>
        </p:blipFill>
        <p:spPr bwMode="auto">
          <a:xfrm>
            <a:off x="5873777" y="960120"/>
            <a:ext cx="2813023" cy="3863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47" name="v2 kicker"/>
          <p:cNvSpPr txBox="1"/>
          <p:nvPr/>
        </p:nvSpPr>
        <p:spPr>
          <a:xfrm>
            <a:off x="457200" y="204320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03 · ПОИСК И ВАКАНСИИ</a:t>
            </a:r>
          </a:p>
        </p:txBody>
      </p:sp>
      <p:sp>
        <p:nvSpPr>
          <p:cNvPr id="6248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39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602900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Накрутка опыта в резюме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960120"/>
            <a:ext cx="1828800" cy="45720"/>
          </a:xfrm>
          <a:prstGeom prst="rect">
            <a:avLst/>
          </a:prstGeom>
          <a:solidFill>
            <a:srgbClr val="FF4F12"/>
          </a:solidFill>
          <a:ln/>
        </p:spPr>
      </p:sp>
      <p:sp>
        <p:nvSpPr>
          <p:cNvPr id="5" name="Text 3"/>
          <p:cNvSpPr/>
          <p:nvPr/>
        </p:nvSpPr>
        <p:spPr>
          <a:xfrm>
            <a:off x="2500000" y="1400000"/>
            <a:ext cx="6186800" cy="2650000"/>
          </a:xfrm>
          <a:prstGeom prst="rect">
            <a:avLst/>
          </a:prstGeom>
          <a:solidFill>
            <a:srgbClr val="252050"/>
          </a:solidFill>
          <a:ln w="12700">
            <a:solidFill>
              <a:srgbClr val="FF4F12"/>
            </a:solidFill>
          </a:ln>
        </p:spPr>
        <p:txBody>
          <a:bodyPr wrap="square" lIns="380000" tIns="200000" rIns="330000" bIns="200000" rtlCol="0" anchor="ctr">
            <a:noAutofit/>
          </a:bodyPr>
          <a:lstStyle/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«Накрутки» портят рынок: такие кандидаты проходят HR-фильтры, доходят до тех собеседования, но «сыпется» при отходе от натасканных шаблонов. Это трата времени нанимающего менеджера и команды, вызывает ложные ожидания по уровню «Лев Толстой, запусти BigTech»</a:t>
            </a:r>
          </a:p>
          <a:p>
            <a:pPr marL="0" indent="0" algn="r">
              <a:spcBef>
                <a:spcPts val="12"/>
              </a:spcBef>
              <a:buNone/>
            </a:pPr>
            <a:r>
              <a:rPr lang="ru-RU" sz="1300" b="1" i="0" dirty="0">
                <a:solidFill>
                  <a:srgbClr val="FFB08C"/>
                </a:solidFill>
                <a:latin typeface="Arial"/>
                <a:ea typeface="Arial"/>
                <a:cs typeface="Arial"/>
              </a:rPr>
              <a:t>© Михаил Савин</a:t>
            </a:r>
          </a:p>
        </p:txBody>
      </p:sp>
      <p:sp>
        <p:nvSpPr>
          <p:cNvPr id="106" name="v2 kicker"/>
          <p:cNvSpPr txBox="1"/>
          <p:nvPr/>
        </p:nvSpPr>
        <p:spPr>
          <a:xfrm>
            <a:off x="457200" y="204320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03 · ПОИСК И ВАКАНСИИ</a:t>
            </a:r>
          </a:p>
        </p:txBody>
      </p:sp>
      <p:sp>
        <p:nvSpPr>
          <p:cNvPr id="107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40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  <p:sp>
        <p:nvSpPr>
          <p:cNvPr id="108" name="v2 quote mark"/>
          <p:cNvSpPr txBox="1"/>
          <p:nvPr/>
        </p:nvSpPr>
        <p:spPr>
          <a:xfrm>
            <a:off x="2290000" y="1150000"/>
            <a:ext cx="500000" cy="5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4000" b="1" i="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«</a:t>
            </a:r>
          </a:p>
        </p:txBody>
      </p:sp>
      <p:pic>
        <p:nvPicPr>
          <p:cNvPr id="109" name="Михаил Савин" descr="Михаил Сави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00" y="1975000"/>
            <a:ext cx="1500000" cy="1500000"/>
          </a:xfrm>
          <a:prstGeom prst="ellipse">
            <a:avLst/>
          </a:prstGeom>
          <a:ln w="38100">
            <a:solidFill>
              <a:srgbClr val="FF4F12"/>
            </a:solidFill>
          </a:ln>
        </p:spPr>
      </p:pic>
    </p:spTree>
    <p:extLst>
      <p:ext uri="{BB962C8B-B14F-4D97-AF65-F5344CB8AC3E}">
        <p14:creationId xmlns:p14="http://schemas.microsoft.com/office/powerpoint/2010/main" val="9060186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E0B42C-9870-0799-08BC-18EF095882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275" b="6245"/>
          <a:stretch/>
        </p:blipFill>
        <p:spPr>
          <a:xfrm>
            <a:off x="0" y="-162342"/>
            <a:ext cx="9144000" cy="5305842"/>
          </a:xfrm>
          <a:prstGeom prst="rect">
            <a:avLst/>
          </a:prstGeom>
        </p:spPr>
      </p:pic>
      <p:sp>
        <p:nvSpPr>
          <p:cNvPr id="9" name="Text 1">
            <a:extLst>
              <a:ext uri="{FF2B5EF4-FFF2-40B4-BE49-F238E27FC236}">
                <a16:creationId xmlns:a16="http://schemas.microsoft.com/office/drawing/2014/main" id="{642903C2-6FAF-7404-5C9D-EA2155FB2FEE}"/>
              </a:ext>
            </a:extLst>
          </p:cNvPr>
          <p:cNvSpPr/>
          <p:nvPr/>
        </p:nvSpPr>
        <p:spPr>
          <a:xfrm>
            <a:off x="1593715" y="3899494"/>
            <a:ext cx="595657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ТЕСТОВЫЕ ЗАДАНИЯ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1768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2058DDB9-4488-9483-495F-2B5EECE8F8A9}"/>
              </a:ext>
            </a:extLst>
          </p:cNvPr>
          <p:cNvSpPr txBox="1"/>
          <p:nvPr/>
        </p:nvSpPr>
        <p:spPr>
          <a:xfrm>
            <a:off x="1986294" y="1140589"/>
            <a:ext cx="51714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ln w="25400" cap="rnd" cmpd="sng">
                  <a:solidFill>
                    <a:schemeClr val="accent1">
                      <a:shade val="15000"/>
                    </a:schemeClr>
                  </a:solidFill>
                </a:ln>
                <a:solidFill>
                  <a:srgbClr val="F5F5F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УСЛОВИЯ</a:t>
            </a:r>
          </a:p>
          <a:p>
            <a:pPr algn="ctr"/>
            <a:r>
              <a:rPr lang="ru-RU" sz="6000" b="1" dirty="0">
                <a:ln w="25400" cap="rnd" cmpd="sng">
                  <a:solidFill>
                    <a:schemeClr val="accent1">
                      <a:shade val="15000"/>
                    </a:schemeClr>
                  </a:solidFill>
                </a:ln>
                <a:solidFill>
                  <a:srgbClr val="F5F5F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 </a:t>
            </a:r>
          </a:p>
          <a:p>
            <a:pPr algn="ctr"/>
            <a:r>
              <a:rPr lang="ru-RU" sz="6000" b="1" dirty="0">
                <a:ln w="25400" cap="rnd" cmpd="sng">
                  <a:solidFill>
                    <a:schemeClr val="accent1">
                      <a:shade val="15000"/>
                    </a:schemeClr>
                  </a:solidFill>
                </a:ln>
                <a:solidFill>
                  <a:srgbClr val="F5F5F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КУЛЬТУРА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D2D5BDB-B247-547E-F1E7-5056CFB3D0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5011" y="3865917"/>
            <a:ext cx="1361164" cy="120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7452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Зарплаты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960120"/>
            <a:ext cx="1828800" cy="45720"/>
          </a:xfrm>
          <a:prstGeom prst="rect">
            <a:avLst/>
          </a:prstGeom>
          <a:solidFill>
            <a:srgbClr val="FF4F12"/>
          </a:solidFill>
          <a:ln/>
        </p:spPr>
      </p:sp>
      <p:sp>
        <p:nvSpPr>
          <p:cNvPr id="5" name="Text 3"/>
          <p:cNvSpPr/>
          <p:nvPr/>
        </p:nvSpPr>
        <p:spPr>
          <a:xfrm>
            <a:off x="425823" y="1565910"/>
            <a:ext cx="8292354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spcAft>
                <a:spcPts val="450"/>
              </a:spcAft>
              <a:buClr>
                <a:srgbClr val="1CF2DE"/>
              </a:buClr>
              <a:buSzPct val="80000"/>
            </a:pPr>
            <a:r>
              <a:rPr lang="ru-RU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Проговорите вилку</a:t>
            </a:r>
          </a:p>
          <a:p>
            <a:pPr algn="ctr">
              <a:spcAft>
                <a:spcPts val="450"/>
              </a:spcAft>
              <a:buClr>
                <a:srgbClr val="1CF2DE"/>
              </a:buClr>
              <a:buSzPct val="80000"/>
            </a:pPr>
            <a:r>
              <a:rPr lang="ru-RU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Обсудите ВСЕ условия</a:t>
            </a:r>
          </a:p>
          <a:p>
            <a:pPr algn="ctr">
              <a:spcAft>
                <a:spcPts val="450"/>
              </a:spcAft>
              <a:buClr>
                <a:srgbClr val="1CF2DE"/>
              </a:buClr>
              <a:buSzPct val="80000"/>
            </a:pPr>
            <a:r>
              <a:rPr lang="ru-RU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Убедитесь, что всё есть</a:t>
            </a:r>
            <a:br>
              <a:rPr lang="en-US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оффере</a:t>
            </a:r>
          </a:p>
        </p:txBody>
      </p:sp>
      <p:sp>
        <p:nvSpPr>
          <p:cNvPr id="106" name="v2 kicker"/>
          <p:cNvSpPr txBox="1"/>
          <p:nvPr/>
        </p:nvSpPr>
        <p:spPr>
          <a:xfrm>
            <a:off x="457200" y="204320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04 · УСЛОВИЯ И КУЛЬТУРА</a:t>
            </a:r>
          </a:p>
        </p:txBody>
      </p:sp>
      <p:sp>
        <p:nvSpPr>
          <p:cNvPr id="107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43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  <p:sp>
        <p:nvSpPr>
          <p:cNvPr id="108" name="v2 bracket"/>
          <p:cNvSpPr/>
          <p:nvPr/>
        </p:nvSpPr>
        <p:spPr>
          <a:xfrm>
            <a:off x="950000" y="1250000"/>
            <a:ext cx="330000" cy="30000"/>
          </a:xfrm>
          <a:prstGeom prst="rect">
            <a:avLst/>
          </a:prstGeom>
          <a:solidFill>
            <a:srgbClr val="FF4F12"/>
          </a:solidFill>
          <a:ln>
            <a:noFill/>
          </a:ln>
        </p:spPr>
      </p:sp>
      <p:sp>
        <p:nvSpPr>
          <p:cNvPr id="109" name="v2 bracket"/>
          <p:cNvSpPr/>
          <p:nvPr/>
        </p:nvSpPr>
        <p:spPr>
          <a:xfrm>
            <a:off x="950000" y="1250000"/>
            <a:ext cx="30000" cy="330000"/>
          </a:xfrm>
          <a:prstGeom prst="rect">
            <a:avLst/>
          </a:prstGeom>
          <a:solidFill>
            <a:srgbClr val="FF4F12"/>
          </a:solidFill>
          <a:ln>
            <a:noFill/>
          </a:ln>
        </p:spPr>
      </p:sp>
      <p:sp>
        <p:nvSpPr>
          <p:cNvPr id="110" name="v2 bracket"/>
          <p:cNvSpPr/>
          <p:nvPr/>
        </p:nvSpPr>
        <p:spPr>
          <a:xfrm>
            <a:off x="7864000" y="4350000"/>
            <a:ext cx="330000" cy="30000"/>
          </a:xfrm>
          <a:prstGeom prst="rect">
            <a:avLst/>
          </a:prstGeom>
          <a:solidFill>
            <a:srgbClr val="FF4F12"/>
          </a:solidFill>
          <a:ln>
            <a:noFill/>
          </a:ln>
        </p:spPr>
      </p:sp>
      <p:sp>
        <p:nvSpPr>
          <p:cNvPr id="111" name="v2 bracket"/>
          <p:cNvSpPr/>
          <p:nvPr/>
        </p:nvSpPr>
        <p:spPr>
          <a:xfrm>
            <a:off x="8164000" y="4050000"/>
            <a:ext cx="30000" cy="330000"/>
          </a:xfrm>
          <a:prstGeom prst="rect">
            <a:avLst/>
          </a:prstGeom>
          <a:solidFill>
            <a:srgbClr val="FF4F12"/>
          </a:solidFill>
          <a:ln>
            <a:noFill/>
          </a:ln>
        </p:spPr>
      </p:sp>
      <p:sp>
        <p:nvSpPr>
          <p:cNvPr id="112" name="v2 author"/>
          <p:cNvSpPr txBox="1"/>
          <p:nvPr/>
        </p:nvSpPr>
        <p:spPr>
          <a:xfrm>
            <a:off x="4700000" y="4420000"/>
            <a:ext cx="3494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spcBef>
                <a:spcPts val="0"/>
              </a:spcBef>
              <a:buNone/>
            </a:pPr>
            <a:r>
              <a:rPr lang="ru-RU" sz="1300" b="1" i="0" dirty="0">
                <a:solidFill>
                  <a:srgbClr val="FFB08C"/>
                </a:solidFill>
                <a:latin typeface="Arial"/>
                <a:ea typeface="Arial"/>
                <a:cs typeface="Arial"/>
              </a:rPr>
              <a:t>© Крылов Александр</a:t>
            </a:r>
          </a:p>
        </p:txBody>
      </p:sp>
    </p:spTree>
    <p:extLst>
      <p:ext uri="{BB962C8B-B14F-4D97-AF65-F5344CB8AC3E}">
        <p14:creationId xmlns:p14="http://schemas.microsoft.com/office/powerpoint/2010/main" val="1284402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SOFT VS HARD SKILLS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960120"/>
            <a:ext cx="1828800" cy="45720"/>
          </a:xfrm>
          <a:prstGeom prst="rect">
            <a:avLst/>
          </a:prstGeom>
          <a:solidFill>
            <a:srgbClr val="FF4F12"/>
          </a:solidFill>
          <a:ln/>
        </p:spPr>
      </p:sp>
      <p:sp>
        <p:nvSpPr>
          <p:cNvPr id="5" name="Text 3"/>
          <p:cNvSpPr/>
          <p:nvPr/>
        </p:nvSpPr>
        <p:spPr>
          <a:xfrm>
            <a:off x="2500000" y="1450000"/>
            <a:ext cx="6186800" cy="2500000"/>
          </a:xfrm>
          <a:prstGeom prst="rect">
            <a:avLst/>
          </a:prstGeom>
          <a:solidFill>
            <a:srgbClr val="252050"/>
          </a:solidFill>
          <a:ln w="12700">
            <a:solidFill>
              <a:srgbClr val="FF4F12"/>
            </a:solidFill>
          </a:ln>
        </p:spPr>
        <p:txBody>
          <a:bodyPr wrap="square" lIns="380000" tIns="200000" rIns="330000" bIns="200000" rtlCol="0" anchor="ctr">
            <a:noAutofit/>
          </a:bodyPr>
          <a:lstStyle/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Я предпочту взять в команду менее опытного, но адекватного, мотивированного и коммуникабельного кандидата, чем токсичного эксперта</a:t>
            </a:r>
          </a:p>
          <a:p>
            <a:pPr marL="0" indent="0" algn="r">
              <a:spcBef>
                <a:spcPts val="12"/>
              </a:spcBef>
              <a:buNone/>
            </a:pPr>
            <a:r>
              <a:rPr lang="ru-RU" sz="1300" b="1" i="0" dirty="0">
                <a:solidFill>
                  <a:srgbClr val="FFB08C"/>
                </a:solidFill>
                <a:latin typeface="Arial"/>
                <a:ea typeface="Arial"/>
                <a:cs typeface="Arial"/>
              </a:rPr>
              <a:t>© Кирилл Борисов</a:t>
            </a:r>
          </a:p>
        </p:txBody>
      </p:sp>
      <p:sp>
        <p:nvSpPr>
          <p:cNvPr id="106" name="v2 kicker"/>
          <p:cNvSpPr txBox="1"/>
          <p:nvPr/>
        </p:nvSpPr>
        <p:spPr>
          <a:xfrm>
            <a:off x="457200" y="204320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04 · УСЛОВИЯ И КУЛЬТУРА</a:t>
            </a:r>
          </a:p>
        </p:txBody>
      </p:sp>
      <p:sp>
        <p:nvSpPr>
          <p:cNvPr id="107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44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  <p:sp>
        <p:nvSpPr>
          <p:cNvPr id="108" name="v2 quote mark"/>
          <p:cNvSpPr txBox="1"/>
          <p:nvPr/>
        </p:nvSpPr>
        <p:spPr>
          <a:xfrm>
            <a:off x="2290000" y="1200000"/>
            <a:ext cx="500000" cy="5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4000" b="1" i="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«</a:t>
            </a:r>
          </a:p>
        </p:txBody>
      </p:sp>
      <p:pic>
        <p:nvPicPr>
          <p:cNvPr id="109" name="Кирилл Борисов" descr="Кирилл Борисов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00" y="1950000"/>
            <a:ext cx="1500000" cy="1500000"/>
          </a:xfrm>
          <a:prstGeom prst="ellipse">
            <a:avLst/>
          </a:prstGeom>
          <a:ln w="38100">
            <a:solidFill>
              <a:srgbClr val="FF4F12"/>
            </a:solidFill>
          </a:ln>
        </p:spPr>
      </p:pic>
    </p:spTree>
    <p:extLst>
      <p:ext uri="{BB962C8B-B14F-4D97-AF65-F5344CB8AC3E}">
        <p14:creationId xmlns:p14="http://schemas.microsoft.com/office/powerpoint/2010/main" val="26648219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SOFT VS HARD SKILLS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960120"/>
            <a:ext cx="1828800" cy="45720"/>
          </a:xfrm>
          <a:prstGeom prst="rect">
            <a:avLst/>
          </a:prstGeom>
          <a:solidFill>
            <a:srgbClr val="FF4F12"/>
          </a:solidFill>
          <a:ln/>
        </p:spPr>
      </p:sp>
      <p:sp>
        <p:nvSpPr>
          <p:cNvPr id="2" name="Text 3"/>
          <p:cNvSpPr/>
          <p:nvPr/>
        </p:nvSpPr>
        <p:spPr>
          <a:xfrm>
            <a:off x="457200" y="1450000"/>
            <a:ext cx="6650000" cy="2500000"/>
          </a:xfrm>
          <a:prstGeom prst="rect">
            <a:avLst/>
          </a:prstGeom>
          <a:solidFill>
            <a:srgbClr val="252050"/>
          </a:solidFill>
          <a:ln w="12700">
            <a:solidFill>
              <a:srgbClr val="FF4F12"/>
            </a:solidFill>
          </a:ln>
        </p:spPr>
        <p:txBody>
          <a:bodyPr wrap="square" lIns="380000" tIns="200000" rIns="330000" bIns="200000" rtlCol="0" anchor="ctr">
            <a:noAutofit/>
          </a:bodyPr>
          <a:lstStyle/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При близких грейдах предпочтение — кандидату с сильными софт-скиллами. Нанимать токсичного, но высококвалифицированного сеньора рискованно для команды</a:t>
            </a:r>
          </a:p>
          <a:p>
            <a:pPr marL="0" indent="0" algn="r">
              <a:spcBef>
                <a:spcPts val="12"/>
              </a:spcBef>
              <a:buNone/>
            </a:pPr>
            <a:r>
              <a:rPr lang="ru-RU" sz="1300" b="1" i="0" dirty="0">
                <a:solidFill>
                  <a:srgbClr val="FFB08C"/>
                </a:solidFill>
                <a:latin typeface="Arial"/>
                <a:ea typeface="Arial"/>
                <a:cs typeface="Arial"/>
              </a:rPr>
              <a:t>© Антон Егорушков</a:t>
            </a:r>
          </a:p>
        </p:txBody>
      </p:sp>
      <p:sp>
        <p:nvSpPr>
          <p:cNvPr id="105" name="v2 kicker"/>
          <p:cNvSpPr txBox="1"/>
          <p:nvPr/>
        </p:nvSpPr>
        <p:spPr>
          <a:xfrm>
            <a:off x="457200" y="204320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04 · УСЛОВИЯ И КУЛЬТУРА</a:t>
            </a:r>
          </a:p>
        </p:txBody>
      </p:sp>
      <p:sp>
        <p:nvSpPr>
          <p:cNvPr id="106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45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  <p:sp>
        <p:nvSpPr>
          <p:cNvPr id="107" name="v2 quote mark"/>
          <p:cNvSpPr txBox="1"/>
          <p:nvPr/>
        </p:nvSpPr>
        <p:spPr>
          <a:xfrm>
            <a:off x="247200" y="1200000"/>
            <a:ext cx="500000" cy="5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4000" b="1" i="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«</a:t>
            </a:r>
          </a:p>
        </p:txBody>
      </p:sp>
      <p:pic>
        <p:nvPicPr>
          <p:cNvPr id="108" name="Антон Егорушков" descr="Антон Егорушков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0000" y="1130000"/>
            <a:ext cx="1038208" cy="3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967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SOFT VS HARD SKILLS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960120"/>
            <a:ext cx="1828800" cy="45720"/>
          </a:xfrm>
          <a:prstGeom prst="rect">
            <a:avLst/>
          </a:prstGeom>
          <a:solidFill>
            <a:srgbClr val="FF4F12"/>
          </a:solidFill>
          <a:ln/>
        </p:spPr>
      </p:sp>
      <p:sp>
        <p:nvSpPr>
          <p:cNvPr id="2" name="Text 3"/>
          <p:cNvSpPr/>
          <p:nvPr/>
        </p:nvSpPr>
        <p:spPr>
          <a:xfrm>
            <a:off x="2500000" y="1350000"/>
            <a:ext cx="6186800" cy="2800000"/>
          </a:xfrm>
          <a:prstGeom prst="rect">
            <a:avLst/>
          </a:prstGeom>
          <a:solidFill>
            <a:srgbClr val="252050"/>
          </a:solidFill>
          <a:ln w="12700">
            <a:solidFill>
              <a:srgbClr val="FF4F12"/>
            </a:solidFill>
          </a:ln>
        </p:spPr>
        <p:txBody>
          <a:bodyPr wrap="square" lIns="380000" tIns="200000" rIns="330000" bIns="200000" rtlCol="0" anchor="ctr">
            <a:noAutofit/>
          </a:bodyPr>
          <a:lstStyle/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500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Компания часто берет junior/middle-minus специалистов, прокачивает их экспертизу внутри, после чего они выходят на проекты с лидом и показывают отличные результаты. Практика успешно применяется около четырех лет, особенно в направлении DevOps. Это подтверждает эффективность модели «учим и дотягиваем».</a:t>
            </a:r>
          </a:p>
          <a:p>
            <a:pPr marL="0" indent="0" algn="r">
              <a:spcBef>
                <a:spcPts val="12"/>
              </a:spcBef>
              <a:buNone/>
            </a:pPr>
            <a:r>
              <a:rPr lang="ru-RU" sz="1300" b="1" i="0" dirty="0">
                <a:solidFill>
                  <a:srgbClr val="FFB08C"/>
                </a:solidFill>
                <a:latin typeface="Arial"/>
                <a:ea typeface="Arial"/>
                <a:cs typeface="Arial"/>
              </a:rPr>
              <a:t>© Александр Кириллов</a:t>
            </a:r>
          </a:p>
        </p:txBody>
      </p:sp>
      <p:sp>
        <p:nvSpPr>
          <p:cNvPr id="105" name="v2 kicker"/>
          <p:cNvSpPr txBox="1"/>
          <p:nvPr/>
        </p:nvSpPr>
        <p:spPr>
          <a:xfrm>
            <a:off x="457200" y="204320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04 · УСЛОВИЯ И КУЛЬТУРА</a:t>
            </a:r>
          </a:p>
        </p:txBody>
      </p:sp>
      <p:sp>
        <p:nvSpPr>
          <p:cNvPr id="106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46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  <p:sp>
        <p:nvSpPr>
          <p:cNvPr id="107" name="v2 quote mark"/>
          <p:cNvSpPr txBox="1"/>
          <p:nvPr/>
        </p:nvSpPr>
        <p:spPr>
          <a:xfrm>
            <a:off x="2290000" y="1100000"/>
            <a:ext cx="500000" cy="5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4000" b="1" i="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«</a:t>
            </a:r>
          </a:p>
        </p:txBody>
      </p:sp>
      <p:pic>
        <p:nvPicPr>
          <p:cNvPr id="108" name="Александр Кириллов" descr="Александр Кириллов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00" y="2000000"/>
            <a:ext cx="1500000" cy="1500000"/>
          </a:xfrm>
          <a:prstGeom prst="ellipse">
            <a:avLst/>
          </a:prstGeom>
          <a:ln w="38100">
            <a:solidFill>
              <a:srgbClr val="FF4F12"/>
            </a:solidFill>
          </a:ln>
        </p:spPr>
      </p:pic>
    </p:spTree>
    <p:extLst>
      <p:ext uri="{BB962C8B-B14F-4D97-AF65-F5344CB8AC3E}">
        <p14:creationId xmlns:p14="http://schemas.microsoft.com/office/powerpoint/2010/main" val="37688774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Red</a:t>
            </a: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-флаги руководителей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960120"/>
            <a:ext cx="1828800" cy="45720"/>
          </a:xfrm>
          <a:prstGeom prst="rect">
            <a:avLst/>
          </a:prstGeom>
          <a:solidFill>
            <a:srgbClr val="FF4F12"/>
          </a:solidFill>
          <a:ln/>
        </p:spPr>
      </p:sp>
      <p:sp>
        <p:nvSpPr>
          <p:cNvPr id="5" name="Text 3"/>
          <p:cNvSpPr/>
          <p:nvPr/>
        </p:nvSpPr>
        <p:spPr>
          <a:xfrm>
            <a:off x="457199" y="1280160"/>
            <a:ext cx="8324492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Присвоение чужих заслуг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Aft>
                <a:spcPts val="450"/>
              </a:spcAft>
              <a:buClr>
                <a:srgbClr val="1CF2DE"/>
              </a:buClr>
              <a:buSzPct val="80000"/>
            </a:pPr>
            <a:endParaRPr lang="ru-RU" sz="18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BB53C91-78B5-EDB6-354E-CB0DAA01BA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51" b="3112"/>
          <a:stretch/>
        </p:blipFill>
        <p:spPr>
          <a:xfrm>
            <a:off x="0" y="0"/>
            <a:ext cx="9144000" cy="13568452"/>
          </a:xfrm>
          <a:prstGeom prst="rect">
            <a:avLst/>
          </a:prstGeom>
        </p:spPr>
      </p:pic>
      <p:sp>
        <p:nvSpPr>
          <p:cNvPr id="107" name="v2 kicker"/>
          <p:cNvSpPr txBox="1"/>
          <p:nvPr/>
        </p:nvSpPr>
        <p:spPr>
          <a:xfrm>
            <a:off x="457200" y="204320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04 · УСЛОВИЯ И КУЛЬТУРА</a:t>
            </a:r>
          </a:p>
        </p:txBody>
      </p:sp>
    </p:spTree>
    <p:extLst>
      <p:ext uri="{BB962C8B-B14F-4D97-AF65-F5344CB8AC3E}">
        <p14:creationId xmlns:p14="http://schemas.microsoft.com/office/powerpoint/2010/main" val="8626530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Red</a:t>
            </a: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-флаги руководителей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960120"/>
            <a:ext cx="1828800" cy="45720"/>
          </a:xfrm>
          <a:prstGeom prst="rect">
            <a:avLst/>
          </a:prstGeom>
          <a:solidFill>
            <a:srgbClr val="FF4F12"/>
          </a:solidFill>
          <a:ln/>
        </p:spPr>
      </p:sp>
      <p:sp>
        <p:nvSpPr>
          <p:cNvPr id="5" name="Text 3"/>
          <p:cNvSpPr/>
          <p:nvPr/>
        </p:nvSpPr>
        <p:spPr>
          <a:xfrm>
            <a:off x="457199" y="1280160"/>
            <a:ext cx="8324492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Присвоение чужих заслуг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Aft>
                <a:spcPts val="450"/>
              </a:spcAft>
              <a:buClr>
                <a:srgbClr val="1CF2DE"/>
              </a:buClr>
              <a:buSzPct val="80000"/>
            </a:pPr>
            <a:endParaRPr lang="ru-RU" sz="18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BB53C91-78B5-EDB6-354E-CB0DAA01BA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51" b="3112"/>
          <a:stretch/>
        </p:blipFill>
        <p:spPr>
          <a:xfrm>
            <a:off x="0" y="-5244852"/>
            <a:ext cx="9144000" cy="13568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1197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Red</a:t>
            </a: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-флаги руководителей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960120"/>
            <a:ext cx="1828800" cy="45720"/>
          </a:xfrm>
          <a:prstGeom prst="rect">
            <a:avLst/>
          </a:prstGeom>
          <a:solidFill>
            <a:srgbClr val="FF4F12"/>
          </a:solidFill>
          <a:ln/>
        </p:spPr>
      </p:sp>
      <p:sp>
        <p:nvSpPr>
          <p:cNvPr id="5" name="Text 3"/>
          <p:cNvSpPr/>
          <p:nvPr/>
        </p:nvSpPr>
        <p:spPr>
          <a:xfrm>
            <a:off x="457199" y="1280160"/>
            <a:ext cx="8324492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Присвоение чужих заслуг</a:t>
            </a: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57175" indent="-257175">
              <a:spcAft>
                <a:spcPts val="450"/>
              </a:spcAft>
              <a:buClr>
                <a:srgbClr val="1CF2DE"/>
              </a:buClr>
              <a:buSzPct val="80000"/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Aft>
                <a:spcPts val="450"/>
              </a:spcAft>
              <a:buClr>
                <a:srgbClr val="1CF2DE"/>
              </a:buClr>
              <a:buSzPct val="80000"/>
            </a:pPr>
            <a:endParaRPr lang="ru-RU" sz="18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BB53C91-78B5-EDB6-354E-CB0DAA01BA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51" b="3112"/>
          <a:stretch/>
        </p:blipFill>
        <p:spPr>
          <a:xfrm>
            <a:off x="0" y="-8419377"/>
            <a:ext cx="9144000" cy="13568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4243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6A1CB8A-514D-017B-5599-666C1DDA40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431" b="4202"/>
          <a:stretch/>
        </p:blipFill>
        <p:spPr>
          <a:xfrm>
            <a:off x="-1" y="-112138"/>
            <a:ext cx="9158193" cy="5564034"/>
          </a:xfrm>
          <a:prstGeom prst="rect">
            <a:avLst/>
          </a:prstGeom>
        </p:spPr>
      </p:pic>
      <p:sp>
        <p:nvSpPr>
          <p:cNvPr id="3" name="Text 1"/>
          <p:cNvSpPr/>
          <p:nvPr/>
        </p:nvSpPr>
        <p:spPr>
          <a:xfrm>
            <a:off x="319177" y="188055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Формат работы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07" name="v2 kicker"/>
          <p:cNvSpPr txBox="1"/>
          <p:nvPr/>
        </p:nvSpPr>
        <p:spPr>
          <a:xfrm>
            <a:off x="319177" y="168055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04 · УСЛОВИЯ И КУЛЬТУРА</a:t>
            </a:r>
          </a:p>
        </p:txBody>
      </p:sp>
      <p:sp>
        <p:nvSpPr>
          <p:cNvPr id="108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50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485270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9FA6181-68EE-726E-0F8A-41EDFA03CC9B}"/>
              </a:ext>
            </a:extLst>
          </p:cNvPr>
          <p:cNvSpPr/>
          <p:nvPr/>
        </p:nvSpPr>
        <p:spPr>
          <a:xfrm>
            <a:off x="319177" y="188055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Плюшки в компании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CE9EF7-B488-CD54-7EAD-9AA7D00081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878" b="5912"/>
          <a:stretch/>
        </p:blipFill>
        <p:spPr>
          <a:xfrm>
            <a:off x="1735694" y="919575"/>
            <a:ext cx="5672611" cy="4071547"/>
          </a:xfrm>
          <a:prstGeom prst="rect">
            <a:avLst/>
          </a:prstGeom>
        </p:spPr>
      </p:pic>
      <p:sp>
        <p:nvSpPr>
          <p:cNvPr id="104" name="v2 kicker"/>
          <p:cNvSpPr txBox="1"/>
          <p:nvPr/>
        </p:nvSpPr>
        <p:spPr>
          <a:xfrm>
            <a:off x="319177" y="168055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04 · УСЛОВИЯ И КУЛЬТУРА</a:t>
            </a:r>
          </a:p>
        </p:txBody>
      </p:sp>
      <p:sp>
        <p:nvSpPr>
          <p:cNvPr id="105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51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962377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9FA6181-68EE-726E-0F8A-41EDFA03CC9B}"/>
              </a:ext>
            </a:extLst>
          </p:cNvPr>
          <p:cNvSpPr/>
          <p:nvPr/>
        </p:nvSpPr>
        <p:spPr>
          <a:xfrm>
            <a:off x="319177" y="188055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Денежные</a:t>
            </a:r>
            <a:endParaRPr lang="en-US" sz="3600" dirty="0">
              <a:solidFill>
                <a:schemeClr val="bg1"/>
              </a:solidFill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799ED3A8-F26D-9608-9AA8-B12551CCB0D7}"/>
              </a:ext>
            </a:extLst>
          </p:cNvPr>
          <p:cNvGrpSpPr/>
          <p:nvPr/>
        </p:nvGrpSpPr>
        <p:grpSpPr>
          <a:xfrm>
            <a:off x="490937" y="618838"/>
            <a:ext cx="8162125" cy="4080440"/>
            <a:chOff x="490937" y="618838"/>
            <a:chExt cx="8162125" cy="4080440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BC66501F-75ED-ADB0-3037-2ECE5A2312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1A1536"/>
                </a:clrFrom>
                <a:clrTo>
                  <a:srgbClr val="1A1536">
                    <a:alpha val="0"/>
                  </a:srgbClr>
                </a:clrTo>
              </a:clrChange>
            </a:blip>
            <a:srcRect b="8314"/>
            <a:stretch/>
          </p:blipFill>
          <p:spPr>
            <a:xfrm>
              <a:off x="490937" y="618838"/>
              <a:ext cx="8162125" cy="4080440"/>
            </a:xfrm>
            <a:prstGeom prst="rect">
              <a:avLst/>
            </a:prstGeom>
          </p:spPr>
        </p:pic>
        <p:sp>
          <p:nvSpPr>
            <p:cNvPr id="6" name="Скругленный прямоугольник 5">
              <a:extLst>
                <a:ext uri="{FF2B5EF4-FFF2-40B4-BE49-F238E27FC236}">
                  <a16:creationId xmlns:a16="http://schemas.microsoft.com/office/drawing/2014/main" id="{7C4BFD24-C4C3-A5C8-5F8A-5F27A10B1CE6}"/>
                </a:ext>
              </a:extLst>
            </p:cNvPr>
            <p:cNvSpPr/>
            <p:nvPr/>
          </p:nvSpPr>
          <p:spPr>
            <a:xfrm>
              <a:off x="490937" y="1822708"/>
              <a:ext cx="2789382" cy="2876570"/>
            </a:xfrm>
            <a:prstGeom prst="roundRect">
              <a:avLst/>
            </a:prstGeom>
            <a:solidFill>
              <a:srgbClr val="1C14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Скругленный прямоугольник 6">
              <a:extLst>
                <a:ext uri="{FF2B5EF4-FFF2-40B4-BE49-F238E27FC236}">
                  <a16:creationId xmlns:a16="http://schemas.microsoft.com/office/drawing/2014/main" id="{17CE935F-F149-5AA6-1A9A-4B50355761B6}"/>
                </a:ext>
              </a:extLst>
            </p:cNvPr>
            <p:cNvSpPr/>
            <p:nvPr/>
          </p:nvSpPr>
          <p:spPr>
            <a:xfrm>
              <a:off x="5863680" y="1133464"/>
              <a:ext cx="2789382" cy="3235335"/>
            </a:xfrm>
            <a:prstGeom prst="roundRect">
              <a:avLst/>
            </a:prstGeom>
            <a:solidFill>
              <a:srgbClr val="1C14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9" name="v2 kicker"/>
          <p:cNvSpPr txBox="1"/>
          <p:nvPr/>
        </p:nvSpPr>
        <p:spPr>
          <a:xfrm>
            <a:off x="319177" y="168055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04 · УСЛОВИЯ И КУЛЬТУРА</a:t>
            </a:r>
          </a:p>
        </p:txBody>
      </p:sp>
      <p:sp>
        <p:nvSpPr>
          <p:cNvPr id="110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52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726691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9FA6181-68EE-726E-0F8A-41EDFA03CC9B}"/>
              </a:ext>
            </a:extLst>
          </p:cNvPr>
          <p:cNvSpPr/>
          <p:nvPr/>
        </p:nvSpPr>
        <p:spPr>
          <a:xfrm>
            <a:off x="319177" y="188055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Денежные</a:t>
            </a:r>
            <a:endParaRPr lang="en-US" sz="3600" dirty="0">
              <a:solidFill>
                <a:schemeClr val="bg1"/>
              </a:solidFill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5865699D-80B9-95F4-28AB-7A44CC34DD47}"/>
              </a:ext>
            </a:extLst>
          </p:cNvPr>
          <p:cNvGrpSpPr/>
          <p:nvPr/>
        </p:nvGrpSpPr>
        <p:grpSpPr>
          <a:xfrm>
            <a:off x="490937" y="618838"/>
            <a:ext cx="8162125" cy="4080440"/>
            <a:chOff x="490937" y="618838"/>
            <a:chExt cx="8162125" cy="4080440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BC66501F-75ED-ADB0-3037-2ECE5A2312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1A1536"/>
                </a:clrFrom>
                <a:clrTo>
                  <a:srgbClr val="1A1536">
                    <a:alpha val="0"/>
                  </a:srgbClr>
                </a:clrTo>
              </a:clrChange>
            </a:blip>
            <a:srcRect b="8314"/>
            <a:stretch/>
          </p:blipFill>
          <p:spPr>
            <a:xfrm>
              <a:off x="490937" y="618838"/>
              <a:ext cx="8162125" cy="4080440"/>
            </a:xfrm>
            <a:prstGeom prst="rect">
              <a:avLst/>
            </a:prstGeom>
          </p:spPr>
        </p:pic>
        <p:sp>
          <p:nvSpPr>
            <p:cNvPr id="6" name="Скругленный прямоугольник 5">
              <a:extLst>
                <a:ext uri="{FF2B5EF4-FFF2-40B4-BE49-F238E27FC236}">
                  <a16:creationId xmlns:a16="http://schemas.microsoft.com/office/drawing/2014/main" id="{7C4BFD24-C4C3-A5C8-5F8A-5F27A10B1CE6}"/>
                </a:ext>
              </a:extLst>
            </p:cNvPr>
            <p:cNvSpPr/>
            <p:nvPr/>
          </p:nvSpPr>
          <p:spPr>
            <a:xfrm>
              <a:off x="490937" y="3315854"/>
              <a:ext cx="2789382" cy="1383423"/>
            </a:xfrm>
            <a:prstGeom prst="roundRect">
              <a:avLst/>
            </a:prstGeom>
            <a:solidFill>
              <a:srgbClr val="1C14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Скругленный прямоугольник 6">
              <a:extLst>
                <a:ext uri="{FF2B5EF4-FFF2-40B4-BE49-F238E27FC236}">
                  <a16:creationId xmlns:a16="http://schemas.microsoft.com/office/drawing/2014/main" id="{17CE935F-F149-5AA6-1A9A-4B50355761B6}"/>
                </a:ext>
              </a:extLst>
            </p:cNvPr>
            <p:cNvSpPr/>
            <p:nvPr/>
          </p:nvSpPr>
          <p:spPr>
            <a:xfrm>
              <a:off x="5863680" y="1133464"/>
              <a:ext cx="2789382" cy="3235335"/>
            </a:xfrm>
            <a:prstGeom prst="roundRect">
              <a:avLst/>
            </a:prstGeom>
            <a:solidFill>
              <a:srgbClr val="1C14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8" name="v2 kicker"/>
          <p:cNvSpPr txBox="1"/>
          <p:nvPr/>
        </p:nvSpPr>
        <p:spPr>
          <a:xfrm>
            <a:off x="319177" y="168055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04 · УСЛОВИЯ И КУЛЬТУРА</a:t>
            </a:r>
          </a:p>
        </p:txBody>
      </p:sp>
      <p:sp>
        <p:nvSpPr>
          <p:cNvPr id="109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53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0780738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9FA6181-68EE-726E-0F8A-41EDFA03CC9B}"/>
              </a:ext>
            </a:extLst>
          </p:cNvPr>
          <p:cNvSpPr/>
          <p:nvPr/>
        </p:nvSpPr>
        <p:spPr>
          <a:xfrm>
            <a:off x="319177" y="188055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Денежные</a:t>
            </a:r>
            <a:endParaRPr lang="en-US" sz="3600" dirty="0">
              <a:solidFill>
                <a:schemeClr val="bg1"/>
              </a:solidFill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384A114F-ADE9-55A0-2EB1-883D135FC644}"/>
              </a:ext>
            </a:extLst>
          </p:cNvPr>
          <p:cNvGrpSpPr/>
          <p:nvPr/>
        </p:nvGrpSpPr>
        <p:grpSpPr>
          <a:xfrm>
            <a:off x="490937" y="618838"/>
            <a:ext cx="8162125" cy="4080440"/>
            <a:chOff x="490937" y="618838"/>
            <a:chExt cx="8162125" cy="4080440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BC66501F-75ED-ADB0-3037-2ECE5A2312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1A1536"/>
                </a:clrFrom>
                <a:clrTo>
                  <a:srgbClr val="1A1536">
                    <a:alpha val="0"/>
                  </a:srgbClr>
                </a:clrTo>
              </a:clrChange>
            </a:blip>
            <a:srcRect b="8314"/>
            <a:stretch/>
          </p:blipFill>
          <p:spPr>
            <a:xfrm>
              <a:off x="490937" y="618838"/>
              <a:ext cx="8162125" cy="4080440"/>
            </a:xfrm>
            <a:prstGeom prst="rect">
              <a:avLst/>
            </a:prstGeom>
          </p:spPr>
        </p:pic>
        <p:sp>
          <p:nvSpPr>
            <p:cNvPr id="7" name="Скругленный прямоугольник 6">
              <a:extLst>
                <a:ext uri="{FF2B5EF4-FFF2-40B4-BE49-F238E27FC236}">
                  <a16:creationId xmlns:a16="http://schemas.microsoft.com/office/drawing/2014/main" id="{17CE935F-F149-5AA6-1A9A-4B50355761B6}"/>
                </a:ext>
              </a:extLst>
            </p:cNvPr>
            <p:cNvSpPr/>
            <p:nvPr/>
          </p:nvSpPr>
          <p:spPr>
            <a:xfrm>
              <a:off x="5863680" y="1133464"/>
              <a:ext cx="2789382" cy="3235335"/>
            </a:xfrm>
            <a:prstGeom prst="roundRect">
              <a:avLst/>
            </a:prstGeom>
            <a:solidFill>
              <a:srgbClr val="1C14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8" name="v2 kicker"/>
          <p:cNvSpPr txBox="1"/>
          <p:nvPr/>
        </p:nvSpPr>
        <p:spPr>
          <a:xfrm>
            <a:off x="319177" y="168055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04 · УСЛОВИЯ И КУЛЬТУРА</a:t>
            </a:r>
          </a:p>
        </p:txBody>
      </p:sp>
      <p:sp>
        <p:nvSpPr>
          <p:cNvPr id="109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54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054016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9FA6181-68EE-726E-0F8A-41EDFA03CC9B}"/>
              </a:ext>
            </a:extLst>
          </p:cNvPr>
          <p:cNvSpPr/>
          <p:nvPr/>
        </p:nvSpPr>
        <p:spPr>
          <a:xfrm>
            <a:off x="319177" y="188055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Денежные</a:t>
            </a:r>
            <a:endParaRPr lang="en-US" sz="3600" dirty="0">
              <a:solidFill>
                <a:schemeClr val="bg1"/>
              </a:solidFill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CCBFF655-0B84-51E9-87C5-BF013051BCBA}"/>
              </a:ext>
            </a:extLst>
          </p:cNvPr>
          <p:cNvGrpSpPr/>
          <p:nvPr/>
        </p:nvGrpSpPr>
        <p:grpSpPr>
          <a:xfrm>
            <a:off x="490937" y="618838"/>
            <a:ext cx="8162125" cy="4080440"/>
            <a:chOff x="490937" y="618838"/>
            <a:chExt cx="8162125" cy="4080440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BC66501F-75ED-ADB0-3037-2ECE5A2312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1A1536"/>
                </a:clrFrom>
                <a:clrTo>
                  <a:srgbClr val="1A1536">
                    <a:alpha val="0"/>
                  </a:srgbClr>
                </a:clrTo>
              </a:clrChange>
            </a:blip>
            <a:srcRect b="8314"/>
            <a:stretch/>
          </p:blipFill>
          <p:spPr>
            <a:xfrm>
              <a:off x="490937" y="618838"/>
              <a:ext cx="8162125" cy="4080440"/>
            </a:xfrm>
            <a:prstGeom prst="rect">
              <a:avLst/>
            </a:prstGeom>
          </p:spPr>
        </p:pic>
        <p:sp>
          <p:nvSpPr>
            <p:cNvPr id="7" name="Скругленный прямоугольник 6">
              <a:extLst>
                <a:ext uri="{FF2B5EF4-FFF2-40B4-BE49-F238E27FC236}">
                  <a16:creationId xmlns:a16="http://schemas.microsoft.com/office/drawing/2014/main" id="{17CE935F-F149-5AA6-1A9A-4B50355761B6}"/>
                </a:ext>
              </a:extLst>
            </p:cNvPr>
            <p:cNvSpPr/>
            <p:nvPr/>
          </p:nvSpPr>
          <p:spPr>
            <a:xfrm>
              <a:off x="5863680" y="2983345"/>
              <a:ext cx="2789382" cy="1385454"/>
            </a:xfrm>
            <a:prstGeom prst="roundRect">
              <a:avLst/>
            </a:prstGeom>
            <a:solidFill>
              <a:srgbClr val="1C14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8" name="v2 kicker"/>
          <p:cNvSpPr txBox="1"/>
          <p:nvPr/>
        </p:nvSpPr>
        <p:spPr>
          <a:xfrm>
            <a:off x="319177" y="168055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04 · УСЛОВИЯ И КУЛЬТУРА</a:t>
            </a:r>
          </a:p>
        </p:txBody>
      </p:sp>
      <p:sp>
        <p:nvSpPr>
          <p:cNvPr id="109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55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2009758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9FA6181-68EE-726E-0F8A-41EDFA03CC9B}"/>
              </a:ext>
            </a:extLst>
          </p:cNvPr>
          <p:cNvSpPr/>
          <p:nvPr/>
        </p:nvSpPr>
        <p:spPr>
          <a:xfrm>
            <a:off x="319177" y="188055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Денежные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66501F-75ED-ADB0-3037-2ECE5A2312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1A1536"/>
              </a:clrFrom>
              <a:clrTo>
                <a:srgbClr val="1A1536">
                  <a:alpha val="0"/>
                </a:srgbClr>
              </a:clrTo>
            </a:clrChange>
          </a:blip>
          <a:srcRect b="8314"/>
          <a:stretch/>
        </p:blipFill>
        <p:spPr>
          <a:xfrm>
            <a:off x="490937" y="618838"/>
            <a:ext cx="8162125" cy="4080440"/>
          </a:xfrm>
          <a:prstGeom prst="rect">
            <a:avLst/>
          </a:prstGeom>
        </p:spPr>
      </p:pic>
      <p:sp>
        <p:nvSpPr>
          <p:cNvPr id="105" name="v2 kicker"/>
          <p:cNvSpPr txBox="1"/>
          <p:nvPr/>
        </p:nvSpPr>
        <p:spPr>
          <a:xfrm>
            <a:off x="319177" y="168055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04 · УСЛОВИЯ И КУЛЬТУРА</a:t>
            </a:r>
          </a:p>
        </p:txBody>
      </p:sp>
      <p:sp>
        <p:nvSpPr>
          <p:cNvPr id="106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56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2933869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9FA6181-68EE-726E-0F8A-41EDFA03CC9B}"/>
              </a:ext>
            </a:extLst>
          </p:cNvPr>
          <p:cNvSpPr/>
          <p:nvPr/>
        </p:nvSpPr>
        <p:spPr>
          <a:xfrm>
            <a:off x="319177" y="188055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Не денежные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EB9FB9A-F411-3F70-A404-12795892C9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656" b="3656"/>
          <a:stretch/>
        </p:blipFill>
        <p:spPr>
          <a:xfrm>
            <a:off x="0" y="-1"/>
            <a:ext cx="9144000" cy="837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30041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9FA6181-68EE-726E-0F8A-41EDFA03CC9B}"/>
              </a:ext>
            </a:extLst>
          </p:cNvPr>
          <p:cNvSpPr/>
          <p:nvPr/>
        </p:nvSpPr>
        <p:spPr>
          <a:xfrm>
            <a:off x="319177" y="188055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Не денежные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EB9FB9A-F411-3F70-A404-12795892C9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656" b="3656"/>
          <a:stretch/>
        </p:blipFill>
        <p:spPr>
          <a:xfrm>
            <a:off x="0" y="-3230213"/>
            <a:ext cx="9144000" cy="837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866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9FA6181-68EE-726E-0F8A-41EDFA03CC9B}"/>
              </a:ext>
            </a:extLst>
          </p:cNvPr>
          <p:cNvSpPr/>
          <p:nvPr/>
        </p:nvSpPr>
        <p:spPr>
          <a:xfrm>
            <a:off x="319177" y="188055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Зарплаты по ИТ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0EB552-78CD-835D-A9AA-D097F653FE72}"/>
              </a:ext>
            </a:extLst>
          </p:cNvPr>
          <p:cNvSpPr txBox="1"/>
          <p:nvPr/>
        </p:nvSpPr>
        <p:spPr>
          <a:xfrm>
            <a:off x="5561762" y="4816945"/>
            <a:ext cx="298701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https://habr.com/ru/articles/1069376/</a:t>
            </a:r>
            <a:r>
              <a:rPr lang="ru-RU" sz="12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27" name="v2 kicker"/>
          <p:cNvSpPr txBox="1"/>
          <p:nvPr/>
        </p:nvSpPr>
        <p:spPr>
          <a:xfrm>
            <a:off x="319177" y="168055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04 · УСЛОВИЯ И КУЛЬТУРА</a:t>
            </a:r>
          </a:p>
        </p:txBody>
      </p:sp>
      <p:sp>
        <p:nvSpPr>
          <p:cNvPr id="1128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59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  <p:sp>
        <p:nvSpPr>
          <p:cNvPr id="1129" name="v2 chart card"/>
          <p:cNvSpPr/>
          <p:nvPr/>
        </p:nvSpPr>
        <p:spPr>
          <a:xfrm>
            <a:off x="457200" y="1000000"/>
            <a:ext cx="8229600" cy="3600000"/>
          </a:xfrm>
          <a:prstGeom prst="roundRect">
            <a:avLst>
              <a:gd name="adj" fmla="val 3000"/>
            </a:avLst>
          </a:prstGeom>
          <a:solidFill>
            <a:srgbClr val="252050"/>
          </a:solidFill>
          <a:ln>
            <a:noFill/>
          </a:ln>
        </p:spPr>
      </p:sp>
      <p:sp>
        <p:nvSpPr>
          <p:cNvPr id="1130" name="v2 chart title"/>
          <p:cNvSpPr txBox="1"/>
          <p:nvPr/>
        </p:nvSpPr>
        <p:spPr>
          <a:xfrm>
            <a:off x="707200" y="1150000"/>
            <a:ext cx="7729600" cy="3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1400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Медиана зарплат по ИТ по площадкам, ₽/мес</a:t>
            </a:r>
          </a:p>
        </p:txBody>
      </p:sp>
      <p:sp>
        <p:nvSpPr>
          <p:cNvPr id="1131" name="v2 label"/>
          <p:cNvSpPr txBox="1"/>
          <p:nvPr/>
        </p:nvSpPr>
        <p:spPr>
          <a:xfrm>
            <a:off x="707200" y="1600000"/>
            <a:ext cx="2700000" cy="637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spcBef>
                <a:spcPts val="0"/>
              </a:spcBef>
              <a:buNone/>
            </a:pPr>
            <a:r>
              <a:rPr lang="ru-RU" sz="1100" b="0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hh (n=38 507)</a:t>
            </a:r>
          </a:p>
        </p:txBody>
      </p:sp>
      <p:sp>
        <p:nvSpPr>
          <p:cNvPr id="1132" name="v2 bar"/>
          <p:cNvSpPr/>
          <p:nvPr/>
        </p:nvSpPr>
        <p:spPr>
          <a:xfrm>
            <a:off x="3557200" y="1753750"/>
            <a:ext cx="1043200" cy="330000"/>
          </a:xfrm>
          <a:prstGeom prst="roundRect">
            <a:avLst>
              <a:gd name="adj" fmla="val 12000"/>
            </a:avLst>
          </a:prstGeom>
          <a:solidFill>
            <a:srgbClr val="7B50FF"/>
          </a:solidFill>
          <a:ln>
            <a:noFill/>
          </a:ln>
        </p:spPr>
      </p:sp>
      <p:sp>
        <p:nvSpPr>
          <p:cNvPr id="1133" name="v2 value"/>
          <p:cNvSpPr txBox="1"/>
          <p:nvPr/>
        </p:nvSpPr>
        <p:spPr>
          <a:xfrm>
            <a:off x="4710400" y="1600000"/>
            <a:ext cx="2300000" cy="637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1200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100 000 ₽ · база</a:t>
            </a:r>
          </a:p>
        </p:txBody>
      </p:sp>
      <p:sp>
        <p:nvSpPr>
          <p:cNvPr id="1134" name="v2 label"/>
          <p:cNvSpPr txBox="1"/>
          <p:nvPr/>
        </p:nvSpPr>
        <p:spPr>
          <a:xfrm>
            <a:off x="707200" y="2237500"/>
            <a:ext cx="2700000" cy="637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spcBef>
                <a:spcPts val="0"/>
              </a:spcBef>
              <a:buNone/>
            </a:pPr>
            <a:r>
              <a:rPr lang="ru-RU" sz="1100" b="0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Telegram (n=4 046)</a:t>
            </a:r>
          </a:p>
        </p:txBody>
      </p:sp>
      <p:sp>
        <p:nvSpPr>
          <p:cNvPr id="1135" name="v2 bar"/>
          <p:cNvSpPr/>
          <p:nvPr/>
        </p:nvSpPr>
        <p:spPr>
          <a:xfrm>
            <a:off x="3557200" y="2391250"/>
            <a:ext cx="2357110" cy="330000"/>
          </a:xfrm>
          <a:prstGeom prst="roundRect">
            <a:avLst>
              <a:gd name="adj" fmla="val 12000"/>
            </a:avLst>
          </a:prstGeom>
          <a:solidFill>
            <a:srgbClr val="7B50FF"/>
          </a:solidFill>
          <a:ln>
            <a:noFill/>
          </a:ln>
        </p:spPr>
      </p:sp>
      <p:sp>
        <p:nvSpPr>
          <p:cNvPr id="1136" name="v2 value"/>
          <p:cNvSpPr txBox="1"/>
          <p:nvPr/>
        </p:nvSpPr>
        <p:spPr>
          <a:xfrm>
            <a:off x="6024310" y="2237500"/>
            <a:ext cx="2300000" cy="637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1200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225 950 ₽ · +126%</a:t>
            </a:r>
          </a:p>
        </p:txBody>
      </p:sp>
      <p:sp>
        <p:nvSpPr>
          <p:cNvPr id="1137" name="v2 label"/>
          <p:cNvSpPr txBox="1"/>
          <p:nvPr/>
        </p:nvSpPr>
        <p:spPr>
          <a:xfrm>
            <a:off x="707200" y="2875000"/>
            <a:ext cx="2700000" cy="637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spcBef>
                <a:spcPts val="0"/>
              </a:spcBef>
              <a:buNone/>
            </a:pPr>
            <a:r>
              <a:rPr lang="ru-RU" sz="1100" b="0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Карьерные сайты компаний (n=1 167)</a:t>
            </a:r>
          </a:p>
        </p:txBody>
      </p:sp>
      <p:sp>
        <p:nvSpPr>
          <p:cNvPr id="1138" name="v2 bar"/>
          <p:cNvSpPr/>
          <p:nvPr/>
        </p:nvSpPr>
        <p:spPr>
          <a:xfrm>
            <a:off x="3557200" y="3028750"/>
            <a:ext cx="2608000" cy="330000"/>
          </a:xfrm>
          <a:prstGeom prst="roundRect">
            <a:avLst>
              <a:gd name="adj" fmla="val 12000"/>
            </a:avLst>
          </a:prstGeom>
          <a:solidFill>
            <a:srgbClr val="7B50FF"/>
          </a:solidFill>
          <a:ln>
            <a:noFill/>
          </a:ln>
        </p:spPr>
      </p:sp>
      <p:sp>
        <p:nvSpPr>
          <p:cNvPr id="1139" name="v2 value"/>
          <p:cNvSpPr txBox="1"/>
          <p:nvPr/>
        </p:nvSpPr>
        <p:spPr>
          <a:xfrm>
            <a:off x="6275200" y="2875000"/>
            <a:ext cx="2300000" cy="637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1200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250 000 ₽ · +150%</a:t>
            </a:r>
          </a:p>
        </p:txBody>
      </p:sp>
      <p:sp>
        <p:nvSpPr>
          <p:cNvPr id="1140" name="v2 label"/>
          <p:cNvSpPr txBox="1"/>
          <p:nvPr/>
        </p:nvSpPr>
        <p:spPr>
          <a:xfrm>
            <a:off x="707200" y="3512500"/>
            <a:ext cx="2700000" cy="637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spcBef>
                <a:spcPts val="0"/>
              </a:spcBef>
              <a:buNone/>
            </a:pPr>
            <a:r>
              <a:rPr lang="ru-RU" sz="1100" b="0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Job-борды типа LinkedIn (n=1 450)</a:t>
            </a:r>
          </a:p>
        </p:txBody>
      </p:sp>
      <p:sp>
        <p:nvSpPr>
          <p:cNvPr id="1141" name="v2 bar"/>
          <p:cNvSpPr/>
          <p:nvPr/>
        </p:nvSpPr>
        <p:spPr>
          <a:xfrm>
            <a:off x="3557200" y="3666250"/>
            <a:ext cx="3001787" cy="330000"/>
          </a:xfrm>
          <a:prstGeom prst="roundRect">
            <a:avLst>
              <a:gd name="adj" fmla="val 12000"/>
            </a:avLst>
          </a:prstGeom>
          <a:solidFill>
            <a:srgbClr val="FF4F12"/>
          </a:solidFill>
          <a:ln>
            <a:noFill/>
          </a:ln>
        </p:spPr>
      </p:sp>
      <p:sp>
        <p:nvSpPr>
          <p:cNvPr id="1142" name="v2 value"/>
          <p:cNvSpPr txBox="1"/>
          <p:nvPr/>
        </p:nvSpPr>
        <p:spPr>
          <a:xfrm>
            <a:off x="6668987" y="3512500"/>
            <a:ext cx="2300000" cy="637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1200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287 748 ₽ · +188%</a:t>
            </a:r>
          </a:p>
        </p:txBody>
      </p:sp>
      <p:sp>
        <p:nvSpPr>
          <p:cNvPr id="1143" name="v2 note"/>
          <p:cNvSpPr txBox="1"/>
          <p:nvPr/>
        </p:nvSpPr>
        <p:spPr>
          <a:xfrm>
            <a:off x="707200" y="4200000"/>
            <a:ext cx="77296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1000" b="0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Процент — относительно hh.</a:t>
            </a:r>
          </a:p>
        </p:txBody>
      </p:sp>
    </p:spTree>
    <p:extLst>
      <p:ext uri="{BB962C8B-B14F-4D97-AF65-F5344CB8AC3E}">
        <p14:creationId xmlns:p14="http://schemas.microsoft.com/office/powerpoint/2010/main" val="368157002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9FA6181-68EE-726E-0F8A-41EDFA03CC9B}"/>
              </a:ext>
            </a:extLst>
          </p:cNvPr>
          <p:cNvSpPr/>
          <p:nvPr/>
        </p:nvSpPr>
        <p:spPr>
          <a:xfrm>
            <a:off x="319177" y="188055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Зарплаты (</a:t>
            </a:r>
            <a:r>
              <a:rPr 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DevOps, OPS, SRE)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0EB552-78CD-835D-A9AA-D097F653FE72}"/>
              </a:ext>
            </a:extLst>
          </p:cNvPr>
          <p:cNvSpPr txBox="1"/>
          <p:nvPr/>
        </p:nvSpPr>
        <p:spPr>
          <a:xfrm>
            <a:off x="5561762" y="4816945"/>
            <a:ext cx="298701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https://habr.com/ru/articles/1069376/</a:t>
            </a:r>
            <a:r>
              <a:rPr lang="ru-RU" sz="12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06" name="v2 kicker"/>
          <p:cNvSpPr txBox="1"/>
          <p:nvPr/>
        </p:nvSpPr>
        <p:spPr>
          <a:xfrm>
            <a:off x="319177" y="168055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04 · УСЛОВИЯ И КУЛЬТУРА</a:t>
            </a:r>
          </a:p>
        </p:txBody>
      </p:sp>
      <p:sp>
        <p:nvSpPr>
          <p:cNvPr id="107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60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  <p:sp>
        <p:nvSpPr>
          <p:cNvPr id="108" name="v2 chart card"/>
          <p:cNvSpPr/>
          <p:nvPr/>
        </p:nvSpPr>
        <p:spPr>
          <a:xfrm>
            <a:off x="457200" y="1000000"/>
            <a:ext cx="8229600" cy="3600000"/>
          </a:xfrm>
          <a:prstGeom prst="roundRect">
            <a:avLst>
              <a:gd name="adj" fmla="val 3000"/>
            </a:avLst>
          </a:prstGeom>
          <a:solidFill>
            <a:srgbClr val="252050"/>
          </a:solidFill>
          <a:ln>
            <a:noFill/>
          </a:ln>
        </p:spPr>
      </p:sp>
      <p:sp>
        <p:nvSpPr>
          <p:cNvPr id="109" name="v2 chart title"/>
          <p:cNvSpPr txBox="1"/>
          <p:nvPr/>
        </p:nvSpPr>
        <p:spPr>
          <a:xfrm>
            <a:off x="707200" y="1150000"/>
            <a:ext cx="7729600" cy="3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1400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Зарплаты DevOps, OPS, SRE по площадкам, тыс. ₽/мес</a:t>
            </a:r>
          </a:p>
        </p:txBody>
      </p:sp>
      <p:sp>
        <p:nvSpPr>
          <p:cNvPr id="110" name="v2 label"/>
          <p:cNvSpPr txBox="1"/>
          <p:nvPr/>
        </p:nvSpPr>
        <p:spPr>
          <a:xfrm>
            <a:off x="707200" y="1600000"/>
            <a:ext cx="3000000" cy="42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spcBef>
                <a:spcPts val="0"/>
              </a:spcBef>
              <a:buNone/>
            </a:pPr>
            <a:r>
              <a:rPr lang="ru-RU" sz="1100" b="0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ats_intl (greenhouse, lever)</a:t>
            </a:r>
          </a:p>
        </p:txBody>
      </p:sp>
      <p:sp>
        <p:nvSpPr>
          <p:cNvPr id="111" name="v2 bar"/>
          <p:cNvSpPr/>
          <p:nvPr/>
        </p:nvSpPr>
        <p:spPr>
          <a:xfrm>
            <a:off x="3857200" y="1689250"/>
            <a:ext cx="3529600" cy="246499"/>
          </a:xfrm>
          <a:prstGeom prst="roundRect">
            <a:avLst>
              <a:gd name="adj" fmla="val 12000"/>
            </a:avLst>
          </a:prstGeom>
          <a:solidFill>
            <a:srgbClr val="FF4F12"/>
          </a:solidFill>
          <a:ln>
            <a:noFill/>
          </a:ln>
        </p:spPr>
      </p:sp>
      <p:sp>
        <p:nvSpPr>
          <p:cNvPr id="112" name="v2 value"/>
          <p:cNvSpPr txBox="1"/>
          <p:nvPr/>
        </p:nvSpPr>
        <p:spPr>
          <a:xfrm>
            <a:off x="7496800" y="1600000"/>
            <a:ext cx="2300000" cy="42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1200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~5834К*</a:t>
            </a:r>
          </a:p>
        </p:txBody>
      </p:sp>
      <p:sp>
        <p:nvSpPr>
          <p:cNvPr id="113" name="v2 label"/>
          <p:cNvSpPr txBox="1"/>
          <p:nvPr/>
        </p:nvSpPr>
        <p:spPr>
          <a:xfrm>
            <a:off x="707200" y="2025000"/>
            <a:ext cx="3000000" cy="42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spcBef>
                <a:spcPts val="0"/>
              </a:spcBef>
              <a:buNone/>
            </a:pPr>
            <a:r>
              <a:rPr lang="ru-RU" sz="1100" b="0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LinkedIn</a:t>
            </a:r>
          </a:p>
        </p:txBody>
      </p:sp>
      <p:sp>
        <p:nvSpPr>
          <p:cNvPr id="114" name="v2 bar"/>
          <p:cNvSpPr/>
          <p:nvPr/>
        </p:nvSpPr>
        <p:spPr>
          <a:xfrm>
            <a:off x="3857200" y="2114250"/>
            <a:ext cx="2058933" cy="246499"/>
          </a:xfrm>
          <a:prstGeom prst="roundRect">
            <a:avLst>
              <a:gd name="adj" fmla="val 12000"/>
            </a:avLst>
          </a:prstGeom>
          <a:solidFill>
            <a:srgbClr val="7B50FF"/>
          </a:solidFill>
          <a:ln>
            <a:noFill/>
          </a:ln>
        </p:spPr>
      </p:sp>
      <p:sp>
        <p:nvSpPr>
          <p:cNvPr id="115" name="v2 value"/>
          <p:cNvSpPr txBox="1"/>
          <p:nvPr/>
        </p:nvSpPr>
        <p:spPr>
          <a:xfrm>
            <a:off x="6026133" y="2025000"/>
            <a:ext cx="2300000" cy="42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1200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350К</a:t>
            </a:r>
          </a:p>
        </p:txBody>
      </p:sp>
      <p:sp>
        <p:nvSpPr>
          <p:cNvPr id="116" name="v2 label"/>
          <p:cNvSpPr txBox="1"/>
          <p:nvPr/>
        </p:nvSpPr>
        <p:spPr>
          <a:xfrm>
            <a:off x="707200" y="2450000"/>
            <a:ext cx="3000000" cy="42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spcBef>
                <a:spcPts val="0"/>
              </a:spcBef>
              <a:buNone/>
            </a:pPr>
            <a:r>
              <a:rPr lang="ru-RU" sz="1100" b="0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Getmatch</a:t>
            </a:r>
          </a:p>
        </p:txBody>
      </p:sp>
      <p:sp>
        <p:nvSpPr>
          <p:cNvPr id="117" name="v2 bar"/>
          <p:cNvSpPr/>
          <p:nvPr/>
        </p:nvSpPr>
        <p:spPr>
          <a:xfrm>
            <a:off x="3857200" y="2539250"/>
            <a:ext cx="1911866" cy="246499"/>
          </a:xfrm>
          <a:prstGeom prst="roundRect">
            <a:avLst>
              <a:gd name="adj" fmla="val 12000"/>
            </a:avLst>
          </a:prstGeom>
          <a:solidFill>
            <a:srgbClr val="7B50FF"/>
          </a:solidFill>
          <a:ln>
            <a:noFill/>
          </a:ln>
        </p:spPr>
      </p:sp>
      <p:sp>
        <p:nvSpPr>
          <p:cNvPr id="118" name="v2 value"/>
          <p:cNvSpPr txBox="1"/>
          <p:nvPr/>
        </p:nvSpPr>
        <p:spPr>
          <a:xfrm>
            <a:off x="5879066" y="2450000"/>
            <a:ext cx="2300000" cy="42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1200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325К</a:t>
            </a:r>
          </a:p>
        </p:txBody>
      </p:sp>
      <p:sp>
        <p:nvSpPr>
          <p:cNvPr id="119" name="v2 label"/>
          <p:cNvSpPr txBox="1"/>
          <p:nvPr/>
        </p:nvSpPr>
        <p:spPr>
          <a:xfrm>
            <a:off x="707200" y="2875000"/>
            <a:ext cx="3000000" cy="42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spcBef>
                <a:spcPts val="0"/>
              </a:spcBef>
              <a:buNone/>
            </a:pPr>
            <a:r>
              <a:rPr lang="ru-RU" sz="1100" b="0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Telegram</a:t>
            </a:r>
          </a:p>
        </p:txBody>
      </p:sp>
      <p:sp>
        <p:nvSpPr>
          <p:cNvPr id="120" name="v2 bar"/>
          <p:cNvSpPr/>
          <p:nvPr/>
        </p:nvSpPr>
        <p:spPr>
          <a:xfrm>
            <a:off x="3857200" y="2964250"/>
            <a:ext cx="1323600" cy="246499"/>
          </a:xfrm>
          <a:prstGeom prst="roundRect">
            <a:avLst>
              <a:gd name="adj" fmla="val 12000"/>
            </a:avLst>
          </a:prstGeom>
          <a:solidFill>
            <a:srgbClr val="7B50FF"/>
          </a:solidFill>
          <a:ln>
            <a:noFill/>
          </a:ln>
        </p:spPr>
      </p:sp>
      <p:sp>
        <p:nvSpPr>
          <p:cNvPr id="121" name="v2 value"/>
          <p:cNvSpPr txBox="1"/>
          <p:nvPr/>
        </p:nvSpPr>
        <p:spPr>
          <a:xfrm>
            <a:off x="5290800" y="2875000"/>
            <a:ext cx="2300000" cy="42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1200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225К</a:t>
            </a:r>
          </a:p>
        </p:txBody>
      </p:sp>
      <p:sp>
        <p:nvSpPr>
          <p:cNvPr id="122" name="v2 label"/>
          <p:cNvSpPr txBox="1"/>
          <p:nvPr/>
        </p:nvSpPr>
        <p:spPr>
          <a:xfrm>
            <a:off x="707200" y="3300000"/>
            <a:ext cx="3000000" cy="42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spcBef>
                <a:spcPts val="0"/>
              </a:spcBef>
              <a:buNone/>
            </a:pPr>
            <a:r>
              <a:rPr lang="ru-RU" sz="1100" b="0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Агрегаторы (jobster, vseti, external_web и др.)</a:t>
            </a:r>
          </a:p>
        </p:txBody>
      </p:sp>
      <p:sp>
        <p:nvSpPr>
          <p:cNvPr id="123" name="v2 bar"/>
          <p:cNvSpPr/>
          <p:nvPr/>
        </p:nvSpPr>
        <p:spPr>
          <a:xfrm>
            <a:off x="3857200" y="3389250"/>
            <a:ext cx="1264773" cy="246499"/>
          </a:xfrm>
          <a:prstGeom prst="roundRect">
            <a:avLst>
              <a:gd name="adj" fmla="val 12000"/>
            </a:avLst>
          </a:prstGeom>
          <a:solidFill>
            <a:srgbClr val="7B50FF"/>
          </a:solidFill>
          <a:ln>
            <a:noFill/>
          </a:ln>
        </p:spPr>
      </p:sp>
      <p:sp>
        <p:nvSpPr>
          <p:cNvPr id="124" name="v2 value"/>
          <p:cNvSpPr txBox="1"/>
          <p:nvPr/>
        </p:nvSpPr>
        <p:spPr>
          <a:xfrm>
            <a:off x="5231973" y="3300000"/>
            <a:ext cx="2300000" cy="42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1200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215К</a:t>
            </a:r>
          </a:p>
        </p:txBody>
      </p:sp>
      <p:sp>
        <p:nvSpPr>
          <p:cNvPr id="125" name="v2 label"/>
          <p:cNvSpPr txBox="1"/>
          <p:nvPr/>
        </p:nvSpPr>
        <p:spPr>
          <a:xfrm>
            <a:off x="707200" y="3725000"/>
            <a:ext cx="3000000" cy="42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spcBef>
                <a:spcPts val="0"/>
              </a:spcBef>
              <a:buNone/>
            </a:pPr>
            <a:r>
              <a:rPr lang="ru-RU" sz="1100" b="0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hh</a:t>
            </a:r>
          </a:p>
        </p:txBody>
      </p:sp>
      <p:sp>
        <p:nvSpPr>
          <p:cNvPr id="126" name="v2 bar"/>
          <p:cNvSpPr/>
          <p:nvPr/>
        </p:nvSpPr>
        <p:spPr>
          <a:xfrm>
            <a:off x="3857200" y="3814250"/>
            <a:ext cx="588266" cy="246499"/>
          </a:xfrm>
          <a:prstGeom prst="roundRect">
            <a:avLst>
              <a:gd name="adj" fmla="val 12000"/>
            </a:avLst>
          </a:prstGeom>
          <a:solidFill>
            <a:srgbClr val="7B50FF"/>
          </a:solidFill>
          <a:ln>
            <a:noFill/>
          </a:ln>
        </p:spPr>
      </p:sp>
      <p:sp>
        <p:nvSpPr>
          <p:cNvPr id="127" name="v2 value"/>
          <p:cNvSpPr txBox="1"/>
          <p:nvPr/>
        </p:nvSpPr>
        <p:spPr>
          <a:xfrm>
            <a:off x="4555466" y="3725000"/>
            <a:ext cx="2300000" cy="42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1200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100К</a:t>
            </a:r>
          </a:p>
        </p:txBody>
      </p:sp>
      <p:sp>
        <p:nvSpPr>
          <p:cNvPr id="128" name="v2 note"/>
          <p:cNvSpPr txBox="1"/>
          <p:nvPr/>
        </p:nvSpPr>
        <p:spPr>
          <a:xfrm>
            <a:off x="707200" y="4200000"/>
            <a:ext cx="77296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1000" b="0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* ats_intl — ресурсы типа greenhouse и lever; столбец показан вне масштаба.</a:t>
            </a:r>
          </a:p>
        </p:txBody>
      </p:sp>
    </p:spTree>
    <p:extLst>
      <p:ext uri="{BB962C8B-B14F-4D97-AF65-F5344CB8AC3E}">
        <p14:creationId xmlns:p14="http://schemas.microsoft.com/office/powerpoint/2010/main" val="160654044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9FA6181-68EE-726E-0F8A-41EDFA03CC9B}"/>
              </a:ext>
            </a:extLst>
          </p:cNvPr>
          <p:cNvSpPr/>
          <p:nvPr/>
        </p:nvSpPr>
        <p:spPr>
          <a:xfrm>
            <a:off x="319177" y="188055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Зарплаты </a:t>
            </a:r>
            <a:r>
              <a:rPr 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DevOps</a:t>
            </a:r>
            <a:endParaRPr lang="en-US" sz="3600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AE185C71-E0EF-C539-42A4-FECE6C1EDF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8882714"/>
              </p:ext>
            </p:extLst>
          </p:nvPr>
        </p:nvGraphicFramePr>
        <p:xfrm>
          <a:off x="457200" y="944847"/>
          <a:ext cx="8229600" cy="3312342"/>
        </p:xfrm>
        <a:graphic>
          <a:graphicData uri="http://schemas.openxmlformats.org/drawingml/2006/table">
            <a:tbl>
              <a:tblPr/>
              <a:tblGrid>
                <a:gridCol w="2095081">
                  <a:extLst>
                    <a:ext uri="{9D8B030D-6E8A-4147-A177-3AD203B41FA5}">
                      <a16:colId xmlns:a16="http://schemas.microsoft.com/office/drawing/2014/main" val="3877682852"/>
                    </a:ext>
                  </a:extLst>
                </a:gridCol>
                <a:gridCol w="1196759">
                  <a:extLst>
                    <a:ext uri="{9D8B030D-6E8A-4147-A177-3AD203B41FA5}">
                      <a16:colId xmlns:a16="http://schemas.microsoft.com/office/drawing/2014/main" val="2744943674"/>
                    </a:ext>
                  </a:extLst>
                </a:gridCol>
                <a:gridCol w="1687118">
                  <a:extLst>
                    <a:ext uri="{9D8B030D-6E8A-4147-A177-3AD203B41FA5}">
                      <a16:colId xmlns:a16="http://schemas.microsoft.com/office/drawing/2014/main" val="2241768836"/>
                    </a:ext>
                  </a:extLst>
                </a:gridCol>
                <a:gridCol w="1678075">
                  <a:extLst>
                    <a:ext uri="{9D8B030D-6E8A-4147-A177-3AD203B41FA5}">
                      <a16:colId xmlns:a16="http://schemas.microsoft.com/office/drawing/2014/main" val="3723692726"/>
                    </a:ext>
                  </a:extLst>
                </a:gridCol>
                <a:gridCol w="1572567">
                  <a:extLst>
                    <a:ext uri="{9D8B030D-6E8A-4147-A177-3AD203B41FA5}">
                      <a16:colId xmlns:a16="http://schemas.microsoft.com/office/drawing/2014/main" val="1131371309"/>
                    </a:ext>
                  </a:extLst>
                </a:gridCol>
              </a:tblGrid>
              <a:tr h="38491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dirty="0">
                          <a:solidFill>
                            <a:srgbClr val="FFB08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Должность</a:t>
                      </a:r>
                    </a:p>
                  </a:txBody>
                  <a:tcPr marL="118314" marR="118314" marT="78876" marB="78876" anchor="b">
                    <a:lnL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02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dirty="0">
                          <a:solidFill>
                            <a:srgbClr val="FFB08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Стаж</a:t>
                      </a:r>
                    </a:p>
                  </a:txBody>
                  <a:tcPr marL="118314" marR="118314" marT="78876" marB="78876" anchor="b">
                    <a:lnL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02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dirty="0">
                          <a:solidFill>
                            <a:srgbClr val="FFB08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Москва, ₽/мес</a:t>
                      </a:r>
                    </a:p>
                  </a:txBody>
                  <a:tcPr marL="118314" marR="118314" marT="78876" marB="78876" anchor="b">
                    <a:lnL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02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dirty="0">
                          <a:solidFill>
                            <a:srgbClr val="FFB08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Регионы, ₽/мес</a:t>
                      </a:r>
                    </a:p>
                  </a:txBody>
                  <a:tcPr marL="118314" marR="118314" marT="78876" marB="78876" anchor="b">
                    <a:lnL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02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o-RO" sz="1400" b="1" dirty="0">
                          <a:solidFill>
                            <a:srgbClr val="FFB08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Top-offer, </a:t>
                      </a:r>
                      <a:r>
                        <a:rPr lang="ru-RU" sz="1400" b="1" dirty="0">
                          <a:solidFill>
                            <a:srgbClr val="FFB08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₽/мес</a:t>
                      </a:r>
                    </a:p>
                  </a:txBody>
                  <a:tcPr marL="118314" marR="118314" marT="78876" marB="78876" anchor="b">
                    <a:lnL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02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1011313"/>
                  </a:ext>
                </a:extLst>
              </a:tr>
              <a:tr h="498496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Стажёр (</a:t>
                      </a:r>
                      <a:r>
                        <a:rPr lang="ro-RO" sz="12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Intern)</a:t>
                      </a:r>
                    </a:p>
                  </a:txBody>
                  <a:tcPr marL="118314" marR="118314" marT="78876" marB="78876" anchor="ctr">
                    <a:lnL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0–6 мес</a:t>
                      </a:r>
                    </a:p>
                  </a:txBody>
                  <a:tcPr marL="118314" marR="118314" marT="78876" marB="78876" anchor="ctr">
                    <a:lnL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60 000 – 120 000</a:t>
                      </a:r>
                    </a:p>
                  </a:txBody>
                  <a:tcPr marL="118314" marR="118314" marT="78876" marB="78876" anchor="ctr">
                    <a:lnL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50 000 – 100 000</a:t>
                      </a:r>
                    </a:p>
                  </a:txBody>
                  <a:tcPr marL="118314" marR="118314" marT="78876" marB="78876" anchor="ctr">
                    <a:lnL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160 000</a:t>
                      </a:r>
                    </a:p>
                  </a:txBody>
                  <a:tcPr marL="118314" marR="118314" marT="78876" marB="78876" anchor="ctr">
                    <a:lnL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7730203"/>
                  </a:ext>
                </a:extLst>
              </a:tr>
              <a:tr h="498496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Начинающий (</a:t>
                      </a:r>
                      <a:r>
                        <a:rPr lang="ro-RO" sz="12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Junior)</a:t>
                      </a:r>
                    </a:p>
                  </a:txBody>
                  <a:tcPr marL="118314" marR="118314" marT="78876" marB="78876" anchor="ctr">
                    <a:lnL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9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0–1,5 года</a:t>
                      </a:r>
                    </a:p>
                  </a:txBody>
                  <a:tcPr marL="118314" marR="118314" marT="78876" marB="78876" anchor="ctr">
                    <a:lnL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9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80 000 – 150 000</a:t>
                      </a:r>
                    </a:p>
                  </a:txBody>
                  <a:tcPr marL="118314" marR="118314" marT="78876" marB="78876" anchor="ctr">
                    <a:lnL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9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80 000 – 150 000</a:t>
                      </a:r>
                    </a:p>
                  </a:txBody>
                  <a:tcPr marL="118314" marR="118314" marT="78876" marB="78876" anchor="ctr">
                    <a:lnL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9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190 000</a:t>
                      </a:r>
                    </a:p>
                  </a:txBody>
                  <a:tcPr marL="118314" marR="118314" marT="78876" marB="78876" anchor="ctr">
                    <a:lnL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9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568095"/>
                  </a:ext>
                </a:extLst>
              </a:tr>
              <a:tr h="498496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Специалист (</a:t>
                      </a:r>
                      <a:r>
                        <a:rPr lang="ro-RO" sz="12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Middle)</a:t>
                      </a:r>
                    </a:p>
                  </a:txBody>
                  <a:tcPr marL="118314" marR="118314" marT="78876" marB="78876" anchor="ctr">
                    <a:lnL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1,5–3,5 года</a:t>
                      </a:r>
                    </a:p>
                  </a:txBody>
                  <a:tcPr marL="118314" marR="118314" marT="78876" marB="78876" anchor="ctr">
                    <a:lnL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200 000 – 350 000</a:t>
                      </a:r>
                    </a:p>
                  </a:txBody>
                  <a:tcPr marL="118314" marR="118314" marT="78876" marB="78876" anchor="ctr">
                    <a:lnL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150 000 – 270 000</a:t>
                      </a:r>
                    </a:p>
                  </a:txBody>
                  <a:tcPr marL="118314" marR="118314" marT="78876" marB="78876" anchor="ctr">
                    <a:lnL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400 000</a:t>
                      </a:r>
                    </a:p>
                  </a:txBody>
                  <a:tcPr marL="118314" marR="118314" marT="78876" marB="78876" anchor="ctr">
                    <a:lnL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8544841"/>
                  </a:ext>
                </a:extLst>
              </a:tr>
              <a:tr h="384915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Старший (</a:t>
                      </a:r>
                      <a:r>
                        <a:rPr lang="ro-RO" sz="12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Senior)</a:t>
                      </a:r>
                    </a:p>
                  </a:txBody>
                  <a:tcPr marL="118314" marR="118314" marT="78876" marB="78876" anchor="ctr">
                    <a:lnL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9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3,5–6 лет</a:t>
                      </a:r>
                    </a:p>
                  </a:txBody>
                  <a:tcPr marL="118314" marR="118314" marT="78876" marB="78876" anchor="ctr">
                    <a:lnL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9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350 000 – 500 000</a:t>
                      </a:r>
                    </a:p>
                  </a:txBody>
                  <a:tcPr marL="118314" marR="118314" marT="78876" marB="78876" anchor="ctr">
                    <a:lnL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9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250 000 – 450 000</a:t>
                      </a:r>
                    </a:p>
                  </a:txBody>
                  <a:tcPr marL="118314" marR="118314" marT="78876" marB="78876" anchor="ctr">
                    <a:lnL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9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700 000</a:t>
                      </a:r>
                    </a:p>
                  </a:txBody>
                  <a:tcPr marL="118314" marR="118314" marT="78876" marB="78876" anchor="ctr">
                    <a:lnL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9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74484"/>
                  </a:ext>
                </a:extLst>
              </a:tr>
              <a:tr h="498496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Тимлид и Техлид</a:t>
                      </a:r>
                      <a:endParaRPr lang="en-US" sz="1200" b="1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ru-RU" sz="12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ro-RO" sz="12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/ Tech Lead)</a:t>
                      </a:r>
                    </a:p>
                  </a:txBody>
                  <a:tcPr marL="118314" marR="118314" marT="78876" marB="78876" anchor="ctr">
                    <a:lnL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5+ лет + люди</a:t>
                      </a:r>
                    </a:p>
                  </a:txBody>
                  <a:tcPr marL="118314" marR="118314" marT="78876" marB="78876" anchor="ctr">
                    <a:lnL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450 000 – 800 000</a:t>
                      </a:r>
                    </a:p>
                  </a:txBody>
                  <a:tcPr marL="118314" marR="118314" marT="78876" marB="78876" anchor="ctr">
                    <a:lnL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450 000 – 600 000</a:t>
                      </a:r>
                    </a:p>
                  </a:txBody>
                  <a:tcPr marL="118314" marR="118314" marT="78876" marB="78876" anchor="ctr">
                    <a:lnL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1 000 000</a:t>
                      </a:r>
                    </a:p>
                  </a:txBody>
                  <a:tcPr marL="118314" marR="118314" marT="78876" marB="78876" anchor="ctr">
                    <a:lnL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533448"/>
                  </a:ext>
                </a:extLst>
              </a:tr>
              <a:tr h="498496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Эксперт </a:t>
                      </a:r>
                      <a:endParaRPr lang="en-US" sz="1200" b="1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ru-RU" sz="12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ro-RO" sz="12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Expert Engin</a:t>
                      </a:r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ro-RO" sz="12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er)</a:t>
                      </a:r>
                    </a:p>
                  </a:txBody>
                  <a:tcPr marL="118314" marR="118314" marT="78876" marB="78876" anchor="ctr">
                    <a:lnL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9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7+ лет</a:t>
                      </a:r>
                    </a:p>
                  </a:txBody>
                  <a:tcPr marL="118314" marR="118314" marT="78876" marB="78876" anchor="ctr">
                    <a:lnL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9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700 000 – 1 200 000</a:t>
                      </a:r>
                    </a:p>
                  </a:txBody>
                  <a:tcPr marL="118314" marR="118314" marT="78876" marB="78876" anchor="ctr">
                    <a:lnL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9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700 000 – 1 100 000</a:t>
                      </a:r>
                    </a:p>
                  </a:txBody>
                  <a:tcPr marL="118314" marR="118314" marT="78876" marB="78876" anchor="ctr">
                    <a:lnL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9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1 600 000+</a:t>
                      </a:r>
                    </a:p>
                  </a:txBody>
                  <a:tcPr marL="118314" marR="118314" marT="78876" marB="78876" anchor="ctr">
                    <a:lnL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1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9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692907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817259D-D493-AA55-5324-27EF2FCAC807}"/>
              </a:ext>
            </a:extLst>
          </p:cNvPr>
          <p:cNvSpPr txBox="1"/>
          <p:nvPr/>
        </p:nvSpPr>
        <p:spPr>
          <a:xfrm>
            <a:off x="2150347" y="4493780"/>
            <a:ext cx="65364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0" i="1" dirty="0">
                <a:solidFill>
                  <a:schemeClr val="bg1"/>
                </a:solidFill>
                <a:effectLst/>
                <a:latin typeface="Inter"/>
              </a:rPr>
              <a:t>Источники: </a:t>
            </a:r>
            <a:r>
              <a:rPr lang="ro-RO" sz="1200" b="0" i="1" u="sng" dirty="0">
                <a:solidFill>
                  <a:schemeClr val="bg1"/>
                </a:solidFill>
                <a:effectLst/>
                <a:latin typeface="Inte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stats.hh.ru</a:t>
            </a:r>
            <a:r>
              <a:rPr lang="ro-RO" sz="1200" b="0" i="1" dirty="0">
                <a:solidFill>
                  <a:schemeClr val="bg1"/>
                </a:solidFill>
                <a:effectLst/>
                <a:latin typeface="Inter"/>
              </a:rPr>
              <a:t>, </a:t>
            </a:r>
            <a:r>
              <a:rPr lang="ro-RO" sz="1200" b="0" i="1" u="sng" dirty="0">
                <a:solidFill>
                  <a:schemeClr val="bg1"/>
                </a:solidFill>
                <a:effectLst/>
                <a:latin typeface="Inter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Habr Career</a:t>
            </a:r>
            <a:r>
              <a:rPr lang="ro-RO" sz="1200" b="0" i="1" dirty="0">
                <a:solidFill>
                  <a:schemeClr val="bg1"/>
                </a:solidFill>
                <a:effectLst/>
                <a:latin typeface="Inter"/>
              </a:rPr>
              <a:t>, Getmatch, </a:t>
            </a:r>
            <a:r>
              <a:rPr lang="ru-RU" sz="1200" b="0" i="1" dirty="0">
                <a:solidFill>
                  <a:schemeClr val="bg1"/>
                </a:solidFill>
                <a:effectLst/>
                <a:latin typeface="Inter"/>
              </a:rPr>
              <a:t>открытые вакансии на </a:t>
            </a:r>
            <a:r>
              <a:rPr lang="ru-RU" sz="1200" i="1" dirty="0">
                <a:solidFill>
                  <a:schemeClr val="bg1"/>
                </a:solidFill>
                <a:latin typeface="Inter"/>
              </a:rPr>
              <a:t>сентябрь</a:t>
            </a:r>
            <a:r>
              <a:rPr lang="ru-RU" sz="1200" b="0" i="1" dirty="0">
                <a:solidFill>
                  <a:schemeClr val="bg1"/>
                </a:solidFill>
                <a:effectLst/>
                <a:latin typeface="Inter"/>
              </a:rPr>
              <a:t> 2026.</a:t>
            </a:r>
          </a:p>
          <a:p>
            <a:r>
              <a:rPr lang="ru-RU" sz="1200" i="1" dirty="0">
                <a:solidFill>
                  <a:schemeClr val="bg1"/>
                </a:solidFill>
                <a:latin typeface="Inter"/>
              </a:rPr>
              <a:t>Расширенный отчёт коллег от апреля 2026 </a:t>
            </a:r>
            <a:r>
              <a:rPr lang="ro-RO" sz="1200" i="1" dirty="0">
                <a:solidFill>
                  <a:schemeClr val="bg1"/>
                </a:solidFill>
                <a:latin typeface="Inter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https://checkroi.ru/blog/zarplata-devops-inzhener/</a:t>
            </a:r>
            <a:r>
              <a:rPr lang="ru-RU" sz="1200" i="1" dirty="0">
                <a:solidFill>
                  <a:schemeClr val="bg1"/>
                </a:solidFill>
                <a:latin typeface="Inter"/>
              </a:rPr>
              <a:t> 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08" name="v2 kicker"/>
          <p:cNvSpPr txBox="1"/>
          <p:nvPr/>
        </p:nvSpPr>
        <p:spPr>
          <a:xfrm>
            <a:off x="319177" y="168055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04 · УСЛОВИЯ И КУЛЬТУРА</a:t>
            </a:r>
          </a:p>
        </p:txBody>
      </p:sp>
      <p:sp>
        <p:nvSpPr>
          <p:cNvPr id="109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61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370344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2058DDB9-4488-9483-495F-2B5EECE8F8A9}"/>
              </a:ext>
            </a:extLst>
          </p:cNvPr>
          <p:cNvSpPr txBox="1"/>
          <p:nvPr/>
        </p:nvSpPr>
        <p:spPr>
          <a:xfrm>
            <a:off x="1557970" y="1140589"/>
            <a:ext cx="60280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ln w="25400" cap="rnd" cmpd="sng">
                  <a:solidFill>
                    <a:schemeClr val="accent1">
                      <a:shade val="15000"/>
                    </a:schemeClr>
                  </a:solidFill>
                </a:ln>
                <a:solidFill>
                  <a:srgbClr val="F5F5F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АДАПТАЦИЯ</a:t>
            </a:r>
          </a:p>
          <a:p>
            <a:pPr algn="ctr"/>
            <a:r>
              <a:rPr lang="ru-RU" sz="6000" b="1" dirty="0">
                <a:ln w="25400" cap="rnd" cmpd="sng">
                  <a:solidFill>
                    <a:schemeClr val="accent1">
                      <a:shade val="15000"/>
                    </a:schemeClr>
                  </a:solidFill>
                </a:ln>
                <a:solidFill>
                  <a:srgbClr val="F5F5F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 </a:t>
            </a:r>
          </a:p>
          <a:p>
            <a:pPr algn="ctr"/>
            <a:r>
              <a:rPr lang="ru-RU" sz="6000" b="1" dirty="0">
                <a:ln w="25400" cap="rnd" cmpd="sng">
                  <a:solidFill>
                    <a:schemeClr val="accent1">
                      <a:shade val="15000"/>
                    </a:schemeClr>
                  </a:solidFill>
                </a:ln>
                <a:solidFill>
                  <a:srgbClr val="F5F5F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ПРОЦЕССЫ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D2D5BDB-B247-547E-F1E7-5056CFB3D0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5011" y="3865917"/>
            <a:ext cx="1361164" cy="120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82564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9FA6181-68EE-726E-0F8A-41EDFA03CC9B}"/>
              </a:ext>
            </a:extLst>
          </p:cNvPr>
          <p:cNvSpPr/>
          <p:nvPr/>
        </p:nvSpPr>
        <p:spPr>
          <a:xfrm>
            <a:off x="319177" y="188055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Онбординг</a:t>
            </a:r>
            <a:endParaRPr lang="en-US" sz="3600" dirty="0">
              <a:solidFill>
                <a:schemeClr val="bg1"/>
              </a:solidFill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1EE14887-540C-7C19-60CE-C6839046D63C}"/>
              </a:ext>
            </a:extLst>
          </p:cNvPr>
          <p:cNvGrpSpPr/>
          <p:nvPr/>
        </p:nvGrpSpPr>
        <p:grpSpPr>
          <a:xfrm>
            <a:off x="2266535" y="909438"/>
            <a:ext cx="6282242" cy="4234062"/>
            <a:chOff x="2266535" y="909438"/>
            <a:chExt cx="6282242" cy="4234062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241E11D7-6833-5CE1-465F-DFC96D14B7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21300" r="4289" b="6751"/>
            <a:stretch/>
          </p:blipFill>
          <p:spPr>
            <a:xfrm>
              <a:off x="2266535" y="909438"/>
              <a:ext cx="6282242" cy="4234062"/>
            </a:xfrm>
            <a:prstGeom prst="rect">
              <a:avLst/>
            </a:prstGeom>
          </p:spPr>
        </p:pic>
        <p:sp>
          <p:nvSpPr>
            <p:cNvPr id="3" name="Скругленный прямоугольник 2">
              <a:extLst>
                <a:ext uri="{FF2B5EF4-FFF2-40B4-BE49-F238E27FC236}">
                  <a16:creationId xmlns:a16="http://schemas.microsoft.com/office/drawing/2014/main" id="{391244F8-9310-A3B4-5BF1-0C4FA659B952}"/>
                </a:ext>
              </a:extLst>
            </p:cNvPr>
            <p:cNvSpPr/>
            <p:nvPr/>
          </p:nvSpPr>
          <p:spPr>
            <a:xfrm>
              <a:off x="2389517" y="2467154"/>
              <a:ext cx="2717321" cy="1992702"/>
            </a:xfrm>
            <a:prstGeom prst="roundRect">
              <a:avLst/>
            </a:prstGeom>
            <a:solidFill>
              <a:srgbClr val="1B1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10" name="v2 kicker"/>
          <p:cNvSpPr txBox="1"/>
          <p:nvPr/>
        </p:nvSpPr>
        <p:spPr>
          <a:xfrm>
            <a:off x="319177" y="168055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05 · АДАПТАЦИЯ И ПРОЦЕССЫ</a:t>
            </a:r>
          </a:p>
        </p:txBody>
      </p:sp>
      <p:sp>
        <p:nvSpPr>
          <p:cNvPr id="111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63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040885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9FA6181-68EE-726E-0F8A-41EDFA03CC9B}"/>
              </a:ext>
            </a:extLst>
          </p:cNvPr>
          <p:cNvSpPr/>
          <p:nvPr/>
        </p:nvSpPr>
        <p:spPr>
          <a:xfrm>
            <a:off x="319177" y="188055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Онбординг</a:t>
            </a:r>
            <a:endParaRPr lang="en-US" sz="3600" dirty="0">
              <a:solidFill>
                <a:schemeClr val="bg1"/>
              </a:solidFill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BA837546-D519-6775-E8B8-B1362DEA54C7}"/>
              </a:ext>
            </a:extLst>
          </p:cNvPr>
          <p:cNvGrpSpPr/>
          <p:nvPr/>
        </p:nvGrpSpPr>
        <p:grpSpPr>
          <a:xfrm>
            <a:off x="2266535" y="909438"/>
            <a:ext cx="6282242" cy="4234062"/>
            <a:chOff x="2266535" y="909438"/>
            <a:chExt cx="6282242" cy="4234062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241E11D7-6833-5CE1-465F-DFC96D14B7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21300" r="4289" b="6751"/>
            <a:stretch/>
          </p:blipFill>
          <p:spPr>
            <a:xfrm>
              <a:off x="2266535" y="909438"/>
              <a:ext cx="6282242" cy="4234062"/>
            </a:xfrm>
            <a:prstGeom prst="rect">
              <a:avLst/>
            </a:prstGeom>
          </p:spPr>
        </p:pic>
        <p:sp>
          <p:nvSpPr>
            <p:cNvPr id="3" name="Скругленный прямоугольник 2">
              <a:extLst>
                <a:ext uri="{FF2B5EF4-FFF2-40B4-BE49-F238E27FC236}">
                  <a16:creationId xmlns:a16="http://schemas.microsoft.com/office/drawing/2014/main" id="{A4097815-E6FF-691F-AFA5-E10E448FB979}"/>
                </a:ext>
              </a:extLst>
            </p:cNvPr>
            <p:cNvSpPr/>
            <p:nvPr/>
          </p:nvSpPr>
          <p:spPr>
            <a:xfrm>
              <a:off x="2389517" y="3617406"/>
              <a:ext cx="2717321" cy="842449"/>
            </a:xfrm>
            <a:prstGeom prst="roundRect">
              <a:avLst/>
            </a:prstGeom>
            <a:solidFill>
              <a:srgbClr val="1B1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10" name="v2 kicker"/>
          <p:cNvSpPr txBox="1"/>
          <p:nvPr/>
        </p:nvSpPr>
        <p:spPr>
          <a:xfrm>
            <a:off x="319177" y="168055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05 · АДАПТАЦИЯ И ПРОЦЕССЫ</a:t>
            </a:r>
          </a:p>
        </p:txBody>
      </p:sp>
      <p:sp>
        <p:nvSpPr>
          <p:cNvPr id="111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64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86317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9FA6181-68EE-726E-0F8A-41EDFA03CC9B}"/>
              </a:ext>
            </a:extLst>
          </p:cNvPr>
          <p:cNvSpPr/>
          <p:nvPr/>
        </p:nvSpPr>
        <p:spPr>
          <a:xfrm>
            <a:off x="319177" y="188055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Онбординг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41E11D7-6833-5CE1-465F-DFC96D14B7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300" r="4289" b="6751"/>
          <a:stretch/>
        </p:blipFill>
        <p:spPr>
          <a:xfrm>
            <a:off x="2266535" y="909438"/>
            <a:ext cx="6282242" cy="4234062"/>
          </a:xfrm>
          <a:prstGeom prst="rect">
            <a:avLst/>
          </a:prstGeom>
        </p:spPr>
      </p:pic>
      <p:sp>
        <p:nvSpPr>
          <p:cNvPr id="110" name="v2 kicker"/>
          <p:cNvSpPr txBox="1"/>
          <p:nvPr/>
        </p:nvSpPr>
        <p:spPr>
          <a:xfrm>
            <a:off x="319177" y="168055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05 · АДАПТАЦИЯ И ПРОЦЕССЫ</a:t>
            </a:r>
          </a:p>
        </p:txBody>
      </p:sp>
      <p:sp>
        <p:nvSpPr>
          <p:cNvPr id="111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65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0248202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648EF52-BAC8-549A-709C-9616BBD56616}"/>
              </a:ext>
            </a:extLst>
          </p:cNvPr>
          <p:cNvSpPr/>
          <p:nvPr/>
        </p:nvSpPr>
        <p:spPr>
          <a:xfrm>
            <a:off x="519764" y="1078029"/>
            <a:ext cx="1771048" cy="2454442"/>
          </a:xfrm>
          <a:prstGeom prst="rect">
            <a:avLst/>
          </a:prstGeom>
          <a:solidFill>
            <a:srgbClr val="1B15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919EC01-7245-8BE6-83C1-6F7A2A056CB9}"/>
              </a:ext>
            </a:extLst>
          </p:cNvPr>
          <p:cNvSpPr/>
          <p:nvPr/>
        </p:nvSpPr>
        <p:spPr>
          <a:xfrm>
            <a:off x="2125579" y="55574"/>
            <a:ext cx="4419600" cy="1705849"/>
          </a:xfrm>
          <a:prstGeom prst="rect">
            <a:avLst/>
          </a:prstGeom>
          <a:solidFill>
            <a:srgbClr val="1B15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1897D1A-FF05-A242-85B5-6D48052F5FA6}"/>
              </a:ext>
            </a:extLst>
          </p:cNvPr>
          <p:cNvSpPr/>
          <p:nvPr/>
        </p:nvSpPr>
        <p:spPr>
          <a:xfrm flipH="1" flipV="1">
            <a:off x="6697577" y="1164656"/>
            <a:ext cx="2234665" cy="3907857"/>
          </a:xfrm>
          <a:prstGeom prst="rect">
            <a:avLst/>
          </a:prstGeom>
          <a:solidFill>
            <a:srgbClr val="1B15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C44A4D3-E615-2F96-0B0B-26681BA5A9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926" b="6263"/>
          <a:stretch/>
        </p:blipFill>
        <p:spPr>
          <a:xfrm>
            <a:off x="291224" y="55574"/>
            <a:ext cx="8088310" cy="5028892"/>
          </a:xfrm>
          <a:prstGeom prst="rect">
            <a:avLst/>
          </a:prstGeom>
        </p:spPr>
      </p:pic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057007CD-94E8-C07D-EF35-107B484C6CE3}"/>
              </a:ext>
            </a:extLst>
          </p:cNvPr>
          <p:cNvSpPr/>
          <p:nvPr/>
        </p:nvSpPr>
        <p:spPr>
          <a:xfrm>
            <a:off x="291224" y="1164656"/>
            <a:ext cx="1834355" cy="2367815"/>
          </a:xfrm>
          <a:prstGeom prst="roundRect">
            <a:avLst/>
          </a:prstGeom>
          <a:solidFill>
            <a:srgbClr val="1C14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33F55EB2-D2FE-EE96-688A-924C60510B4A}"/>
              </a:ext>
            </a:extLst>
          </p:cNvPr>
          <p:cNvSpPr/>
          <p:nvPr/>
        </p:nvSpPr>
        <p:spPr>
          <a:xfrm>
            <a:off x="1897039" y="55574"/>
            <a:ext cx="4419600" cy="1705849"/>
          </a:xfrm>
          <a:prstGeom prst="roundRect">
            <a:avLst/>
          </a:prstGeom>
          <a:solidFill>
            <a:srgbClr val="1C14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E828494A-FD9C-A9E0-08A5-E550BFCD2FE3}"/>
              </a:ext>
            </a:extLst>
          </p:cNvPr>
          <p:cNvSpPr/>
          <p:nvPr/>
        </p:nvSpPr>
        <p:spPr>
          <a:xfrm>
            <a:off x="6621378" y="1526767"/>
            <a:ext cx="1986696" cy="3451633"/>
          </a:xfrm>
          <a:prstGeom prst="roundRect">
            <a:avLst/>
          </a:prstGeom>
          <a:solidFill>
            <a:srgbClr val="1C14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49082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648EF52-BAC8-549A-709C-9616BBD56616}"/>
              </a:ext>
            </a:extLst>
          </p:cNvPr>
          <p:cNvSpPr/>
          <p:nvPr/>
        </p:nvSpPr>
        <p:spPr>
          <a:xfrm>
            <a:off x="519764" y="1078029"/>
            <a:ext cx="1771048" cy="2454442"/>
          </a:xfrm>
          <a:prstGeom prst="rect">
            <a:avLst/>
          </a:prstGeom>
          <a:solidFill>
            <a:srgbClr val="1B15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919EC01-7245-8BE6-83C1-6F7A2A056CB9}"/>
              </a:ext>
            </a:extLst>
          </p:cNvPr>
          <p:cNvSpPr/>
          <p:nvPr/>
        </p:nvSpPr>
        <p:spPr>
          <a:xfrm>
            <a:off x="2125579" y="55574"/>
            <a:ext cx="4419600" cy="1705849"/>
          </a:xfrm>
          <a:prstGeom prst="rect">
            <a:avLst/>
          </a:prstGeom>
          <a:solidFill>
            <a:srgbClr val="1B15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1897D1A-FF05-A242-85B5-6D48052F5FA6}"/>
              </a:ext>
            </a:extLst>
          </p:cNvPr>
          <p:cNvSpPr/>
          <p:nvPr/>
        </p:nvSpPr>
        <p:spPr>
          <a:xfrm flipH="1" flipV="1">
            <a:off x="6697577" y="1164656"/>
            <a:ext cx="2234665" cy="3907857"/>
          </a:xfrm>
          <a:prstGeom prst="rect">
            <a:avLst/>
          </a:prstGeom>
          <a:solidFill>
            <a:srgbClr val="1B15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C44A4D3-E615-2F96-0B0B-26681BA5A9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926" b="6263"/>
          <a:stretch/>
        </p:blipFill>
        <p:spPr>
          <a:xfrm>
            <a:off x="291224" y="55574"/>
            <a:ext cx="8088310" cy="5028892"/>
          </a:xfrm>
          <a:prstGeom prst="rect">
            <a:avLst/>
          </a:prstGeom>
        </p:spPr>
      </p:pic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33F55EB2-D2FE-EE96-688A-924C60510B4A}"/>
              </a:ext>
            </a:extLst>
          </p:cNvPr>
          <p:cNvSpPr/>
          <p:nvPr/>
        </p:nvSpPr>
        <p:spPr>
          <a:xfrm>
            <a:off x="2125579" y="55574"/>
            <a:ext cx="4191060" cy="1705849"/>
          </a:xfrm>
          <a:prstGeom prst="roundRect">
            <a:avLst/>
          </a:prstGeom>
          <a:solidFill>
            <a:srgbClr val="1C14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E828494A-FD9C-A9E0-08A5-E550BFCD2FE3}"/>
              </a:ext>
            </a:extLst>
          </p:cNvPr>
          <p:cNvSpPr/>
          <p:nvPr/>
        </p:nvSpPr>
        <p:spPr>
          <a:xfrm>
            <a:off x="6621378" y="1526767"/>
            <a:ext cx="1986696" cy="3451633"/>
          </a:xfrm>
          <a:prstGeom prst="roundRect">
            <a:avLst/>
          </a:prstGeom>
          <a:solidFill>
            <a:srgbClr val="1C14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26230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648EF52-BAC8-549A-709C-9616BBD56616}"/>
              </a:ext>
            </a:extLst>
          </p:cNvPr>
          <p:cNvSpPr/>
          <p:nvPr/>
        </p:nvSpPr>
        <p:spPr>
          <a:xfrm>
            <a:off x="519764" y="1078029"/>
            <a:ext cx="1771048" cy="2454442"/>
          </a:xfrm>
          <a:prstGeom prst="rect">
            <a:avLst/>
          </a:prstGeom>
          <a:solidFill>
            <a:srgbClr val="1B15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919EC01-7245-8BE6-83C1-6F7A2A056CB9}"/>
              </a:ext>
            </a:extLst>
          </p:cNvPr>
          <p:cNvSpPr/>
          <p:nvPr/>
        </p:nvSpPr>
        <p:spPr>
          <a:xfrm>
            <a:off x="2125579" y="55574"/>
            <a:ext cx="4419600" cy="1705849"/>
          </a:xfrm>
          <a:prstGeom prst="rect">
            <a:avLst/>
          </a:prstGeom>
          <a:solidFill>
            <a:srgbClr val="1B15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1897D1A-FF05-A242-85B5-6D48052F5FA6}"/>
              </a:ext>
            </a:extLst>
          </p:cNvPr>
          <p:cNvSpPr/>
          <p:nvPr/>
        </p:nvSpPr>
        <p:spPr>
          <a:xfrm flipH="1" flipV="1">
            <a:off x="6697577" y="1164656"/>
            <a:ext cx="2234665" cy="3907857"/>
          </a:xfrm>
          <a:prstGeom prst="rect">
            <a:avLst/>
          </a:prstGeom>
          <a:solidFill>
            <a:srgbClr val="1B15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C44A4D3-E615-2F96-0B0B-26681BA5A9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926" b="6263"/>
          <a:stretch/>
        </p:blipFill>
        <p:spPr>
          <a:xfrm>
            <a:off x="291224" y="55574"/>
            <a:ext cx="8088310" cy="5028892"/>
          </a:xfrm>
          <a:prstGeom prst="rect">
            <a:avLst/>
          </a:prstGeom>
        </p:spPr>
      </p:pic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33F55EB2-D2FE-EE96-688A-924C60510B4A}"/>
              </a:ext>
            </a:extLst>
          </p:cNvPr>
          <p:cNvSpPr/>
          <p:nvPr/>
        </p:nvSpPr>
        <p:spPr>
          <a:xfrm>
            <a:off x="4433455" y="55574"/>
            <a:ext cx="1883184" cy="1705849"/>
          </a:xfrm>
          <a:prstGeom prst="roundRect">
            <a:avLst/>
          </a:prstGeom>
          <a:solidFill>
            <a:srgbClr val="1C14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E828494A-FD9C-A9E0-08A5-E550BFCD2FE3}"/>
              </a:ext>
            </a:extLst>
          </p:cNvPr>
          <p:cNvSpPr/>
          <p:nvPr/>
        </p:nvSpPr>
        <p:spPr>
          <a:xfrm>
            <a:off x="6621378" y="1526767"/>
            <a:ext cx="1986696" cy="3451633"/>
          </a:xfrm>
          <a:prstGeom prst="roundRect">
            <a:avLst/>
          </a:prstGeom>
          <a:solidFill>
            <a:srgbClr val="1C14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44348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648EF52-BAC8-549A-709C-9616BBD56616}"/>
              </a:ext>
            </a:extLst>
          </p:cNvPr>
          <p:cNvSpPr/>
          <p:nvPr/>
        </p:nvSpPr>
        <p:spPr>
          <a:xfrm>
            <a:off x="519764" y="1078029"/>
            <a:ext cx="1771048" cy="2454442"/>
          </a:xfrm>
          <a:prstGeom prst="rect">
            <a:avLst/>
          </a:prstGeom>
          <a:solidFill>
            <a:srgbClr val="1B15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919EC01-7245-8BE6-83C1-6F7A2A056CB9}"/>
              </a:ext>
            </a:extLst>
          </p:cNvPr>
          <p:cNvSpPr/>
          <p:nvPr/>
        </p:nvSpPr>
        <p:spPr>
          <a:xfrm>
            <a:off x="2125579" y="55574"/>
            <a:ext cx="4419600" cy="1705849"/>
          </a:xfrm>
          <a:prstGeom prst="rect">
            <a:avLst/>
          </a:prstGeom>
          <a:solidFill>
            <a:srgbClr val="1B15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1897D1A-FF05-A242-85B5-6D48052F5FA6}"/>
              </a:ext>
            </a:extLst>
          </p:cNvPr>
          <p:cNvSpPr/>
          <p:nvPr/>
        </p:nvSpPr>
        <p:spPr>
          <a:xfrm flipH="1" flipV="1">
            <a:off x="6697577" y="1164656"/>
            <a:ext cx="2234665" cy="3907857"/>
          </a:xfrm>
          <a:prstGeom prst="rect">
            <a:avLst/>
          </a:prstGeom>
          <a:solidFill>
            <a:srgbClr val="1B15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C44A4D3-E615-2F96-0B0B-26681BA5A9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926" b="6263"/>
          <a:stretch/>
        </p:blipFill>
        <p:spPr>
          <a:xfrm>
            <a:off x="291224" y="55574"/>
            <a:ext cx="8088310" cy="5028892"/>
          </a:xfrm>
          <a:prstGeom prst="rect">
            <a:avLst/>
          </a:prstGeom>
        </p:spPr>
      </p:pic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E828494A-FD9C-A9E0-08A5-E550BFCD2FE3}"/>
              </a:ext>
            </a:extLst>
          </p:cNvPr>
          <p:cNvSpPr/>
          <p:nvPr/>
        </p:nvSpPr>
        <p:spPr>
          <a:xfrm>
            <a:off x="6621378" y="1526767"/>
            <a:ext cx="1986696" cy="3451633"/>
          </a:xfrm>
          <a:prstGeom prst="roundRect">
            <a:avLst/>
          </a:prstGeom>
          <a:solidFill>
            <a:srgbClr val="1C14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49770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648EF52-BAC8-549A-709C-9616BBD56616}"/>
              </a:ext>
            </a:extLst>
          </p:cNvPr>
          <p:cNvSpPr/>
          <p:nvPr/>
        </p:nvSpPr>
        <p:spPr>
          <a:xfrm>
            <a:off x="519764" y="1078029"/>
            <a:ext cx="1771048" cy="2454442"/>
          </a:xfrm>
          <a:prstGeom prst="rect">
            <a:avLst/>
          </a:prstGeom>
          <a:solidFill>
            <a:srgbClr val="1B15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919EC01-7245-8BE6-83C1-6F7A2A056CB9}"/>
              </a:ext>
            </a:extLst>
          </p:cNvPr>
          <p:cNvSpPr/>
          <p:nvPr/>
        </p:nvSpPr>
        <p:spPr>
          <a:xfrm>
            <a:off x="2125579" y="55574"/>
            <a:ext cx="4419600" cy="1705849"/>
          </a:xfrm>
          <a:prstGeom prst="rect">
            <a:avLst/>
          </a:prstGeom>
          <a:solidFill>
            <a:srgbClr val="1B15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1897D1A-FF05-A242-85B5-6D48052F5FA6}"/>
              </a:ext>
            </a:extLst>
          </p:cNvPr>
          <p:cNvSpPr/>
          <p:nvPr/>
        </p:nvSpPr>
        <p:spPr>
          <a:xfrm flipH="1" flipV="1">
            <a:off x="6697577" y="1164656"/>
            <a:ext cx="2234665" cy="3907857"/>
          </a:xfrm>
          <a:prstGeom prst="rect">
            <a:avLst/>
          </a:prstGeom>
          <a:solidFill>
            <a:srgbClr val="1B15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C44A4D3-E615-2F96-0B0B-26681BA5A9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926" b="6263"/>
          <a:stretch/>
        </p:blipFill>
        <p:spPr>
          <a:xfrm>
            <a:off x="291224" y="55574"/>
            <a:ext cx="8088310" cy="5028892"/>
          </a:xfrm>
          <a:prstGeom prst="rect">
            <a:avLst/>
          </a:prstGeom>
        </p:spPr>
      </p:pic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E828494A-FD9C-A9E0-08A5-E550BFCD2FE3}"/>
              </a:ext>
            </a:extLst>
          </p:cNvPr>
          <p:cNvSpPr/>
          <p:nvPr/>
        </p:nvSpPr>
        <p:spPr>
          <a:xfrm>
            <a:off x="6621378" y="3380509"/>
            <a:ext cx="1986696" cy="1597891"/>
          </a:xfrm>
          <a:prstGeom prst="roundRect">
            <a:avLst/>
          </a:prstGeom>
          <a:solidFill>
            <a:srgbClr val="1C14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43091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648EF52-BAC8-549A-709C-9616BBD56616}"/>
              </a:ext>
            </a:extLst>
          </p:cNvPr>
          <p:cNvSpPr/>
          <p:nvPr/>
        </p:nvSpPr>
        <p:spPr>
          <a:xfrm>
            <a:off x="519764" y="1078029"/>
            <a:ext cx="1771048" cy="2454442"/>
          </a:xfrm>
          <a:prstGeom prst="rect">
            <a:avLst/>
          </a:prstGeom>
          <a:solidFill>
            <a:srgbClr val="1B15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919EC01-7245-8BE6-83C1-6F7A2A056CB9}"/>
              </a:ext>
            </a:extLst>
          </p:cNvPr>
          <p:cNvSpPr/>
          <p:nvPr/>
        </p:nvSpPr>
        <p:spPr>
          <a:xfrm>
            <a:off x="2125579" y="55574"/>
            <a:ext cx="4419600" cy="1705849"/>
          </a:xfrm>
          <a:prstGeom prst="rect">
            <a:avLst/>
          </a:prstGeom>
          <a:solidFill>
            <a:srgbClr val="1B15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1897D1A-FF05-A242-85B5-6D48052F5FA6}"/>
              </a:ext>
            </a:extLst>
          </p:cNvPr>
          <p:cNvSpPr/>
          <p:nvPr/>
        </p:nvSpPr>
        <p:spPr>
          <a:xfrm flipH="1" flipV="1">
            <a:off x="6697577" y="1164656"/>
            <a:ext cx="2234665" cy="3907857"/>
          </a:xfrm>
          <a:prstGeom prst="rect">
            <a:avLst/>
          </a:prstGeom>
          <a:solidFill>
            <a:srgbClr val="1B15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C44A4D3-E615-2F96-0B0B-26681BA5A9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926" b="6263"/>
          <a:stretch/>
        </p:blipFill>
        <p:spPr>
          <a:xfrm>
            <a:off x="291224" y="55574"/>
            <a:ext cx="8088310" cy="502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1201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9FA6181-68EE-726E-0F8A-41EDFA03CC9B}"/>
              </a:ext>
            </a:extLst>
          </p:cNvPr>
          <p:cNvSpPr/>
          <p:nvPr/>
        </p:nvSpPr>
        <p:spPr>
          <a:xfrm>
            <a:off x="319177" y="188055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Обучение</a:t>
            </a:r>
            <a:endParaRPr lang="en-US" sz="3600" dirty="0">
              <a:solidFill>
                <a:schemeClr val="bg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FC07BE7E-87D7-8743-8D0F-D56152415DD2}"/>
              </a:ext>
            </a:extLst>
          </p:cNvPr>
          <p:cNvGrpSpPr/>
          <p:nvPr/>
        </p:nvGrpSpPr>
        <p:grpSpPr>
          <a:xfrm>
            <a:off x="2786985" y="0"/>
            <a:ext cx="4433506" cy="5143500"/>
            <a:chOff x="2786985" y="0"/>
            <a:chExt cx="4433506" cy="5143500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8B9EBD0A-C617-1078-FB80-8F9885180D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6019" b="6059"/>
            <a:stretch/>
          </p:blipFill>
          <p:spPr>
            <a:xfrm>
              <a:off x="2786985" y="0"/>
              <a:ext cx="4433506" cy="5143500"/>
            </a:xfrm>
            <a:prstGeom prst="rect">
              <a:avLst/>
            </a:prstGeom>
          </p:spPr>
        </p:pic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F67CB06E-D4C7-77F5-F490-740673814C7E}"/>
                </a:ext>
              </a:extLst>
            </p:cNvPr>
            <p:cNvSpPr/>
            <p:nvPr/>
          </p:nvSpPr>
          <p:spPr>
            <a:xfrm>
              <a:off x="4331368" y="567891"/>
              <a:ext cx="2762451" cy="2906829"/>
            </a:xfrm>
            <a:prstGeom prst="rect">
              <a:avLst/>
            </a:prstGeom>
            <a:solidFill>
              <a:srgbClr val="1B1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07" name="v2 kicker"/>
          <p:cNvSpPr txBox="1"/>
          <p:nvPr/>
        </p:nvSpPr>
        <p:spPr>
          <a:xfrm>
            <a:off x="319177" y="168055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05 · АДАПТАЦИЯ И ПРОЦЕССЫ</a:t>
            </a:r>
          </a:p>
        </p:txBody>
      </p:sp>
      <p:sp>
        <p:nvSpPr>
          <p:cNvPr id="108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72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083110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9FA6181-68EE-726E-0F8A-41EDFA03CC9B}"/>
              </a:ext>
            </a:extLst>
          </p:cNvPr>
          <p:cNvSpPr/>
          <p:nvPr/>
        </p:nvSpPr>
        <p:spPr>
          <a:xfrm>
            <a:off x="319177" y="188055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Обучение</a:t>
            </a:r>
            <a:endParaRPr lang="en-US" sz="3600" dirty="0">
              <a:solidFill>
                <a:schemeClr val="bg1"/>
              </a:solidFill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BFD7C4F-56BD-ABBC-A85A-11E07FC67FB4}"/>
              </a:ext>
            </a:extLst>
          </p:cNvPr>
          <p:cNvGrpSpPr/>
          <p:nvPr/>
        </p:nvGrpSpPr>
        <p:grpSpPr>
          <a:xfrm>
            <a:off x="2786985" y="0"/>
            <a:ext cx="4433506" cy="5143500"/>
            <a:chOff x="2786985" y="0"/>
            <a:chExt cx="4433506" cy="5143500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8B9EBD0A-C617-1078-FB80-8F9885180D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6019" b="6059"/>
            <a:stretch/>
          </p:blipFill>
          <p:spPr>
            <a:xfrm>
              <a:off x="2786985" y="0"/>
              <a:ext cx="4433506" cy="5143500"/>
            </a:xfrm>
            <a:prstGeom prst="rect">
              <a:avLst/>
            </a:prstGeom>
          </p:spPr>
        </p:pic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F67CB06E-D4C7-77F5-F490-740673814C7E}"/>
                </a:ext>
              </a:extLst>
            </p:cNvPr>
            <p:cNvSpPr/>
            <p:nvPr/>
          </p:nvSpPr>
          <p:spPr>
            <a:xfrm>
              <a:off x="4331368" y="567891"/>
              <a:ext cx="2762451" cy="2003859"/>
            </a:xfrm>
            <a:prstGeom prst="rect">
              <a:avLst/>
            </a:prstGeom>
            <a:solidFill>
              <a:srgbClr val="1B1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06" name="v2 kicker"/>
          <p:cNvSpPr txBox="1"/>
          <p:nvPr/>
        </p:nvSpPr>
        <p:spPr>
          <a:xfrm>
            <a:off x="319177" y="168055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05 · АДАПТАЦИЯ И ПРОЦЕССЫ</a:t>
            </a:r>
          </a:p>
        </p:txBody>
      </p:sp>
      <p:sp>
        <p:nvSpPr>
          <p:cNvPr id="107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73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3470141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9FA6181-68EE-726E-0F8A-41EDFA03CC9B}"/>
              </a:ext>
            </a:extLst>
          </p:cNvPr>
          <p:cNvSpPr/>
          <p:nvPr/>
        </p:nvSpPr>
        <p:spPr>
          <a:xfrm>
            <a:off x="319177" y="188055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Обучение</a:t>
            </a:r>
            <a:endParaRPr lang="en-US" sz="3600" dirty="0">
              <a:solidFill>
                <a:schemeClr val="bg1"/>
              </a:solidFill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C466D633-ADEC-E223-B1A2-0369A5C2147A}"/>
              </a:ext>
            </a:extLst>
          </p:cNvPr>
          <p:cNvGrpSpPr/>
          <p:nvPr/>
        </p:nvGrpSpPr>
        <p:grpSpPr>
          <a:xfrm>
            <a:off x="2786985" y="0"/>
            <a:ext cx="4433506" cy="5143500"/>
            <a:chOff x="2786985" y="0"/>
            <a:chExt cx="4433506" cy="5143500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8B9EBD0A-C617-1078-FB80-8F9885180D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6019" b="6059"/>
            <a:stretch/>
          </p:blipFill>
          <p:spPr>
            <a:xfrm>
              <a:off x="2786985" y="0"/>
              <a:ext cx="4433506" cy="5143500"/>
            </a:xfrm>
            <a:prstGeom prst="rect">
              <a:avLst/>
            </a:prstGeom>
          </p:spPr>
        </p:pic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F67CB06E-D4C7-77F5-F490-740673814C7E}"/>
                </a:ext>
              </a:extLst>
            </p:cNvPr>
            <p:cNvSpPr/>
            <p:nvPr/>
          </p:nvSpPr>
          <p:spPr>
            <a:xfrm>
              <a:off x="4331368" y="567892"/>
              <a:ext cx="2762451" cy="1097280"/>
            </a:xfrm>
            <a:prstGeom prst="rect">
              <a:avLst/>
            </a:prstGeom>
            <a:solidFill>
              <a:srgbClr val="1B1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06" name="v2 kicker"/>
          <p:cNvSpPr txBox="1"/>
          <p:nvPr/>
        </p:nvSpPr>
        <p:spPr>
          <a:xfrm>
            <a:off x="319177" y="168055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05 · АДАПТАЦИЯ И ПРОЦЕССЫ</a:t>
            </a:r>
          </a:p>
        </p:txBody>
      </p:sp>
      <p:sp>
        <p:nvSpPr>
          <p:cNvPr id="107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74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6073986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9FA6181-68EE-726E-0F8A-41EDFA03CC9B}"/>
              </a:ext>
            </a:extLst>
          </p:cNvPr>
          <p:cNvSpPr/>
          <p:nvPr/>
        </p:nvSpPr>
        <p:spPr>
          <a:xfrm>
            <a:off x="319177" y="188055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Обучение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EBD0A-C617-1078-FB80-8F9885180D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019" b="6059"/>
          <a:stretch/>
        </p:blipFill>
        <p:spPr>
          <a:xfrm>
            <a:off x="2786985" y="0"/>
            <a:ext cx="4433506" cy="5143500"/>
          </a:xfrm>
          <a:prstGeom prst="rect">
            <a:avLst/>
          </a:prstGeom>
        </p:spPr>
      </p:pic>
      <p:sp>
        <p:nvSpPr>
          <p:cNvPr id="105" name="v2 kicker"/>
          <p:cNvSpPr txBox="1"/>
          <p:nvPr/>
        </p:nvSpPr>
        <p:spPr>
          <a:xfrm>
            <a:off x="319177" y="168055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05 · АДАПТАЦИЯ И ПРОЦЕССЫ</a:t>
            </a:r>
          </a:p>
        </p:txBody>
      </p:sp>
      <p:sp>
        <p:nvSpPr>
          <p:cNvPr id="106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75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2495089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535"/>
        </a:solidFill>
        <a:effectLst/>
      </p:bgPr>
    </p:bg>
    <p:spTree>
      <p:nvGrpSpPr>
        <p:cNvPr id="1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37528D2-EC78-BE07-538D-3CF210E82CAB}"/>
              </a:ext>
            </a:extLst>
          </p:cNvPr>
          <p:cNvSpPr txBox="1"/>
          <p:nvPr/>
        </p:nvSpPr>
        <p:spPr>
          <a:xfrm>
            <a:off x="8804278" y="55245"/>
            <a:ext cx="31611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E283BDE2-21E2-A847-8747-47D9EC8F595A}" type="slidenum">
              <a:rPr lang="ru-RU" sz="1000" b="1"/>
              <a:pPr algn="ctr"/>
              <a:t>76</a:t>
            </a:fld>
            <a:endParaRPr lang="ru-RU" sz="1000" b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A3B594E-09E3-656A-2803-739CAC8D4C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t="10510" b="4742"/>
          <a:stretch/>
        </p:blipFill>
        <p:spPr>
          <a:xfrm>
            <a:off x="0" y="-1"/>
            <a:ext cx="9144000" cy="5638801"/>
          </a:xfrm>
          <a:prstGeom prst="rect">
            <a:avLst/>
          </a:prstGeom>
          <a:solidFill>
            <a:srgbClr val="1B1535"/>
          </a:solidFill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917788-E348-6F4F-D06D-625804011EC6}"/>
              </a:ext>
            </a:extLst>
          </p:cNvPr>
          <p:cNvSpPr txBox="1"/>
          <p:nvPr/>
        </p:nvSpPr>
        <p:spPr>
          <a:xfrm>
            <a:off x="7494481" y="4626263"/>
            <a:ext cx="14678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dirty="0">
                <a:hlinkClick r:id="rId4"/>
              </a:rPr>
              <a:t>youtube.com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83660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7396" y="-474371"/>
            <a:ext cx="6297252" cy="584619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058DDB9-4488-9483-495F-2B5EECE8F8A9}"/>
              </a:ext>
            </a:extLst>
          </p:cNvPr>
          <p:cNvSpPr txBox="1"/>
          <p:nvPr/>
        </p:nvSpPr>
        <p:spPr>
          <a:xfrm>
            <a:off x="1360652" y="1140589"/>
            <a:ext cx="64226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ln w="25400" cap="rnd" cmpd="sng">
                  <a:solidFill>
                    <a:schemeClr val="accent1">
                      <a:shade val="15000"/>
                    </a:schemeClr>
                  </a:solidFill>
                </a:ln>
                <a:solidFill>
                  <a:srgbClr val="F5F5F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ТЕХНОЛОГИИ</a:t>
            </a:r>
          </a:p>
          <a:p>
            <a:pPr algn="ctr"/>
            <a:r>
              <a:rPr lang="ru-RU" sz="6000" b="1" dirty="0">
                <a:ln w="25400" cap="rnd" cmpd="sng">
                  <a:solidFill>
                    <a:schemeClr val="accent1">
                      <a:shade val="15000"/>
                    </a:schemeClr>
                  </a:solidFill>
                </a:ln>
                <a:solidFill>
                  <a:srgbClr val="F5F5F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 </a:t>
            </a:r>
          </a:p>
          <a:p>
            <a:pPr algn="ctr"/>
            <a:r>
              <a:rPr lang="ru-RU" sz="6000" b="1" dirty="0">
                <a:ln w="25400" cap="rnd" cmpd="sng">
                  <a:solidFill>
                    <a:schemeClr val="accent1">
                      <a:shade val="15000"/>
                    </a:schemeClr>
                  </a:solidFill>
                </a:ln>
                <a:solidFill>
                  <a:srgbClr val="F5F5F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РАЗВИТИЕ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D2D5BDB-B247-547E-F1E7-5056CFB3D0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5011" y="3865917"/>
            <a:ext cx="1361164" cy="120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98518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9FA6181-68EE-726E-0F8A-41EDFA03CC9B}"/>
              </a:ext>
            </a:extLst>
          </p:cNvPr>
          <p:cNvSpPr/>
          <p:nvPr/>
        </p:nvSpPr>
        <p:spPr>
          <a:xfrm>
            <a:off x="319177" y="188055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Зоны ответственности</a:t>
            </a:r>
            <a:endParaRPr lang="en-US" sz="3600" dirty="0">
              <a:solidFill>
                <a:schemeClr val="bg1"/>
              </a:solidFill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8ED0B155-B221-3D61-C853-73AD246580D4}"/>
              </a:ext>
            </a:extLst>
          </p:cNvPr>
          <p:cNvGrpSpPr/>
          <p:nvPr/>
        </p:nvGrpSpPr>
        <p:grpSpPr>
          <a:xfrm>
            <a:off x="1143000" y="823322"/>
            <a:ext cx="6858000" cy="3902682"/>
            <a:chOff x="1143000" y="823322"/>
            <a:chExt cx="6858000" cy="3902682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5256F13A-5EE2-0CB3-EFB2-E01E6A9435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1A1536"/>
                </a:clrFrom>
                <a:clrTo>
                  <a:srgbClr val="1A1536">
                    <a:alpha val="0"/>
                  </a:srgbClr>
                </a:clrTo>
              </a:clrChange>
            </a:blip>
            <a:srcRect t="17878" b="6245"/>
            <a:stretch/>
          </p:blipFill>
          <p:spPr>
            <a:xfrm>
              <a:off x="1143000" y="823322"/>
              <a:ext cx="6858000" cy="3902682"/>
            </a:xfrm>
            <a:prstGeom prst="rect">
              <a:avLst/>
            </a:prstGeom>
          </p:spPr>
        </p:pic>
        <p:sp>
          <p:nvSpPr>
            <p:cNvPr id="6" name="Скругленный прямоугольник 5">
              <a:extLst>
                <a:ext uri="{FF2B5EF4-FFF2-40B4-BE49-F238E27FC236}">
                  <a16:creationId xmlns:a16="http://schemas.microsoft.com/office/drawing/2014/main" id="{2E1C01CC-2D5E-C462-B7F8-5A94ADBDEF51}"/>
                </a:ext>
              </a:extLst>
            </p:cNvPr>
            <p:cNvSpPr/>
            <p:nvPr/>
          </p:nvSpPr>
          <p:spPr>
            <a:xfrm>
              <a:off x="1143000" y="2117558"/>
              <a:ext cx="6858000" cy="2608446"/>
            </a:xfrm>
            <a:prstGeom prst="roundRect">
              <a:avLst/>
            </a:prstGeom>
            <a:solidFill>
              <a:srgbClr val="1B1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Скругленный прямоугольник 6">
              <a:extLst>
                <a:ext uri="{FF2B5EF4-FFF2-40B4-BE49-F238E27FC236}">
                  <a16:creationId xmlns:a16="http://schemas.microsoft.com/office/drawing/2014/main" id="{3C10138D-8D67-161E-C854-C4D041EFE4AE}"/>
                </a:ext>
              </a:extLst>
            </p:cNvPr>
            <p:cNvSpPr/>
            <p:nvPr/>
          </p:nvSpPr>
          <p:spPr>
            <a:xfrm>
              <a:off x="4639377" y="823322"/>
              <a:ext cx="3361623" cy="1207609"/>
            </a:xfrm>
            <a:prstGeom prst="roundRect">
              <a:avLst/>
            </a:prstGeom>
            <a:solidFill>
              <a:srgbClr val="1B1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09" name="v2 kicker"/>
          <p:cNvSpPr txBox="1"/>
          <p:nvPr/>
        </p:nvSpPr>
        <p:spPr>
          <a:xfrm>
            <a:off x="319177" y="168055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06 · ТЕХНОЛОГИИ И РАЗВИТИЕ</a:t>
            </a:r>
          </a:p>
        </p:txBody>
      </p:sp>
      <p:sp>
        <p:nvSpPr>
          <p:cNvPr id="110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78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032223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9FA6181-68EE-726E-0F8A-41EDFA03CC9B}"/>
              </a:ext>
            </a:extLst>
          </p:cNvPr>
          <p:cNvSpPr/>
          <p:nvPr/>
        </p:nvSpPr>
        <p:spPr>
          <a:xfrm>
            <a:off x="319177" y="188055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Зоны ответственности</a:t>
            </a:r>
            <a:endParaRPr lang="en-US" sz="3600" dirty="0">
              <a:solidFill>
                <a:schemeClr val="bg1"/>
              </a:solidFill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BF990FB9-98E2-DF90-F9BF-257D21CB7344}"/>
              </a:ext>
            </a:extLst>
          </p:cNvPr>
          <p:cNvGrpSpPr/>
          <p:nvPr/>
        </p:nvGrpSpPr>
        <p:grpSpPr>
          <a:xfrm>
            <a:off x="1143000" y="823322"/>
            <a:ext cx="6858000" cy="3902682"/>
            <a:chOff x="1143000" y="823322"/>
            <a:chExt cx="6858000" cy="3902682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5256F13A-5EE2-0CB3-EFB2-E01E6A9435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1A1536"/>
                </a:clrFrom>
                <a:clrTo>
                  <a:srgbClr val="1A1536">
                    <a:alpha val="0"/>
                  </a:srgbClr>
                </a:clrTo>
              </a:clrChange>
            </a:blip>
            <a:srcRect t="17878" b="6245"/>
            <a:stretch/>
          </p:blipFill>
          <p:spPr>
            <a:xfrm>
              <a:off x="1143000" y="823322"/>
              <a:ext cx="6858000" cy="3902682"/>
            </a:xfrm>
            <a:prstGeom prst="rect">
              <a:avLst/>
            </a:prstGeom>
          </p:spPr>
        </p:pic>
        <p:sp>
          <p:nvSpPr>
            <p:cNvPr id="6" name="Скругленный прямоугольник 5">
              <a:extLst>
                <a:ext uri="{FF2B5EF4-FFF2-40B4-BE49-F238E27FC236}">
                  <a16:creationId xmlns:a16="http://schemas.microsoft.com/office/drawing/2014/main" id="{2E1C01CC-2D5E-C462-B7F8-5A94ADBDEF51}"/>
                </a:ext>
              </a:extLst>
            </p:cNvPr>
            <p:cNvSpPr/>
            <p:nvPr/>
          </p:nvSpPr>
          <p:spPr>
            <a:xfrm>
              <a:off x="1143000" y="2117558"/>
              <a:ext cx="6858000" cy="2608446"/>
            </a:xfrm>
            <a:prstGeom prst="roundRect">
              <a:avLst/>
            </a:prstGeom>
            <a:solidFill>
              <a:srgbClr val="1B1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07" name="v2 kicker"/>
          <p:cNvSpPr txBox="1"/>
          <p:nvPr/>
        </p:nvSpPr>
        <p:spPr>
          <a:xfrm>
            <a:off x="319177" y="168055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06 · ТЕХНОЛОГИИ И РАЗВИТИЕ</a:t>
            </a:r>
          </a:p>
        </p:txBody>
      </p:sp>
      <p:sp>
        <p:nvSpPr>
          <p:cNvPr id="108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79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133504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9FA6181-68EE-726E-0F8A-41EDFA03CC9B}"/>
              </a:ext>
            </a:extLst>
          </p:cNvPr>
          <p:cNvSpPr/>
          <p:nvPr/>
        </p:nvSpPr>
        <p:spPr>
          <a:xfrm>
            <a:off x="319177" y="188055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Зоны ответственности</a:t>
            </a:r>
            <a:endParaRPr lang="en-US" sz="3600" dirty="0">
              <a:solidFill>
                <a:schemeClr val="bg1"/>
              </a:solidFill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FF9BFD39-0AD6-BA3D-16BA-ED8AEC1F6640}"/>
              </a:ext>
            </a:extLst>
          </p:cNvPr>
          <p:cNvGrpSpPr/>
          <p:nvPr/>
        </p:nvGrpSpPr>
        <p:grpSpPr>
          <a:xfrm>
            <a:off x="1143000" y="823322"/>
            <a:ext cx="6858000" cy="3902682"/>
            <a:chOff x="1143000" y="823322"/>
            <a:chExt cx="6858000" cy="3902682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5256F13A-5EE2-0CB3-EFB2-E01E6A9435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1A1536"/>
                </a:clrFrom>
                <a:clrTo>
                  <a:srgbClr val="1A1536">
                    <a:alpha val="0"/>
                  </a:srgbClr>
                </a:clrTo>
              </a:clrChange>
            </a:blip>
            <a:srcRect t="17878" b="6245"/>
            <a:stretch/>
          </p:blipFill>
          <p:spPr>
            <a:xfrm>
              <a:off x="1143000" y="823322"/>
              <a:ext cx="6858000" cy="3902682"/>
            </a:xfrm>
            <a:prstGeom prst="rect">
              <a:avLst/>
            </a:prstGeom>
          </p:spPr>
        </p:pic>
        <p:sp>
          <p:nvSpPr>
            <p:cNvPr id="6" name="Скругленный прямоугольник 5">
              <a:extLst>
                <a:ext uri="{FF2B5EF4-FFF2-40B4-BE49-F238E27FC236}">
                  <a16:creationId xmlns:a16="http://schemas.microsoft.com/office/drawing/2014/main" id="{2E1C01CC-2D5E-C462-B7F8-5A94ADBDEF51}"/>
                </a:ext>
              </a:extLst>
            </p:cNvPr>
            <p:cNvSpPr/>
            <p:nvPr/>
          </p:nvSpPr>
          <p:spPr>
            <a:xfrm>
              <a:off x="1143000" y="3455468"/>
              <a:ext cx="6858000" cy="1270535"/>
            </a:xfrm>
            <a:prstGeom prst="roundRect">
              <a:avLst/>
            </a:prstGeom>
            <a:solidFill>
              <a:srgbClr val="1B1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" name="Скругленный прямоугольник 2">
              <a:extLst>
                <a:ext uri="{FF2B5EF4-FFF2-40B4-BE49-F238E27FC236}">
                  <a16:creationId xmlns:a16="http://schemas.microsoft.com/office/drawing/2014/main" id="{299B57F1-2F7F-153B-0CEA-92480CDD8CE1}"/>
                </a:ext>
              </a:extLst>
            </p:cNvPr>
            <p:cNvSpPr/>
            <p:nvPr/>
          </p:nvSpPr>
          <p:spPr>
            <a:xfrm>
              <a:off x="4572000" y="2187522"/>
              <a:ext cx="3429000" cy="1270535"/>
            </a:xfrm>
            <a:prstGeom prst="roundRect">
              <a:avLst/>
            </a:prstGeom>
            <a:solidFill>
              <a:srgbClr val="1B1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07" name="v2 kicker"/>
          <p:cNvSpPr txBox="1"/>
          <p:nvPr/>
        </p:nvSpPr>
        <p:spPr>
          <a:xfrm>
            <a:off x="319177" y="168055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06 · ТЕХНОЛОГИИ И РАЗВИТИЕ</a:t>
            </a:r>
          </a:p>
        </p:txBody>
      </p:sp>
      <p:sp>
        <p:nvSpPr>
          <p:cNvPr id="108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80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163416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9FA6181-68EE-726E-0F8A-41EDFA03CC9B}"/>
              </a:ext>
            </a:extLst>
          </p:cNvPr>
          <p:cNvSpPr/>
          <p:nvPr/>
        </p:nvSpPr>
        <p:spPr>
          <a:xfrm>
            <a:off x="319177" y="188055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Зоны ответственности</a:t>
            </a:r>
            <a:endParaRPr lang="en-US" sz="3600" dirty="0">
              <a:solidFill>
                <a:schemeClr val="bg1"/>
              </a:solidFill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F75808A2-B8EB-91EE-E256-6D54DA8DC794}"/>
              </a:ext>
            </a:extLst>
          </p:cNvPr>
          <p:cNvGrpSpPr/>
          <p:nvPr/>
        </p:nvGrpSpPr>
        <p:grpSpPr>
          <a:xfrm>
            <a:off x="1143000" y="823322"/>
            <a:ext cx="6858000" cy="3902682"/>
            <a:chOff x="1143000" y="823322"/>
            <a:chExt cx="6858000" cy="3902682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5256F13A-5EE2-0CB3-EFB2-E01E6A9435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1A1536"/>
                </a:clrFrom>
                <a:clrTo>
                  <a:srgbClr val="1A1536">
                    <a:alpha val="0"/>
                  </a:srgbClr>
                </a:clrTo>
              </a:clrChange>
            </a:blip>
            <a:srcRect t="17878" b="6245"/>
            <a:stretch/>
          </p:blipFill>
          <p:spPr>
            <a:xfrm>
              <a:off x="1143000" y="823322"/>
              <a:ext cx="6858000" cy="3902682"/>
            </a:xfrm>
            <a:prstGeom prst="rect">
              <a:avLst/>
            </a:prstGeom>
          </p:spPr>
        </p:pic>
        <p:sp>
          <p:nvSpPr>
            <p:cNvPr id="6" name="Скругленный прямоугольник 5">
              <a:extLst>
                <a:ext uri="{FF2B5EF4-FFF2-40B4-BE49-F238E27FC236}">
                  <a16:creationId xmlns:a16="http://schemas.microsoft.com/office/drawing/2014/main" id="{2E1C01CC-2D5E-C462-B7F8-5A94ADBDEF51}"/>
                </a:ext>
              </a:extLst>
            </p:cNvPr>
            <p:cNvSpPr/>
            <p:nvPr/>
          </p:nvSpPr>
          <p:spPr>
            <a:xfrm>
              <a:off x="1143000" y="3493970"/>
              <a:ext cx="6858000" cy="1232033"/>
            </a:xfrm>
            <a:prstGeom prst="roundRect">
              <a:avLst/>
            </a:prstGeom>
            <a:solidFill>
              <a:srgbClr val="1B1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07" name="v2 kicker"/>
          <p:cNvSpPr txBox="1"/>
          <p:nvPr/>
        </p:nvSpPr>
        <p:spPr>
          <a:xfrm>
            <a:off x="319177" y="168055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06 · ТЕХНОЛОГИИ И РАЗВИТИЕ</a:t>
            </a:r>
          </a:p>
        </p:txBody>
      </p:sp>
      <p:sp>
        <p:nvSpPr>
          <p:cNvPr id="108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81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2402900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9FA6181-68EE-726E-0F8A-41EDFA03CC9B}"/>
              </a:ext>
            </a:extLst>
          </p:cNvPr>
          <p:cNvSpPr/>
          <p:nvPr/>
        </p:nvSpPr>
        <p:spPr>
          <a:xfrm>
            <a:off x="319177" y="188055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Зоны ответственности</a:t>
            </a:r>
            <a:endParaRPr lang="en-US" sz="3600" dirty="0">
              <a:solidFill>
                <a:schemeClr val="bg1"/>
              </a:solidFill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2FEBFE14-A6E0-160F-74D7-C80E15E5DAF9}"/>
              </a:ext>
            </a:extLst>
          </p:cNvPr>
          <p:cNvGrpSpPr/>
          <p:nvPr/>
        </p:nvGrpSpPr>
        <p:grpSpPr>
          <a:xfrm>
            <a:off x="1143000" y="823322"/>
            <a:ext cx="6858000" cy="3902682"/>
            <a:chOff x="1143000" y="823322"/>
            <a:chExt cx="6858000" cy="3902682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5256F13A-5EE2-0CB3-EFB2-E01E6A9435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1A1536"/>
                </a:clrFrom>
                <a:clrTo>
                  <a:srgbClr val="1A1536">
                    <a:alpha val="0"/>
                  </a:srgbClr>
                </a:clrTo>
              </a:clrChange>
            </a:blip>
            <a:srcRect t="17878" b="6245"/>
            <a:stretch/>
          </p:blipFill>
          <p:spPr>
            <a:xfrm>
              <a:off x="1143000" y="823322"/>
              <a:ext cx="6858000" cy="3902682"/>
            </a:xfrm>
            <a:prstGeom prst="rect">
              <a:avLst/>
            </a:prstGeom>
          </p:spPr>
        </p:pic>
        <p:sp>
          <p:nvSpPr>
            <p:cNvPr id="6" name="Скругленный прямоугольник 5">
              <a:extLst>
                <a:ext uri="{FF2B5EF4-FFF2-40B4-BE49-F238E27FC236}">
                  <a16:creationId xmlns:a16="http://schemas.microsoft.com/office/drawing/2014/main" id="{2E1C01CC-2D5E-C462-B7F8-5A94ADBDEF51}"/>
                </a:ext>
              </a:extLst>
            </p:cNvPr>
            <p:cNvSpPr/>
            <p:nvPr/>
          </p:nvSpPr>
          <p:spPr>
            <a:xfrm>
              <a:off x="4572000" y="3609474"/>
              <a:ext cx="3429000" cy="1116530"/>
            </a:xfrm>
            <a:prstGeom prst="roundRect">
              <a:avLst/>
            </a:prstGeom>
            <a:solidFill>
              <a:srgbClr val="1B1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07" name="v2 kicker"/>
          <p:cNvSpPr txBox="1"/>
          <p:nvPr/>
        </p:nvSpPr>
        <p:spPr>
          <a:xfrm>
            <a:off x="319177" y="168055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06 · ТЕХНОЛОГИИ И РАЗВИТИЕ</a:t>
            </a:r>
          </a:p>
        </p:txBody>
      </p:sp>
      <p:sp>
        <p:nvSpPr>
          <p:cNvPr id="108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82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676956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9FA6181-68EE-726E-0F8A-41EDFA03CC9B}"/>
              </a:ext>
            </a:extLst>
          </p:cNvPr>
          <p:cNvSpPr/>
          <p:nvPr/>
        </p:nvSpPr>
        <p:spPr>
          <a:xfrm>
            <a:off x="319177" y="188055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Зоны ответственности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256F13A-5EE2-0CB3-EFB2-E01E6A9435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1A1536"/>
              </a:clrFrom>
              <a:clrTo>
                <a:srgbClr val="1A1536">
                  <a:alpha val="0"/>
                </a:srgbClr>
              </a:clrTo>
            </a:clrChange>
          </a:blip>
          <a:srcRect t="17878" b="6245"/>
          <a:stretch/>
        </p:blipFill>
        <p:spPr>
          <a:xfrm>
            <a:off x="1143000" y="823322"/>
            <a:ext cx="6858000" cy="3902682"/>
          </a:xfrm>
          <a:prstGeom prst="rect">
            <a:avLst/>
          </a:prstGeom>
        </p:spPr>
      </p:pic>
      <p:sp>
        <p:nvSpPr>
          <p:cNvPr id="106" name="v2 kicker"/>
          <p:cNvSpPr txBox="1"/>
          <p:nvPr/>
        </p:nvSpPr>
        <p:spPr>
          <a:xfrm>
            <a:off x="319177" y="168055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06 · ТЕХНОЛОГИИ И РАЗВИТИЕ</a:t>
            </a:r>
          </a:p>
        </p:txBody>
      </p:sp>
      <p:sp>
        <p:nvSpPr>
          <p:cNvPr id="107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83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033777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36EF9CD8-509E-9198-6A27-87E3FBFA1747}"/>
              </a:ext>
            </a:extLst>
          </p:cNvPr>
          <p:cNvGrpSpPr/>
          <p:nvPr/>
        </p:nvGrpSpPr>
        <p:grpSpPr>
          <a:xfrm>
            <a:off x="1096722" y="126269"/>
            <a:ext cx="6950555" cy="4890962"/>
            <a:chOff x="1096722" y="126269"/>
            <a:chExt cx="6950555" cy="4890962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3D745022-6856-0499-C01E-192CD661FD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1A1536"/>
                </a:clrFrom>
                <a:clrTo>
                  <a:srgbClr val="1A1536">
                    <a:alpha val="0"/>
                  </a:srgbClr>
                </a:clrTo>
              </a:clrChange>
            </a:blip>
            <a:srcRect t="14597" b="5310"/>
            <a:stretch/>
          </p:blipFill>
          <p:spPr>
            <a:xfrm>
              <a:off x="1096722" y="126269"/>
              <a:ext cx="6950555" cy="4890962"/>
            </a:xfrm>
            <a:prstGeom prst="rect">
              <a:avLst/>
            </a:prstGeom>
          </p:spPr>
        </p:pic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8A890946-CEFA-7C08-B220-8A0A5F5C4642}"/>
                </a:ext>
              </a:extLst>
            </p:cNvPr>
            <p:cNvSpPr/>
            <p:nvPr/>
          </p:nvSpPr>
          <p:spPr>
            <a:xfrm>
              <a:off x="4571999" y="1058779"/>
              <a:ext cx="2762452" cy="606392"/>
            </a:xfrm>
            <a:prstGeom prst="rect">
              <a:avLst/>
            </a:prstGeom>
            <a:solidFill>
              <a:srgbClr val="4833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EE0DDB6A-0479-5C53-815A-8DC8F62A7579}"/>
                </a:ext>
              </a:extLst>
            </p:cNvPr>
            <p:cNvSpPr/>
            <p:nvPr/>
          </p:nvSpPr>
          <p:spPr>
            <a:xfrm>
              <a:off x="4571999" y="1846446"/>
              <a:ext cx="2762452" cy="606392"/>
            </a:xfrm>
            <a:prstGeom prst="rect">
              <a:avLst/>
            </a:prstGeom>
            <a:solidFill>
              <a:srgbClr val="563CA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68A6E1A-8FC4-C0F4-C522-8D839BD06ADE}"/>
                </a:ext>
              </a:extLst>
            </p:cNvPr>
            <p:cNvSpPr/>
            <p:nvPr/>
          </p:nvSpPr>
          <p:spPr>
            <a:xfrm>
              <a:off x="4571999" y="2690663"/>
              <a:ext cx="2762452" cy="606392"/>
            </a:xfrm>
            <a:prstGeom prst="rect">
              <a:avLst/>
            </a:prstGeom>
            <a:solidFill>
              <a:srgbClr val="6244C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1DEF5FFC-759D-DA69-5D2A-7FCD37B0BA00}"/>
                </a:ext>
              </a:extLst>
            </p:cNvPr>
            <p:cNvSpPr/>
            <p:nvPr/>
          </p:nvSpPr>
          <p:spPr>
            <a:xfrm>
              <a:off x="4571999" y="3478329"/>
              <a:ext cx="2762452" cy="606392"/>
            </a:xfrm>
            <a:prstGeom prst="rect">
              <a:avLst/>
            </a:prstGeom>
            <a:solidFill>
              <a:srgbClr val="704D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1006FA7-804D-C69A-EA82-E47E08219848}"/>
                </a:ext>
              </a:extLst>
            </p:cNvPr>
            <p:cNvSpPr/>
            <p:nvPr/>
          </p:nvSpPr>
          <p:spPr>
            <a:xfrm>
              <a:off x="4571999" y="4247780"/>
              <a:ext cx="2877955" cy="606392"/>
            </a:xfrm>
            <a:prstGeom prst="rect">
              <a:avLst/>
            </a:prstGeom>
            <a:solidFill>
              <a:srgbClr val="7E55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185709847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37470AE9-AACA-40EF-2251-60535069C73D}"/>
              </a:ext>
            </a:extLst>
          </p:cNvPr>
          <p:cNvGrpSpPr/>
          <p:nvPr/>
        </p:nvGrpSpPr>
        <p:grpSpPr>
          <a:xfrm>
            <a:off x="1096722" y="126269"/>
            <a:ext cx="6950555" cy="4890962"/>
            <a:chOff x="1096722" y="126269"/>
            <a:chExt cx="6950555" cy="4890962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3D745022-6856-0499-C01E-192CD661FD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1A1536"/>
                </a:clrFrom>
                <a:clrTo>
                  <a:srgbClr val="1A1536">
                    <a:alpha val="0"/>
                  </a:srgbClr>
                </a:clrTo>
              </a:clrChange>
            </a:blip>
            <a:srcRect t="14597" b="5310"/>
            <a:stretch/>
          </p:blipFill>
          <p:spPr>
            <a:xfrm>
              <a:off x="1096722" y="126269"/>
              <a:ext cx="6950555" cy="4890962"/>
            </a:xfrm>
            <a:prstGeom prst="rect">
              <a:avLst/>
            </a:prstGeom>
          </p:spPr>
        </p:pic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EE0DDB6A-0479-5C53-815A-8DC8F62A7579}"/>
                </a:ext>
              </a:extLst>
            </p:cNvPr>
            <p:cNvSpPr/>
            <p:nvPr/>
          </p:nvSpPr>
          <p:spPr>
            <a:xfrm>
              <a:off x="4571999" y="1846446"/>
              <a:ext cx="2762452" cy="606392"/>
            </a:xfrm>
            <a:prstGeom prst="rect">
              <a:avLst/>
            </a:prstGeom>
            <a:solidFill>
              <a:srgbClr val="563CA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68A6E1A-8FC4-C0F4-C522-8D839BD06ADE}"/>
                </a:ext>
              </a:extLst>
            </p:cNvPr>
            <p:cNvSpPr/>
            <p:nvPr/>
          </p:nvSpPr>
          <p:spPr>
            <a:xfrm>
              <a:off x="4571999" y="2690663"/>
              <a:ext cx="2762452" cy="606392"/>
            </a:xfrm>
            <a:prstGeom prst="rect">
              <a:avLst/>
            </a:prstGeom>
            <a:solidFill>
              <a:srgbClr val="6244C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1DEF5FFC-759D-DA69-5D2A-7FCD37B0BA00}"/>
                </a:ext>
              </a:extLst>
            </p:cNvPr>
            <p:cNvSpPr/>
            <p:nvPr/>
          </p:nvSpPr>
          <p:spPr>
            <a:xfrm>
              <a:off x="4571999" y="3478329"/>
              <a:ext cx="2762452" cy="606392"/>
            </a:xfrm>
            <a:prstGeom prst="rect">
              <a:avLst/>
            </a:prstGeom>
            <a:solidFill>
              <a:srgbClr val="704D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1006FA7-804D-C69A-EA82-E47E08219848}"/>
                </a:ext>
              </a:extLst>
            </p:cNvPr>
            <p:cNvSpPr/>
            <p:nvPr/>
          </p:nvSpPr>
          <p:spPr>
            <a:xfrm>
              <a:off x="4571999" y="4247780"/>
              <a:ext cx="2877955" cy="606392"/>
            </a:xfrm>
            <a:prstGeom prst="rect">
              <a:avLst/>
            </a:prstGeom>
            <a:solidFill>
              <a:srgbClr val="7E55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236629692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80798097-7996-2999-6556-092C0962E0EF}"/>
              </a:ext>
            </a:extLst>
          </p:cNvPr>
          <p:cNvGrpSpPr/>
          <p:nvPr/>
        </p:nvGrpSpPr>
        <p:grpSpPr>
          <a:xfrm>
            <a:off x="1096722" y="126269"/>
            <a:ext cx="6950555" cy="4890962"/>
            <a:chOff x="1096722" y="126269"/>
            <a:chExt cx="6950555" cy="4890962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3D745022-6856-0499-C01E-192CD661FD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1A1536"/>
                </a:clrFrom>
                <a:clrTo>
                  <a:srgbClr val="1A1536">
                    <a:alpha val="0"/>
                  </a:srgbClr>
                </a:clrTo>
              </a:clrChange>
            </a:blip>
            <a:srcRect t="14597" b="5310"/>
            <a:stretch/>
          </p:blipFill>
          <p:spPr>
            <a:xfrm>
              <a:off x="1096722" y="126269"/>
              <a:ext cx="6950555" cy="4890962"/>
            </a:xfrm>
            <a:prstGeom prst="rect">
              <a:avLst/>
            </a:prstGeom>
          </p:spPr>
        </p:pic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68A6E1A-8FC4-C0F4-C522-8D839BD06ADE}"/>
                </a:ext>
              </a:extLst>
            </p:cNvPr>
            <p:cNvSpPr/>
            <p:nvPr/>
          </p:nvSpPr>
          <p:spPr>
            <a:xfrm>
              <a:off x="4571999" y="2690663"/>
              <a:ext cx="2762452" cy="606392"/>
            </a:xfrm>
            <a:prstGeom prst="rect">
              <a:avLst/>
            </a:prstGeom>
            <a:solidFill>
              <a:srgbClr val="6244C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1DEF5FFC-759D-DA69-5D2A-7FCD37B0BA00}"/>
                </a:ext>
              </a:extLst>
            </p:cNvPr>
            <p:cNvSpPr/>
            <p:nvPr/>
          </p:nvSpPr>
          <p:spPr>
            <a:xfrm>
              <a:off x="4571999" y="3478329"/>
              <a:ext cx="2762452" cy="606392"/>
            </a:xfrm>
            <a:prstGeom prst="rect">
              <a:avLst/>
            </a:prstGeom>
            <a:solidFill>
              <a:srgbClr val="704D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1006FA7-804D-C69A-EA82-E47E08219848}"/>
                </a:ext>
              </a:extLst>
            </p:cNvPr>
            <p:cNvSpPr/>
            <p:nvPr/>
          </p:nvSpPr>
          <p:spPr>
            <a:xfrm>
              <a:off x="4571999" y="4247780"/>
              <a:ext cx="2877955" cy="606392"/>
            </a:xfrm>
            <a:prstGeom prst="rect">
              <a:avLst/>
            </a:prstGeom>
            <a:solidFill>
              <a:srgbClr val="7E55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218921222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C3307B87-B516-B053-F7BA-25C6F58314B1}"/>
              </a:ext>
            </a:extLst>
          </p:cNvPr>
          <p:cNvGrpSpPr/>
          <p:nvPr/>
        </p:nvGrpSpPr>
        <p:grpSpPr>
          <a:xfrm>
            <a:off x="1096722" y="126269"/>
            <a:ext cx="6950555" cy="4890962"/>
            <a:chOff x="1096722" y="126269"/>
            <a:chExt cx="6950555" cy="4890962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3D745022-6856-0499-C01E-192CD661FD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1A1536"/>
                </a:clrFrom>
                <a:clrTo>
                  <a:srgbClr val="1A1536">
                    <a:alpha val="0"/>
                  </a:srgbClr>
                </a:clrTo>
              </a:clrChange>
            </a:blip>
            <a:srcRect t="14597" b="5310"/>
            <a:stretch/>
          </p:blipFill>
          <p:spPr>
            <a:xfrm>
              <a:off x="1096722" y="126269"/>
              <a:ext cx="6950555" cy="4890962"/>
            </a:xfrm>
            <a:prstGeom prst="rect">
              <a:avLst/>
            </a:prstGeom>
          </p:spPr>
        </p:pic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1DEF5FFC-759D-DA69-5D2A-7FCD37B0BA00}"/>
                </a:ext>
              </a:extLst>
            </p:cNvPr>
            <p:cNvSpPr/>
            <p:nvPr/>
          </p:nvSpPr>
          <p:spPr>
            <a:xfrm>
              <a:off x="4571999" y="3478329"/>
              <a:ext cx="2762452" cy="606392"/>
            </a:xfrm>
            <a:prstGeom prst="rect">
              <a:avLst/>
            </a:prstGeom>
            <a:solidFill>
              <a:srgbClr val="704D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1006FA7-804D-C69A-EA82-E47E08219848}"/>
                </a:ext>
              </a:extLst>
            </p:cNvPr>
            <p:cNvSpPr/>
            <p:nvPr/>
          </p:nvSpPr>
          <p:spPr>
            <a:xfrm>
              <a:off x="4571999" y="4247780"/>
              <a:ext cx="2877955" cy="606392"/>
            </a:xfrm>
            <a:prstGeom prst="rect">
              <a:avLst/>
            </a:prstGeom>
            <a:solidFill>
              <a:srgbClr val="7E55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333055411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0ABEDB1F-287D-D048-0E3E-248C28D89E24}"/>
              </a:ext>
            </a:extLst>
          </p:cNvPr>
          <p:cNvGrpSpPr/>
          <p:nvPr/>
        </p:nvGrpSpPr>
        <p:grpSpPr>
          <a:xfrm>
            <a:off x="1096722" y="126269"/>
            <a:ext cx="6950555" cy="4890962"/>
            <a:chOff x="1096722" y="126269"/>
            <a:chExt cx="6950555" cy="4890962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3D745022-6856-0499-C01E-192CD661FD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1A1536"/>
                </a:clrFrom>
                <a:clrTo>
                  <a:srgbClr val="1A1536">
                    <a:alpha val="0"/>
                  </a:srgbClr>
                </a:clrTo>
              </a:clrChange>
            </a:blip>
            <a:srcRect t="14597" b="5310"/>
            <a:stretch/>
          </p:blipFill>
          <p:spPr>
            <a:xfrm>
              <a:off x="1096722" y="126269"/>
              <a:ext cx="6950555" cy="4890962"/>
            </a:xfrm>
            <a:prstGeom prst="rect">
              <a:avLst/>
            </a:prstGeom>
          </p:spPr>
        </p:pic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1006FA7-804D-C69A-EA82-E47E08219848}"/>
                </a:ext>
              </a:extLst>
            </p:cNvPr>
            <p:cNvSpPr/>
            <p:nvPr/>
          </p:nvSpPr>
          <p:spPr>
            <a:xfrm>
              <a:off x="4571999" y="4247780"/>
              <a:ext cx="2877955" cy="606392"/>
            </a:xfrm>
            <a:prstGeom prst="rect">
              <a:avLst/>
            </a:prstGeom>
            <a:solidFill>
              <a:srgbClr val="7E55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322530791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D745022-6856-0499-C01E-192CD661FD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1A1536"/>
              </a:clrFrom>
              <a:clrTo>
                <a:srgbClr val="1A1536">
                  <a:alpha val="0"/>
                </a:srgbClr>
              </a:clrTo>
            </a:clrChange>
          </a:blip>
          <a:srcRect t="14597" b="5310"/>
          <a:stretch/>
        </p:blipFill>
        <p:spPr>
          <a:xfrm>
            <a:off x="1096722" y="126269"/>
            <a:ext cx="6950555" cy="489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92347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9FA6181-68EE-726E-0F8A-41EDFA03CC9B}"/>
              </a:ext>
            </a:extLst>
          </p:cNvPr>
          <p:cNvSpPr/>
          <p:nvPr/>
        </p:nvSpPr>
        <p:spPr>
          <a:xfrm>
            <a:off x="319177" y="188055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Типы компаний по тех стеку</a:t>
            </a:r>
            <a:endParaRPr lang="en-US" sz="3600" dirty="0">
              <a:solidFill>
                <a:schemeClr val="bg1"/>
              </a:solidFill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F82A054-223A-AF19-9C46-3DC34A487840}"/>
              </a:ext>
            </a:extLst>
          </p:cNvPr>
          <p:cNvGrpSpPr/>
          <p:nvPr/>
        </p:nvGrpSpPr>
        <p:grpSpPr>
          <a:xfrm>
            <a:off x="207003" y="919575"/>
            <a:ext cx="8617820" cy="3781822"/>
            <a:chOff x="207003" y="919575"/>
            <a:chExt cx="8617820" cy="3781822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F65BF1B6-F16F-4EBB-7962-D99667C166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121D46"/>
                </a:clrFrom>
                <a:clrTo>
                  <a:srgbClr val="121D46">
                    <a:alpha val="0"/>
                  </a:srgbClr>
                </a:clrTo>
              </a:clrChange>
            </a:blip>
            <a:srcRect l="2386" t="10292" r="2164" b="11464"/>
            <a:stretch/>
          </p:blipFill>
          <p:spPr>
            <a:xfrm>
              <a:off x="207003" y="919575"/>
              <a:ext cx="8617820" cy="3781821"/>
            </a:xfrm>
            <a:prstGeom prst="rect">
              <a:avLst/>
            </a:prstGeom>
          </p:spPr>
        </p:pic>
        <p:sp>
          <p:nvSpPr>
            <p:cNvPr id="6" name="Скругленный прямоугольник 5">
              <a:extLst>
                <a:ext uri="{FF2B5EF4-FFF2-40B4-BE49-F238E27FC236}">
                  <a16:creationId xmlns:a16="http://schemas.microsoft.com/office/drawing/2014/main" id="{70A94B76-2217-37B3-E35A-F931C8574B0E}"/>
                </a:ext>
              </a:extLst>
            </p:cNvPr>
            <p:cNvSpPr/>
            <p:nvPr/>
          </p:nvSpPr>
          <p:spPr>
            <a:xfrm>
              <a:off x="2070340" y="1338607"/>
              <a:ext cx="6754483" cy="3362790"/>
            </a:xfrm>
            <a:prstGeom prst="roundRect">
              <a:avLst/>
            </a:prstGeom>
            <a:solidFill>
              <a:srgbClr val="1C14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8" name="v2 kicker"/>
          <p:cNvSpPr txBox="1"/>
          <p:nvPr/>
        </p:nvSpPr>
        <p:spPr>
          <a:xfrm>
            <a:off x="319177" y="168055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06 · ТЕХНОЛОГИИ И РАЗВИТИЕ</a:t>
            </a:r>
          </a:p>
        </p:txBody>
      </p:sp>
      <p:sp>
        <p:nvSpPr>
          <p:cNvPr id="109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90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6972306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9FA6181-68EE-726E-0F8A-41EDFA03CC9B}"/>
              </a:ext>
            </a:extLst>
          </p:cNvPr>
          <p:cNvSpPr/>
          <p:nvPr/>
        </p:nvSpPr>
        <p:spPr>
          <a:xfrm>
            <a:off x="319177" y="188055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Типы компаний по тех стеку</a:t>
            </a:r>
            <a:endParaRPr lang="en-US" sz="3600" dirty="0">
              <a:solidFill>
                <a:schemeClr val="bg1"/>
              </a:solidFill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35C3EAB3-670D-F39A-718E-F459CE1FA65A}"/>
              </a:ext>
            </a:extLst>
          </p:cNvPr>
          <p:cNvGrpSpPr/>
          <p:nvPr/>
        </p:nvGrpSpPr>
        <p:grpSpPr>
          <a:xfrm>
            <a:off x="207003" y="919575"/>
            <a:ext cx="8617820" cy="3781822"/>
            <a:chOff x="207003" y="919575"/>
            <a:chExt cx="8617820" cy="3781822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F65BF1B6-F16F-4EBB-7962-D99667C166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121D46"/>
                </a:clrFrom>
                <a:clrTo>
                  <a:srgbClr val="121D46">
                    <a:alpha val="0"/>
                  </a:srgbClr>
                </a:clrTo>
              </a:clrChange>
            </a:blip>
            <a:srcRect l="2386" t="10292" r="2164" b="11464"/>
            <a:stretch/>
          </p:blipFill>
          <p:spPr>
            <a:xfrm>
              <a:off x="207003" y="919575"/>
              <a:ext cx="8617820" cy="3781821"/>
            </a:xfrm>
            <a:prstGeom prst="rect">
              <a:avLst/>
            </a:prstGeom>
          </p:spPr>
        </p:pic>
        <p:sp>
          <p:nvSpPr>
            <p:cNvPr id="6" name="Скругленный прямоугольник 5">
              <a:extLst>
                <a:ext uri="{FF2B5EF4-FFF2-40B4-BE49-F238E27FC236}">
                  <a16:creationId xmlns:a16="http://schemas.microsoft.com/office/drawing/2014/main" id="{70A94B76-2217-37B3-E35A-F931C8574B0E}"/>
                </a:ext>
              </a:extLst>
            </p:cNvPr>
            <p:cNvSpPr/>
            <p:nvPr/>
          </p:nvSpPr>
          <p:spPr>
            <a:xfrm>
              <a:off x="3676454" y="1338607"/>
              <a:ext cx="5148369" cy="3362790"/>
            </a:xfrm>
            <a:prstGeom prst="roundRect">
              <a:avLst/>
            </a:prstGeom>
            <a:solidFill>
              <a:srgbClr val="1C14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7" name="v2 kicker"/>
          <p:cNvSpPr txBox="1"/>
          <p:nvPr/>
        </p:nvSpPr>
        <p:spPr>
          <a:xfrm>
            <a:off x="319177" y="168055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06 · ТЕХНОЛОГИИ И РАЗВИТИЕ</a:t>
            </a:r>
          </a:p>
        </p:txBody>
      </p:sp>
      <p:sp>
        <p:nvSpPr>
          <p:cNvPr id="108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91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7170649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9FA6181-68EE-726E-0F8A-41EDFA03CC9B}"/>
              </a:ext>
            </a:extLst>
          </p:cNvPr>
          <p:cNvSpPr/>
          <p:nvPr/>
        </p:nvSpPr>
        <p:spPr>
          <a:xfrm>
            <a:off x="319177" y="188055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Типы компаний по тех стеку</a:t>
            </a:r>
            <a:endParaRPr lang="en-US" sz="3600" dirty="0">
              <a:solidFill>
                <a:schemeClr val="bg1"/>
              </a:solidFill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F9BF6642-24A1-9C73-761E-6E3E4FA031C2}"/>
              </a:ext>
            </a:extLst>
          </p:cNvPr>
          <p:cNvGrpSpPr/>
          <p:nvPr/>
        </p:nvGrpSpPr>
        <p:grpSpPr>
          <a:xfrm>
            <a:off x="207003" y="919575"/>
            <a:ext cx="8617820" cy="3781822"/>
            <a:chOff x="207003" y="919575"/>
            <a:chExt cx="8617820" cy="3781822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F65BF1B6-F16F-4EBB-7962-D99667C166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121D46"/>
                </a:clrFrom>
                <a:clrTo>
                  <a:srgbClr val="121D46">
                    <a:alpha val="0"/>
                  </a:srgbClr>
                </a:clrTo>
              </a:clrChange>
            </a:blip>
            <a:srcRect l="2386" t="10292" r="2164" b="11464"/>
            <a:stretch/>
          </p:blipFill>
          <p:spPr>
            <a:xfrm>
              <a:off x="207003" y="919575"/>
              <a:ext cx="8617820" cy="3781821"/>
            </a:xfrm>
            <a:prstGeom prst="rect">
              <a:avLst/>
            </a:prstGeom>
          </p:spPr>
        </p:pic>
        <p:sp>
          <p:nvSpPr>
            <p:cNvPr id="6" name="Скругленный прямоугольник 5">
              <a:extLst>
                <a:ext uri="{FF2B5EF4-FFF2-40B4-BE49-F238E27FC236}">
                  <a16:creationId xmlns:a16="http://schemas.microsoft.com/office/drawing/2014/main" id="{70A94B76-2217-37B3-E35A-F931C8574B0E}"/>
                </a:ext>
              </a:extLst>
            </p:cNvPr>
            <p:cNvSpPr/>
            <p:nvPr/>
          </p:nvSpPr>
          <p:spPr>
            <a:xfrm>
              <a:off x="5326144" y="1338607"/>
              <a:ext cx="3498679" cy="3362790"/>
            </a:xfrm>
            <a:prstGeom prst="roundRect">
              <a:avLst/>
            </a:prstGeom>
            <a:solidFill>
              <a:srgbClr val="1C14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7" name="v2 kicker"/>
          <p:cNvSpPr txBox="1"/>
          <p:nvPr/>
        </p:nvSpPr>
        <p:spPr>
          <a:xfrm>
            <a:off x="319177" y="168055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06 · ТЕХНОЛОГИИ И РАЗВИТИЕ</a:t>
            </a:r>
          </a:p>
        </p:txBody>
      </p:sp>
      <p:sp>
        <p:nvSpPr>
          <p:cNvPr id="108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92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8760472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9FA6181-68EE-726E-0F8A-41EDFA03CC9B}"/>
              </a:ext>
            </a:extLst>
          </p:cNvPr>
          <p:cNvSpPr/>
          <p:nvPr/>
        </p:nvSpPr>
        <p:spPr>
          <a:xfrm>
            <a:off x="319177" y="188055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Типы компаний по тех стеку</a:t>
            </a:r>
            <a:endParaRPr lang="en-US" sz="3600" dirty="0">
              <a:solidFill>
                <a:schemeClr val="bg1"/>
              </a:solidFill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7BA37F2F-28BE-2F3C-BA63-E3EDC67C1AA8}"/>
              </a:ext>
            </a:extLst>
          </p:cNvPr>
          <p:cNvGrpSpPr/>
          <p:nvPr/>
        </p:nvGrpSpPr>
        <p:grpSpPr>
          <a:xfrm>
            <a:off x="207003" y="919575"/>
            <a:ext cx="8617820" cy="3781822"/>
            <a:chOff x="207003" y="919575"/>
            <a:chExt cx="8617820" cy="3781822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F65BF1B6-F16F-4EBB-7962-D99667C166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121D46"/>
                </a:clrFrom>
                <a:clrTo>
                  <a:srgbClr val="121D46">
                    <a:alpha val="0"/>
                  </a:srgbClr>
                </a:clrTo>
              </a:clrChange>
            </a:blip>
            <a:srcRect l="2386" t="10292" r="2164" b="11464"/>
            <a:stretch/>
          </p:blipFill>
          <p:spPr>
            <a:xfrm>
              <a:off x="207003" y="919575"/>
              <a:ext cx="8617820" cy="3781821"/>
            </a:xfrm>
            <a:prstGeom prst="rect">
              <a:avLst/>
            </a:prstGeom>
          </p:spPr>
        </p:pic>
        <p:sp>
          <p:nvSpPr>
            <p:cNvPr id="6" name="Скругленный прямоугольник 5">
              <a:extLst>
                <a:ext uri="{FF2B5EF4-FFF2-40B4-BE49-F238E27FC236}">
                  <a16:creationId xmlns:a16="http://schemas.microsoft.com/office/drawing/2014/main" id="{70A94B76-2217-37B3-E35A-F931C8574B0E}"/>
                </a:ext>
              </a:extLst>
            </p:cNvPr>
            <p:cNvSpPr/>
            <p:nvPr/>
          </p:nvSpPr>
          <p:spPr>
            <a:xfrm>
              <a:off x="6975835" y="1338607"/>
              <a:ext cx="1848988" cy="3362790"/>
            </a:xfrm>
            <a:prstGeom prst="roundRect">
              <a:avLst/>
            </a:prstGeom>
            <a:solidFill>
              <a:srgbClr val="1C14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7" name="v2 kicker"/>
          <p:cNvSpPr txBox="1"/>
          <p:nvPr/>
        </p:nvSpPr>
        <p:spPr>
          <a:xfrm>
            <a:off x="319177" y="168055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06 · ТЕХНОЛОГИИ И РАЗВИТИЕ</a:t>
            </a:r>
          </a:p>
        </p:txBody>
      </p:sp>
      <p:sp>
        <p:nvSpPr>
          <p:cNvPr id="108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93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242686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9FA6181-68EE-726E-0F8A-41EDFA03CC9B}"/>
              </a:ext>
            </a:extLst>
          </p:cNvPr>
          <p:cNvSpPr/>
          <p:nvPr/>
        </p:nvSpPr>
        <p:spPr>
          <a:xfrm>
            <a:off x="319177" y="188055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Типы компаний по тех стеку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65BF1B6-F16F-4EBB-7962-D99667C166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121D46"/>
              </a:clrFrom>
              <a:clrTo>
                <a:srgbClr val="121D46">
                  <a:alpha val="0"/>
                </a:srgbClr>
              </a:clrTo>
            </a:clrChange>
          </a:blip>
          <a:srcRect l="2386" t="10292" r="2164" b="11464"/>
          <a:stretch/>
        </p:blipFill>
        <p:spPr>
          <a:xfrm>
            <a:off x="207003" y="919575"/>
            <a:ext cx="8617820" cy="3781821"/>
          </a:xfrm>
          <a:prstGeom prst="rect">
            <a:avLst/>
          </a:prstGeom>
        </p:spPr>
      </p:pic>
      <p:sp>
        <p:nvSpPr>
          <p:cNvPr id="105" name="v2 kicker"/>
          <p:cNvSpPr txBox="1"/>
          <p:nvPr/>
        </p:nvSpPr>
        <p:spPr>
          <a:xfrm>
            <a:off x="319177" y="168055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06 · ТЕХНОЛОГИИ И РАЗВИТИЕ</a:t>
            </a:r>
          </a:p>
        </p:txBody>
      </p:sp>
      <p:sp>
        <p:nvSpPr>
          <p:cNvPr id="106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94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933936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9FA6181-68EE-726E-0F8A-41EDFA03CC9B}"/>
              </a:ext>
            </a:extLst>
          </p:cNvPr>
          <p:cNvSpPr/>
          <p:nvPr/>
        </p:nvSpPr>
        <p:spPr>
          <a:xfrm>
            <a:off x="319177" y="188055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Тех стеки в компаниях</a:t>
            </a:r>
            <a:endParaRPr lang="en-US" sz="3600" dirty="0">
              <a:solidFill>
                <a:schemeClr val="bg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E13E1F81-F7CF-159A-58E4-549629029C1E}"/>
              </a:ext>
            </a:extLst>
          </p:cNvPr>
          <p:cNvGrpSpPr/>
          <p:nvPr/>
        </p:nvGrpSpPr>
        <p:grpSpPr>
          <a:xfrm>
            <a:off x="537328" y="807190"/>
            <a:ext cx="8182465" cy="4038924"/>
            <a:chOff x="537328" y="807190"/>
            <a:chExt cx="8182465" cy="4038924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B2AC4DF0-B5FC-30F8-DC5D-0227169E6C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1A1536"/>
                </a:clrFrom>
                <a:clrTo>
                  <a:srgbClr val="1A1536">
                    <a:alpha val="0"/>
                  </a:srgbClr>
                </a:clrTo>
              </a:clrChange>
            </a:blip>
            <a:srcRect l="3561" t="7542" r="3552" b="11354"/>
            <a:stretch/>
          </p:blipFill>
          <p:spPr>
            <a:xfrm>
              <a:off x="537328" y="919575"/>
              <a:ext cx="8069343" cy="3814155"/>
            </a:xfrm>
            <a:prstGeom prst="rect">
              <a:avLst/>
            </a:prstGeom>
          </p:spPr>
        </p:pic>
        <p:sp>
          <p:nvSpPr>
            <p:cNvPr id="5" name="Скругленный прямоугольник 4">
              <a:extLst>
                <a:ext uri="{FF2B5EF4-FFF2-40B4-BE49-F238E27FC236}">
                  <a16:creationId xmlns:a16="http://schemas.microsoft.com/office/drawing/2014/main" id="{DC871B24-F8F1-DFB7-F880-334F5B5112C9}"/>
                </a:ext>
              </a:extLst>
            </p:cNvPr>
            <p:cNvSpPr/>
            <p:nvPr/>
          </p:nvSpPr>
          <p:spPr>
            <a:xfrm>
              <a:off x="2488675" y="807190"/>
              <a:ext cx="6231118" cy="4038924"/>
            </a:xfrm>
            <a:prstGeom prst="roundRect">
              <a:avLst/>
            </a:prstGeom>
            <a:solidFill>
              <a:srgbClr val="1C14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7" name="v2 kicker"/>
          <p:cNvSpPr txBox="1"/>
          <p:nvPr/>
        </p:nvSpPr>
        <p:spPr>
          <a:xfrm>
            <a:off x="319177" y="168055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06 · ТЕХНОЛОГИИ И РАЗВИТИЕ</a:t>
            </a:r>
          </a:p>
        </p:txBody>
      </p:sp>
      <p:sp>
        <p:nvSpPr>
          <p:cNvPr id="108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95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933306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9FA6181-68EE-726E-0F8A-41EDFA03CC9B}"/>
              </a:ext>
            </a:extLst>
          </p:cNvPr>
          <p:cNvSpPr/>
          <p:nvPr/>
        </p:nvSpPr>
        <p:spPr>
          <a:xfrm>
            <a:off x="319177" y="188055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Тех стеки в компаниях</a:t>
            </a:r>
            <a:endParaRPr lang="en-US" sz="3600" dirty="0">
              <a:solidFill>
                <a:schemeClr val="bg1"/>
              </a:solidFill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EFF4BDE1-D24D-9819-74DC-E793ED86AAF6}"/>
              </a:ext>
            </a:extLst>
          </p:cNvPr>
          <p:cNvGrpSpPr/>
          <p:nvPr/>
        </p:nvGrpSpPr>
        <p:grpSpPr>
          <a:xfrm>
            <a:off x="537328" y="807190"/>
            <a:ext cx="8182465" cy="4038924"/>
            <a:chOff x="537328" y="807190"/>
            <a:chExt cx="8182465" cy="4038924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B2AC4DF0-B5FC-30F8-DC5D-0227169E6C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1A1536"/>
                </a:clrFrom>
                <a:clrTo>
                  <a:srgbClr val="1A1536">
                    <a:alpha val="0"/>
                  </a:srgbClr>
                </a:clrTo>
              </a:clrChange>
            </a:blip>
            <a:srcRect l="3561" t="7542" r="3552" b="11354"/>
            <a:stretch/>
          </p:blipFill>
          <p:spPr>
            <a:xfrm>
              <a:off x="537328" y="919575"/>
              <a:ext cx="8069343" cy="3814155"/>
            </a:xfrm>
            <a:prstGeom prst="rect">
              <a:avLst/>
            </a:prstGeom>
          </p:spPr>
        </p:pic>
        <p:sp>
          <p:nvSpPr>
            <p:cNvPr id="5" name="Скругленный прямоугольник 4">
              <a:extLst>
                <a:ext uri="{FF2B5EF4-FFF2-40B4-BE49-F238E27FC236}">
                  <a16:creationId xmlns:a16="http://schemas.microsoft.com/office/drawing/2014/main" id="{DC871B24-F8F1-DFB7-F880-334F5B5112C9}"/>
                </a:ext>
              </a:extLst>
            </p:cNvPr>
            <p:cNvSpPr/>
            <p:nvPr/>
          </p:nvSpPr>
          <p:spPr>
            <a:xfrm>
              <a:off x="4449453" y="807190"/>
              <a:ext cx="4270340" cy="4038924"/>
            </a:xfrm>
            <a:prstGeom prst="roundRect">
              <a:avLst/>
            </a:prstGeom>
            <a:solidFill>
              <a:srgbClr val="1C14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6" name="v2 kicker"/>
          <p:cNvSpPr txBox="1"/>
          <p:nvPr/>
        </p:nvSpPr>
        <p:spPr>
          <a:xfrm>
            <a:off x="319177" y="168055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06 · ТЕХНОЛОГИИ И РАЗВИТИЕ</a:t>
            </a:r>
          </a:p>
        </p:txBody>
      </p:sp>
      <p:sp>
        <p:nvSpPr>
          <p:cNvPr id="107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96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651258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9FA6181-68EE-726E-0F8A-41EDFA03CC9B}"/>
              </a:ext>
            </a:extLst>
          </p:cNvPr>
          <p:cNvSpPr/>
          <p:nvPr/>
        </p:nvSpPr>
        <p:spPr>
          <a:xfrm>
            <a:off x="319177" y="188055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Тех стеки в компаниях</a:t>
            </a:r>
            <a:endParaRPr lang="en-US" sz="3600" dirty="0">
              <a:solidFill>
                <a:schemeClr val="bg1"/>
              </a:solidFill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31932DC7-857C-F30F-BC67-1AB447A0825E}"/>
              </a:ext>
            </a:extLst>
          </p:cNvPr>
          <p:cNvGrpSpPr/>
          <p:nvPr/>
        </p:nvGrpSpPr>
        <p:grpSpPr>
          <a:xfrm>
            <a:off x="537328" y="807190"/>
            <a:ext cx="8182464" cy="4038924"/>
            <a:chOff x="537328" y="807190"/>
            <a:chExt cx="8182464" cy="4038924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B2AC4DF0-B5FC-30F8-DC5D-0227169E6C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1A1536"/>
                </a:clrFrom>
                <a:clrTo>
                  <a:srgbClr val="1A1536">
                    <a:alpha val="0"/>
                  </a:srgbClr>
                </a:clrTo>
              </a:clrChange>
            </a:blip>
            <a:srcRect l="3561" t="7542" r="3552" b="11354"/>
            <a:stretch/>
          </p:blipFill>
          <p:spPr>
            <a:xfrm>
              <a:off x="537328" y="919575"/>
              <a:ext cx="8069343" cy="3814155"/>
            </a:xfrm>
            <a:prstGeom prst="rect">
              <a:avLst/>
            </a:prstGeom>
          </p:spPr>
        </p:pic>
        <p:sp>
          <p:nvSpPr>
            <p:cNvPr id="5" name="Скругленный прямоугольник 4">
              <a:extLst>
                <a:ext uri="{FF2B5EF4-FFF2-40B4-BE49-F238E27FC236}">
                  <a16:creationId xmlns:a16="http://schemas.microsoft.com/office/drawing/2014/main" id="{DC871B24-F8F1-DFB7-F880-334F5B5112C9}"/>
                </a:ext>
              </a:extLst>
            </p:cNvPr>
            <p:cNvSpPr/>
            <p:nvPr/>
          </p:nvSpPr>
          <p:spPr>
            <a:xfrm>
              <a:off x="6495068" y="807190"/>
              <a:ext cx="2224724" cy="4038924"/>
            </a:xfrm>
            <a:prstGeom prst="roundRect">
              <a:avLst/>
            </a:prstGeom>
            <a:solidFill>
              <a:srgbClr val="1C14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6" name="v2 kicker"/>
          <p:cNvSpPr txBox="1"/>
          <p:nvPr/>
        </p:nvSpPr>
        <p:spPr>
          <a:xfrm>
            <a:off x="319177" y="168055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06 · ТЕХНОЛОГИИ И РАЗВИТИЕ</a:t>
            </a:r>
          </a:p>
        </p:txBody>
      </p:sp>
      <p:sp>
        <p:nvSpPr>
          <p:cNvPr id="107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97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3607596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9FA6181-68EE-726E-0F8A-41EDFA03CC9B}"/>
              </a:ext>
            </a:extLst>
          </p:cNvPr>
          <p:cNvSpPr/>
          <p:nvPr/>
        </p:nvSpPr>
        <p:spPr>
          <a:xfrm>
            <a:off x="319177" y="188055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Тех стеки в компаниях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2AC4DF0-B5FC-30F8-DC5D-0227169E6C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1A1536"/>
              </a:clrFrom>
              <a:clrTo>
                <a:srgbClr val="1A1536">
                  <a:alpha val="0"/>
                </a:srgbClr>
              </a:clrTo>
            </a:clrChange>
          </a:blip>
          <a:srcRect l="3561" t="7542" r="3552" b="11354"/>
          <a:stretch/>
        </p:blipFill>
        <p:spPr>
          <a:xfrm>
            <a:off x="537328" y="919575"/>
            <a:ext cx="8069343" cy="3814155"/>
          </a:xfrm>
          <a:prstGeom prst="rect">
            <a:avLst/>
          </a:prstGeom>
        </p:spPr>
      </p:pic>
      <p:sp>
        <p:nvSpPr>
          <p:cNvPr id="105" name="v2 kicker"/>
          <p:cNvSpPr txBox="1"/>
          <p:nvPr/>
        </p:nvSpPr>
        <p:spPr>
          <a:xfrm>
            <a:off x="319177" y="168055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06 · ТЕХНОЛОГИИ И РАЗВИТИЕ</a:t>
            </a:r>
          </a:p>
        </p:txBody>
      </p:sp>
      <p:sp>
        <p:nvSpPr>
          <p:cNvPr id="106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98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242049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58DDB9-4488-9483-495F-2B5EECE8F8A9}"/>
              </a:ext>
            </a:extLst>
          </p:cNvPr>
          <p:cNvSpPr txBox="1"/>
          <p:nvPr/>
        </p:nvSpPr>
        <p:spPr>
          <a:xfrm>
            <a:off x="1865454" y="1717670"/>
            <a:ext cx="541309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950" b="1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ИТОГИ</a:t>
            </a:r>
          </a:p>
        </p:txBody>
      </p:sp>
      <p:sp>
        <p:nvSpPr>
          <p:cNvPr id="103" name="v2 итог"/>
          <p:cNvSpPr txBox="1"/>
          <p:nvPr/>
        </p:nvSpPr>
        <p:spPr>
          <a:xfrm>
            <a:off x="1900000" y="560000"/>
            <a:ext cx="5344000" cy="8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500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Будьте объективны. В противном случае вам будет тяжело найти своё место под солнцем.</a:t>
            </a:r>
          </a:p>
        </p:txBody>
      </p:sp>
      <p:sp>
        <p:nvSpPr>
          <p:cNvPr id="104" name="v2 bracket"/>
          <p:cNvSpPr/>
          <p:nvPr/>
        </p:nvSpPr>
        <p:spPr>
          <a:xfrm>
            <a:off x="1650000" y="430000"/>
            <a:ext cx="280000" cy="28000"/>
          </a:xfrm>
          <a:prstGeom prst="rect">
            <a:avLst/>
          </a:prstGeom>
          <a:solidFill>
            <a:srgbClr val="FF4F12"/>
          </a:solidFill>
          <a:ln>
            <a:noFill/>
          </a:ln>
        </p:spPr>
      </p:sp>
      <p:sp>
        <p:nvSpPr>
          <p:cNvPr id="105" name="v2 bracket"/>
          <p:cNvSpPr/>
          <p:nvPr/>
        </p:nvSpPr>
        <p:spPr>
          <a:xfrm>
            <a:off x="1650000" y="430000"/>
            <a:ext cx="28000" cy="280000"/>
          </a:xfrm>
          <a:prstGeom prst="rect">
            <a:avLst/>
          </a:prstGeom>
          <a:solidFill>
            <a:srgbClr val="FF4F12"/>
          </a:solidFill>
          <a:ln>
            <a:noFill/>
          </a:ln>
        </p:spPr>
      </p:sp>
      <p:sp>
        <p:nvSpPr>
          <p:cNvPr id="106" name="v2 bracket"/>
          <p:cNvSpPr/>
          <p:nvPr/>
        </p:nvSpPr>
        <p:spPr>
          <a:xfrm>
            <a:off x="7214000" y="1482000"/>
            <a:ext cx="280000" cy="28000"/>
          </a:xfrm>
          <a:prstGeom prst="rect">
            <a:avLst/>
          </a:prstGeom>
          <a:solidFill>
            <a:srgbClr val="FF4F12"/>
          </a:solidFill>
          <a:ln>
            <a:noFill/>
          </a:ln>
        </p:spPr>
      </p:sp>
      <p:sp>
        <p:nvSpPr>
          <p:cNvPr id="107" name="v2 bracket"/>
          <p:cNvSpPr/>
          <p:nvPr/>
        </p:nvSpPr>
        <p:spPr>
          <a:xfrm>
            <a:off x="7466000" y="1230000"/>
            <a:ext cx="28000" cy="280000"/>
          </a:xfrm>
          <a:prstGeom prst="rect">
            <a:avLst/>
          </a:prstGeom>
          <a:solidFill>
            <a:srgbClr val="FF4F1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24692013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4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Скругленный прямоугольник 23">
            <a:extLst>
              <a:ext uri="{FF2B5EF4-FFF2-40B4-BE49-F238E27FC236}">
                <a16:creationId xmlns:a16="http://schemas.microsoft.com/office/drawing/2014/main" id="{F7DE4F35-08C9-AE66-1909-431B5EA0AED0}"/>
              </a:ext>
            </a:extLst>
          </p:cNvPr>
          <p:cNvSpPr/>
          <p:nvPr/>
        </p:nvSpPr>
        <p:spPr bwMode="auto">
          <a:xfrm>
            <a:off x="424393" y="2137308"/>
            <a:ext cx="4253426" cy="401918"/>
          </a:xfrm>
          <a:prstGeom prst="roundRect">
            <a:avLst>
              <a:gd name="adj" fmla="val 13388"/>
            </a:avLst>
          </a:prstGeom>
          <a:gradFill>
            <a:gsLst>
              <a:gs pos="0">
                <a:schemeClr val="bg1">
                  <a:alpha val="6000"/>
                </a:schemeClr>
              </a:gs>
              <a:gs pos="100000">
                <a:schemeClr val="bg2">
                  <a:alpha val="15000"/>
                </a:schemeClr>
              </a:gs>
            </a:gsLst>
            <a:lin ang="16200000" scaled="0"/>
          </a:gradFill>
          <a:ln w="6350">
            <a:solidFill>
              <a:schemeClr val="bg2">
                <a:alpha val="20000"/>
              </a:schemeClr>
            </a:solidFill>
          </a:ln>
          <a:effectLst>
            <a:outerShdw blurRad="139700" dist="88900" dir="3000000" algn="tl" rotWithShape="0">
              <a:schemeClr val="accent1">
                <a:lumMod val="40000"/>
                <a:lumOff val="60000"/>
                <a:alpha val="15000"/>
              </a:scheme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350" dirty="0"/>
          </a:p>
        </p:txBody>
      </p:sp>
      <p:sp>
        <p:nvSpPr>
          <p:cNvPr id="22" name="Скругленный прямоугольник 23">
            <a:extLst>
              <a:ext uri="{FF2B5EF4-FFF2-40B4-BE49-F238E27FC236}">
                <a16:creationId xmlns:a16="http://schemas.microsoft.com/office/drawing/2014/main" id="{F7DE4F35-08C9-AE66-1909-431B5EA0AED0}"/>
              </a:ext>
            </a:extLst>
          </p:cNvPr>
          <p:cNvSpPr/>
          <p:nvPr/>
        </p:nvSpPr>
        <p:spPr bwMode="auto">
          <a:xfrm>
            <a:off x="440532" y="994218"/>
            <a:ext cx="4237287" cy="401918"/>
          </a:xfrm>
          <a:prstGeom prst="roundRect">
            <a:avLst>
              <a:gd name="adj" fmla="val 13388"/>
            </a:avLst>
          </a:prstGeom>
          <a:gradFill>
            <a:gsLst>
              <a:gs pos="0">
                <a:schemeClr val="bg1">
                  <a:alpha val="6000"/>
                </a:schemeClr>
              </a:gs>
              <a:gs pos="100000">
                <a:schemeClr val="bg2">
                  <a:alpha val="15000"/>
                </a:schemeClr>
              </a:gs>
            </a:gsLst>
            <a:lin ang="16200000" scaled="0"/>
          </a:gradFill>
          <a:ln w="6350">
            <a:solidFill>
              <a:schemeClr val="bg2">
                <a:alpha val="20000"/>
              </a:schemeClr>
            </a:solidFill>
          </a:ln>
          <a:effectLst>
            <a:outerShdw blurRad="139700" dist="88900" dir="3000000" algn="tl" rotWithShape="0">
              <a:schemeClr val="accent1">
                <a:lumMod val="40000"/>
                <a:lumOff val="60000"/>
                <a:alpha val="15000"/>
              </a:scheme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35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920059" y="1061536"/>
            <a:ext cx="2324675" cy="283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1350"/>
              </a:spcBef>
              <a:buClr>
                <a:srgbClr val="1CF2DE"/>
              </a:buClr>
              <a:buSzPct val="100000"/>
            </a:pPr>
            <a:r>
              <a:rPr lang="ru-RU" sz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Есть большой разрыв в ЗП</a:t>
            </a:r>
            <a:endParaRPr lang="en-US" sz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Скругленный прямоугольник 23">
            <a:extLst>
              <a:ext uri="{FF2B5EF4-FFF2-40B4-BE49-F238E27FC236}">
                <a16:creationId xmlns:a16="http://schemas.microsoft.com/office/drawing/2014/main" id="{F7DE4F35-08C9-AE66-1909-431B5EA0AED0}"/>
              </a:ext>
            </a:extLst>
          </p:cNvPr>
          <p:cNvSpPr/>
          <p:nvPr/>
        </p:nvSpPr>
        <p:spPr bwMode="auto">
          <a:xfrm>
            <a:off x="432464" y="1565763"/>
            <a:ext cx="4237286" cy="401918"/>
          </a:xfrm>
          <a:prstGeom prst="roundRect">
            <a:avLst>
              <a:gd name="adj" fmla="val 13388"/>
            </a:avLst>
          </a:prstGeom>
          <a:gradFill>
            <a:gsLst>
              <a:gs pos="0">
                <a:schemeClr val="bg1">
                  <a:alpha val="6000"/>
                </a:schemeClr>
              </a:gs>
              <a:gs pos="100000">
                <a:schemeClr val="bg2">
                  <a:alpha val="15000"/>
                </a:schemeClr>
              </a:gs>
            </a:gsLst>
            <a:lin ang="16200000" scaled="0"/>
          </a:gradFill>
          <a:ln w="6350">
            <a:solidFill>
              <a:schemeClr val="bg2">
                <a:alpha val="20000"/>
              </a:schemeClr>
            </a:solidFill>
          </a:ln>
          <a:effectLst>
            <a:outerShdw blurRad="139700" dist="88900" dir="3000000" algn="tl" rotWithShape="0">
              <a:schemeClr val="accent1">
                <a:lumMod val="40000"/>
                <a:lumOff val="60000"/>
                <a:alpha val="15000"/>
              </a:scheme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35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911991" y="1633081"/>
            <a:ext cx="3536546" cy="283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1350"/>
              </a:spcBef>
              <a:buClr>
                <a:srgbClr val="1CF2DE"/>
              </a:buClr>
              <a:buSzPct val="100000"/>
            </a:pPr>
            <a:r>
              <a:rPr lang="ru-RU" sz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Принимайте во внимание каждый фактор</a:t>
            </a:r>
            <a:endParaRPr lang="en-US" sz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920060" y="2164283"/>
            <a:ext cx="3315331" cy="283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1350"/>
              </a:spcBef>
              <a:buClr>
                <a:srgbClr val="1CF2DE"/>
              </a:buClr>
              <a:buSzPct val="100000"/>
            </a:pPr>
            <a:r>
              <a:rPr lang="ru-RU" sz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Учитывайте </a:t>
            </a:r>
            <a:r>
              <a:rPr lang="ru-RU" sz="1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ред</a:t>
            </a:r>
            <a:r>
              <a:rPr lang="ru-RU" sz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флаги и руководителя</a:t>
            </a:r>
            <a:endParaRPr lang="en-US" sz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Скругленный прямоугольник 23">
            <a:extLst>
              <a:ext uri="{FF2B5EF4-FFF2-40B4-BE49-F238E27FC236}">
                <a16:creationId xmlns:a16="http://schemas.microsoft.com/office/drawing/2014/main" id="{F7DE4F35-08C9-AE66-1909-431B5EA0AED0}"/>
              </a:ext>
            </a:extLst>
          </p:cNvPr>
          <p:cNvSpPr/>
          <p:nvPr/>
        </p:nvSpPr>
        <p:spPr bwMode="auto">
          <a:xfrm>
            <a:off x="432463" y="2708853"/>
            <a:ext cx="4237287" cy="401918"/>
          </a:xfrm>
          <a:prstGeom prst="roundRect">
            <a:avLst>
              <a:gd name="adj" fmla="val 13388"/>
            </a:avLst>
          </a:prstGeom>
          <a:gradFill>
            <a:gsLst>
              <a:gs pos="0">
                <a:schemeClr val="bg1">
                  <a:alpha val="6000"/>
                </a:schemeClr>
              </a:gs>
              <a:gs pos="100000">
                <a:schemeClr val="bg2">
                  <a:alpha val="15000"/>
                </a:schemeClr>
              </a:gs>
            </a:gsLst>
            <a:lin ang="16200000" scaled="0"/>
          </a:gradFill>
          <a:ln w="6350">
            <a:solidFill>
              <a:schemeClr val="bg2">
                <a:alpha val="20000"/>
              </a:schemeClr>
            </a:solidFill>
          </a:ln>
          <a:effectLst>
            <a:outerShdw blurRad="139700" dist="88900" dir="3000000" algn="tl" rotWithShape="0">
              <a:schemeClr val="accent1">
                <a:lumMod val="40000"/>
                <a:lumOff val="60000"/>
                <a:alpha val="15000"/>
              </a:scheme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35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911990" y="2776171"/>
            <a:ext cx="2948243" cy="283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1350"/>
              </a:spcBef>
              <a:buClr>
                <a:srgbClr val="1CF2DE"/>
              </a:buClr>
              <a:buSzPct val="100000"/>
            </a:pPr>
            <a:r>
              <a:rPr lang="ru-RU" sz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Место под солнцем найти реально</a:t>
            </a:r>
            <a:endParaRPr lang="en-US" sz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184" y="877302"/>
            <a:ext cx="665316" cy="617661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330" y="1451126"/>
            <a:ext cx="665316" cy="617661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368" y="2034998"/>
            <a:ext cx="665316" cy="617661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047" y="2601452"/>
            <a:ext cx="665316" cy="617661"/>
          </a:xfrm>
          <a:prstGeom prst="rect">
            <a:avLst/>
          </a:prstGeom>
        </p:spPr>
      </p:pic>
      <p:sp>
        <p:nvSpPr>
          <p:cNvPr id="2" name="Text 1">
            <a:extLst>
              <a:ext uri="{FF2B5EF4-FFF2-40B4-BE49-F238E27FC236}">
                <a16:creationId xmlns:a16="http://schemas.microsoft.com/office/drawing/2014/main" id="{14E710FE-202B-7A5B-558D-ED58982CB9DD}"/>
              </a:ext>
            </a:extLst>
          </p:cNvPr>
          <p:cNvSpPr/>
          <p:nvPr/>
        </p:nvSpPr>
        <p:spPr>
          <a:xfrm>
            <a:off x="319177" y="188055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ИТОГИ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50" name="v2 kicker"/>
          <p:cNvSpPr txBox="1"/>
          <p:nvPr/>
        </p:nvSpPr>
        <p:spPr>
          <a:xfrm>
            <a:off x="319177" y="168055"/>
            <a:ext cx="5000000" cy="1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800" b="1" i="0" spc="100" dirty="0">
                <a:solidFill>
                  <a:srgbClr val="FF4F12"/>
                </a:solidFill>
                <a:latin typeface="Arial"/>
                <a:ea typeface="Arial"/>
                <a:cs typeface="Arial"/>
              </a:rPr>
              <a:t>ИТОГИ</a:t>
            </a:r>
          </a:p>
        </p:txBody>
      </p:sp>
      <p:sp>
        <p:nvSpPr>
          <p:cNvPr id="151" name="v2 header"/>
          <p:cNvSpPr txBox="1"/>
          <p:nvPr/>
        </p:nvSpPr>
        <p:spPr>
          <a:xfrm>
            <a:off x="4600000" y="110000"/>
            <a:ext cx="4086800" cy="17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ru-RU" sz="700" b="1" i="0" dirty="0">
                <a:solidFill>
                  <a:srgbClr val="A9A3CF"/>
                </a:solidFill>
                <a:latin typeface="Arial"/>
                <a:ea typeface="Arial"/>
                <a:cs typeface="Arial"/>
              </a:rPr>
              <a:t>State of the Engineer's Path to the Russian Market     </a:t>
            </a:r>
            <a:fld id="{B6F15528-21DE-4FAA-801E-634DDDAF4B2B}" type="slidenum">
              <a:rPr lang="ru-RU" sz="800" b="1">
                <a:solidFill>
                  <a:srgbClr val="FF4F12"/>
                </a:solidFill>
                <a:latin typeface="Arial"/>
                <a:cs typeface="Arial"/>
              </a:rPr>
              <a:t>100</a:t>
            </a:fld>
            <a:endParaRPr lang="ru-RU" sz="800" b="1">
              <a:solidFill>
                <a:srgbClr val="FF4F12"/>
              </a:solidFill>
              <a:latin typeface="Arial"/>
              <a:cs typeface="Arial"/>
            </a:endParaRP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43604781-0928-0854-63DD-310D21E7A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314" y="919575"/>
            <a:ext cx="3830356" cy="2562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B7B8BF8-6CD3-A348-2A09-3A59DEB867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532" y="3326514"/>
            <a:ext cx="1711624" cy="1711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2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/>
      <p:bldP spid="30" grpId="0"/>
      <p:bldP spid="33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880505-D5D9-0326-A51F-46746E72AC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69" b="24105"/>
          <a:stretch/>
        </p:blipFill>
        <p:spPr>
          <a:xfrm>
            <a:off x="6225855" y="625320"/>
            <a:ext cx="2759169" cy="3371942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467C48-CE64-6D17-3EAE-B178812523AC}"/>
              </a:ext>
            </a:extLst>
          </p:cNvPr>
          <p:cNvSpPr txBox="1"/>
          <p:nvPr/>
        </p:nvSpPr>
        <p:spPr>
          <a:xfrm>
            <a:off x="338935" y="3263397"/>
            <a:ext cx="2289409" cy="6694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75" b="1" dirty="0">
                <a:solidFill>
                  <a:srgbClr val="F5F5F5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СПАСИБО </a:t>
            </a:r>
          </a:p>
          <a:p>
            <a:pPr algn="ctr"/>
            <a:r>
              <a:rPr lang="ru-RU" sz="1875" b="1" dirty="0">
                <a:solidFill>
                  <a:srgbClr val="FF4F12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ЗА ВНИМАНИЕ!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875B40-86D5-4154-9659-29294DA93646}"/>
              </a:ext>
            </a:extLst>
          </p:cNvPr>
          <p:cNvSpPr txBox="1"/>
          <p:nvPr/>
        </p:nvSpPr>
        <p:spPr>
          <a:xfrm>
            <a:off x="6823605" y="3632728"/>
            <a:ext cx="1563667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algn="ctr">
              <a:defRPr sz="1200"/>
            </a:lvl1pPr>
          </a:lstStyle>
          <a:p>
            <a:r>
              <a:rPr lang="ro-RO" dirty="0">
                <a:hlinkClick r:id="rId4"/>
              </a:rPr>
              <a:t>devopsforlove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9A9B6DB-55A8-A78A-0733-B1E56FE0D62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/>
          </a:blip>
          <a:srcRect l="-38" t="4382" r="-38" b="13461"/>
          <a:stretch/>
        </p:blipFill>
        <p:spPr>
          <a:xfrm>
            <a:off x="368600" y="776913"/>
            <a:ext cx="2230077" cy="2486484"/>
          </a:xfrm>
          <a:prstGeom prst="ellipse">
            <a:avLst/>
          </a:prstGeom>
          <a:noFill/>
          <a:ln w="38100">
            <a:solidFill>
              <a:srgbClr val="FF4F12"/>
            </a:solidFill>
          </a:ln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4A5D0BB-06D1-4E46-0AF7-B647B2ACBA6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/>
          </a:blip>
          <a:srcRect t="20568" b="22482"/>
          <a:stretch/>
        </p:blipFill>
        <p:spPr>
          <a:xfrm>
            <a:off x="3076136" y="625320"/>
            <a:ext cx="2672260" cy="3371942"/>
          </a:xfrm>
          <a:prstGeom prst="ellipse">
            <a:avLst/>
          </a:prstGeom>
          <a:noFill/>
          <a:ln>
            <a:noFill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B63DF85-CF23-04A9-CDB3-02D0DBF647B9}"/>
              </a:ext>
            </a:extLst>
          </p:cNvPr>
          <p:cNvSpPr txBox="1"/>
          <p:nvPr/>
        </p:nvSpPr>
        <p:spPr>
          <a:xfrm>
            <a:off x="3630432" y="3598104"/>
            <a:ext cx="15636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algn="ctr">
              <a:defRPr sz="1200"/>
            </a:lvl1pPr>
          </a:lstStyle>
          <a:p>
            <a:r>
              <a:rPr lang="ro-RO" dirty="0">
                <a:hlinkClick r:id="rId7"/>
              </a:rPr>
              <a:t>itschoolrtk</a:t>
            </a:r>
            <a:r>
              <a:rPr lang="ru-RU" dirty="0"/>
              <a:t> </a:t>
            </a:r>
          </a:p>
        </p:txBody>
      </p:sp>
      <p:sp>
        <p:nvSpPr>
          <p:cNvPr id="120" name="v2 handle"/>
          <p:cNvSpPr txBox="1"/>
          <p:nvPr/>
        </p:nvSpPr>
        <p:spPr>
          <a:xfrm>
            <a:off x="338935" y="3960000"/>
            <a:ext cx="2289409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1000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Крылов Александр</a:t>
            </a:r>
          </a:p>
          <a:p>
            <a:pPr marL="0" indent="0" algn="ctr">
              <a:spcBef>
                <a:spcPts val="2"/>
              </a:spcBef>
              <a:buNone/>
            </a:pPr>
            <a:r>
              <a:rPr lang="ru-RU" sz="1000" b="1" i="0" dirty="0">
                <a:solidFill>
                  <a:srgbClr val="FFB08C"/>
                </a:solidFill>
                <a:latin typeface="Arial"/>
                <a:ea typeface="Arial"/>
                <a:cs typeface="Arial"/>
              </a:rPr>
              <a:t>@kuber_community</a:t>
            </a:r>
          </a:p>
        </p:txBody>
      </p:sp>
    </p:spTree>
    <p:extLst>
      <p:ext uri="{BB962C8B-B14F-4D97-AF65-F5344CB8AC3E}">
        <p14:creationId xmlns:p14="http://schemas.microsoft.com/office/powerpoint/2010/main" val="3316608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59704</TotalTime>
  <Words>4719</Words>
  <Application>Microsoft Macintosh PowerPoint</Application>
  <PresentationFormat>Экран (16:9)</PresentationFormat>
  <Paragraphs>596</Paragraphs>
  <Slides>101</Slides>
  <Notes>95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101</vt:i4>
      </vt:variant>
    </vt:vector>
  </HeadingPairs>
  <TitlesOfParts>
    <vt:vector size="110" baseType="lpstr">
      <vt:lpstr>__Inter_37ef13</vt:lpstr>
      <vt:lpstr>Inter</vt:lpstr>
      <vt:lpstr>YS Text</vt:lpstr>
      <vt:lpstr>Arial</vt:lpstr>
      <vt:lpstr>Calibri</vt:lpstr>
      <vt:lpstr>Calibri Light</vt:lpstr>
      <vt:lpstr>Montserrat Black</vt:lpstr>
      <vt:lpstr>Verdana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Важность музыки в мире ИТ</dc:title>
  <dc:subject>Музыка и продуктивность в IT</dc:subject>
  <dc:creator>Крылов Александр</dc:creator>
  <cp:lastModifiedBy>Александр Крылов</cp:lastModifiedBy>
  <cp:revision>78</cp:revision>
  <dcterms:created xsi:type="dcterms:W3CDTF">2026-06-27T10:58:47Z</dcterms:created>
  <dcterms:modified xsi:type="dcterms:W3CDTF">2026-10-05T16:04:32Z</dcterms:modified>
</cp:coreProperties>
</file>